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7217" y="406146"/>
            <a:ext cx="7044690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8267" y="2431745"/>
            <a:ext cx="7965440" cy="2428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740" y="558429"/>
            <a:ext cx="3369454" cy="2361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07229" y="994664"/>
            <a:ext cx="420052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10" dirty="0">
                <a:latin typeface="Carlito"/>
                <a:cs typeface="Carlito"/>
              </a:rPr>
              <a:t>«Скажи </a:t>
            </a:r>
            <a:r>
              <a:rPr sz="2400" i="1" spc="-5" dirty="0">
                <a:latin typeface="Carlito"/>
                <a:cs typeface="Carlito"/>
              </a:rPr>
              <a:t>мне </a:t>
            </a:r>
            <a:r>
              <a:rPr sz="2400" i="1" dirty="0">
                <a:latin typeface="Carlito"/>
                <a:cs typeface="Carlito"/>
              </a:rPr>
              <a:t>— и я</a:t>
            </a:r>
            <a:r>
              <a:rPr sz="2400" i="1" spc="-40" dirty="0">
                <a:latin typeface="Carlito"/>
                <a:cs typeface="Carlito"/>
              </a:rPr>
              <a:t> </a:t>
            </a:r>
            <a:r>
              <a:rPr sz="2400" i="1" spc="-15" dirty="0">
                <a:latin typeface="Carlito"/>
                <a:cs typeface="Carlito"/>
              </a:rPr>
              <a:t>забуду.</a:t>
            </a:r>
            <a:endParaRPr sz="2400">
              <a:latin typeface="Carlito"/>
              <a:cs typeface="Carlito"/>
            </a:endParaRPr>
          </a:p>
          <a:p>
            <a:pPr marL="12700" marR="446405">
              <a:lnSpc>
                <a:spcPct val="100000"/>
              </a:lnSpc>
            </a:pPr>
            <a:r>
              <a:rPr sz="2400" i="1" spc="-10" dirty="0">
                <a:latin typeface="Carlito"/>
                <a:cs typeface="Carlito"/>
              </a:rPr>
              <a:t>Покажи </a:t>
            </a:r>
            <a:r>
              <a:rPr sz="2400" i="1" spc="-5" dirty="0">
                <a:latin typeface="Carlito"/>
                <a:cs typeface="Carlito"/>
              </a:rPr>
              <a:t>мне </a:t>
            </a:r>
            <a:r>
              <a:rPr sz="2400" i="1" dirty="0">
                <a:latin typeface="Carlito"/>
                <a:cs typeface="Carlito"/>
              </a:rPr>
              <a:t>— и я</a:t>
            </a:r>
            <a:r>
              <a:rPr sz="2400" i="1" spc="-55" dirty="0">
                <a:latin typeface="Carlito"/>
                <a:cs typeface="Carlito"/>
              </a:rPr>
              <a:t> </a:t>
            </a:r>
            <a:r>
              <a:rPr sz="2400" i="1" spc="-5" dirty="0">
                <a:latin typeface="Carlito"/>
                <a:cs typeface="Carlito"/>
              </a:rPr>
              <a:t>запомню.  Позволь </a:t>
            </a:r>
            <a:r>
              <a:rPr sz="2400" i="1" spc="-10" dirty="0">
                <a:latin typeface="Carlito"/>
                <a:cs typeface="Carlito"/>
              </a:rPr>
              <a:t>мне сделать</a:t>
            </a:r>
            <a:r>
              <a:rPr sz="2400" i="1" spc="10" dirty="0">
                <a:latin typeface="Carlito"/>
                <a:cs typeface="Carlito"/>
              </a:rPr>
              <a:t> </a:t>
            </a:r>
            <a:r>
              <a:rPr sz="2400" i="1" dirty="0">
                <a:latin typeface="Carlito"/>
                <a:cs typeface="Carlito"/>
              </a:rPr>
              <a:t>—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400" i="1" dirty="0">
                <a:latin typeface="Carlito"/>
                <a:cs typeface="Carlito"/>
              </a:rPr>
              <a:t>и это </a:t>
            </a:r>
            <a:r>
              <a:rPr sz="2400" i="1" spc="-5" dirty="0">
                <a:latin typeface="Carlito"/>
                <a:cs typeface="Carlito"/>
              </a:rPr>
              <a:t>станет моим</a:t>
            </a:r>
            <a:r>
              <a:rPr sz="2400" i="1" spc="-35" dirty="0">
                <a:latin typeface="Carlito"/>
                <a:cs typeface="Carlito"/>
              </a:rPr>
              <a:t> </a:t>
            </a:r>
            <a:r>
              <a:rPr sz="2400" i="1" spc="-5" dirty="0">
                <a:latin typeface="Carlito"/>
                <a:cs typeface="Carlito"/>
              </a:rPr>
              <a:t>навсегда».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0" y="5724044"/>
            <a:ext cx="4765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Чухарева</a:t>
            </a:r>
            <a:r>
              <a:rPr lang="ru-RU" sz="2800" dirty="0" smtClean="0"/>
              <a:t> К.С</a:t>
            </a:r>
            <a:r>
              <a:rPr lang="ru-RU" dirty="0" smtClean="0"/>
              <a:t>., </a:t>
            </a:r>
            <a:r>
              <a:rPr lang="ru-RU" sz="2800" dirty="0" smtClean="0"/>
              <a:t>учитель математики МБОУ СОШ № 47</a:t>
            </a:r>
            <a:endParaRPr lang="ru-RU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154740" y="3429000"/>
            <a:ext cx="81743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Применение техник формирующего оценивания на уроках математики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8139" y="612901"/>
            <a:ext cx="3958337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FF0000"/>
                </a:solidFill>
              </a:rPr>
              <a:t>Ф</a:t>
            </a:r>
            <a:r>
              <a:rPr sz="4000" spc="5" dirty="0">
                <a:solidFill>
                  <a:srgbClr val="FF0000"/>
                </a:solidFill>
              </a:rPr>
              <a:t>о</a:t>
            </a:r>
            <a:r>
              <a:rPr sz="4000" spc="-5" dirty="0">
                <a:solidFill>
                  <a:srgbClr val="FF0000"/>
                </a:solidFill>
              </a:rPr>
              <a:t>рмативный  </a:t>
            </a:r>
            <a:r>
              <a:rPr sz="4000" spc="-10" dirty="0">
                <a:solidFill>
                  <a:srgbClr val="FF0000"/>
                </a:solidFill>
              </a:rPr>
              <a:t>тест</a:t>
            </a:r>
            <a:endParaRPr sz="4000" dirty="0"/>
          </a:p>
        </p:txBody>
      </p:sp>
      <p:sp>
        <p:nvSpPr>
          <p:cNvPr id="3" name="object 3"/>
          <p:cNvSpPr/>
          <p:nvPr/>
        </p:nvSpPr>
        <p:spPr>
          <a:xfrm>
            <a:off x="4419600" y="282828"/>
            <a:ext cx="4527550" cy="33957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0999" y="2438400"/>
            <a:ext cx="6800215" cy="35266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21685" algn="just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Carlito"/>
                <a:cs typeface="Carlito"/>
              </a:rPr>
              <a:t>Учитель </a:t>
            </a:r>
            <a:r>
              <a:rPr sz="2000" spc="-10" dirty="0">
                <a:latin typeface="Carlito"/>
                <a:cs typeface="Carlito"/>
              </a:rPr>
              <a:t>произвольно </a:t>
            </a:r>
            <a:r>
              <a:rPr sz="2000" spc="-15" dirty="0">
                <a:latin typeface="Carlito"/>
                <a:cs typeface="Carlito"/>
              </a:rPr>
              <a:t>делит  </a:t>
            </a:r>
            <a:r>
              <a:rPr sz="2000" spc="-5" dirty="0">
                <a:latin typeface="Carlito"/>
                <a:cs typeface="Carlito"/>
              </a:rPr>
              <a:t>учеников </a:t>
            </a:r>
            <a:r>
              <a:rPr sz="2000" dirty="0">
                <a:latin typeface="Carlito"/>
                <a:cs typeface="Carlito"/>
              </a:rPr>
              <a:t>на </a:t>
            </a:r>
            <a:r>
              <a:rPr sz="2000" spc="-5" dirty="0">
                <a:latin typeface="Carlito"/>
                <a:cs typeface="Carlito"/>
              </a:rPr>
              <a:t>группы (по 4-5  учащихся </a:t>
            </a:r>
            <a:r>
              <a:rPr sz="2000" dirty="0">
                <a:latin typeface="Carlito"/>
                <a:cs typeface="Carlito"/>
              </a:rPr>
              <a:t>в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группе).</a:t>
            </a:r>
            <a:endParaRPr sz="2000" dirty="0">
              <a:latin typeface="Carlito"/>
              <a:cs typeface="Carlito"/>
            </a:endParaRPr>
          </a:p>
          <a:p>
            <a:pPr marL="12700" marR="3314700">
              <a:lnSpc>
                <a:spcPct val="100000"/>
              </a:lnSpc>
            </a:pPr>
            <a:r>
              <a:rPr sz="2000" spc="-5" dirty="0">
                <a:latin typeface="Carlito"/>
                <a:cs typeface="Carlito"/>
              </a:rPr>
              <a:t>Каждый учащийся</a:t>
            </a:r>
            <a:r>
              <a:rPr sz="2000" spc="-8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получает  </a:t>
            </a:r>
            <a:r>
              <a:rPr sz="2000" spc="-5" dirty="0">
                <a:latin typeface="Carlito"/>
                <a:cs typeface="Carlito"/>
              </a:rPr>
              <a:t>лист </a:t>
            </a:r>
            <a:r>
              <a:rPr sz="2000" dirty="0">
                <a:latin typeface="Carlito"/>
                <a:cs typeface="Carlito"/>
              </a:rPr>
              <a:t>с </a:t>
            </a:r>
            <a:r>
              <a:rPr sz="2000" spc="-5" dirty="0">
                <a:latin typeface="Carlito"/>
                <a:cs typeface="Carlito"/>
              </a:rPr>
              <a:t>вопросами </a:t>
            </a:r>
            <a:r>
              <a:rPr sz="2000" spc="-10" dirty="0">
                <a:latin typeface="Carlito"/>
                <a:cs typeface="Carlito"/>
              </a:rPr>
              <a:t>теста </a:t>
            </a:r>
            <a:r>
              <a:rPr sz="2000" dirty="0">
                <a:latin typeface="Carlito"/>
                <a:cs typeface="Carlito"/>
              </a:rPr>
              <a:t>и  </a:t>
            </a:r>
            <a:r>
              <a:rPr sz="2000" spc="-5" dirty="0">
                <a:latin typeface="Carlito"/>
                <a:cs typeface="Carlito"/>
              </a:rPr>
              <a:t>лист для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ответов.</a:t>
            </a:r>
            <a:endParaRPr sz="2000" dirty="0">
              <a:latin typeface="Carlito"/>
              <a:cs typeface="Carlito"/>
            </a:endParaRPr>
          </a:p>
          <a:p>
            <a:pPr marL="12700" marR="452755">
              <a:lnSpc>
                <a:spcPct val="100000"/>
              </a:lnSpc>
              <a:spcBef>
                <a:spcPts val="1035"/>
              </a:spcBef>
            </a:pPr>
            <a:r>
              <a:rPr sz="2000" spc="-10" dirty="0">
                <a:latin typeface="Carlito"/>
                <a:cs typeface="Carlito"/>
              </a:rPr>
              <a:t>Учащимся предоставляется </a:t>
            </a:r>
            <a:r>
              <a:rPr sz="2000" spc="-5" dirty="0">
                <a:latin typeface="Carlito"/>
                <a:cs typeface="Carlito"/>
              </a:rPr>
              <a:t>время </a:t>
            </a:r>
            <a:r>
              <a:rPr sz="2000" dirty="0">
                <a:latin typeface="Carlito"/>
                <a:cs typeface="Carlito"/>
              </a:rPr>
              <a:t>на </a:t>
            </a:r>
            <a:r>
              <a:rPr sz="2000" spc="-5" dirty="0">
                <a:latin typeface="Carlito"/>
                <a:cs typeface="Carlito"/>
              </a:rPr>
              <a:t>обсуждение  вопросов </a:t>
            </a:r>
            <a:r>
              <a:rPr sz="2000" spc="-10" dirty="0">
                <a:latin typeface="Carlito"/>
                <a:cs typeface="Carlito"/>
              </a:rPr>
              <a:t>теста </a:t>
            </a:r>
            <a:r>
              <a:rPr sz="2000" dirty="0">
                <a:latin typeface="Carlito"/>
                <a:cs typeface="Carlito"/>
              </a:rPr>
              <a:t>в</a:t>
            </a:r>
            <a:r>
              <a:rPr sz="2000" spc="-1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группах.</a:t>
            </a:r>
            <a:endParaRPr sz="20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rlito"/>
                <a:cs typeface="Carlito"/>
              </a:rPr>
              <a:t>После обсуждения </a:t>
            </a:r>
            <a:r>
              <a:rPr sz="2000" dirty="0">
                <a:latin typeface="Carlito"/>
                <a:cs typeface="Carlito"/>
              </a:rPr>
              <a:t>учащиеся </a:t>
            </a:r>
            <a:r>
              <a:rPr sz="2000" spc="-10" dirty="0">
                <a:latin typeface="Carlito"/>
                <a:cs typeface="Carlito"/>
              </a:rPr>
              <a:t>заполняют </a:t>
            </a:r>
            <a:r>
              <a:rPr sz="2000" spc="-5" dirty="0">
                <a:latin typeface="Carlito"/>
                <a:cs typeface="Carlito"/>
              </a:rPr>
              <a:t>лист</a:t>
            </a:r>
            <a:r>
              <a:rPr sz="2000" spc="-65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ответов</a:t>
            </a:r>
            <a:endParaRPr sz="20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rlito"/>
                <a:cs typeface="Carlito"/>
              </a:rPr>
              <a:t>самостоятельно.</a:t>
            </a:r>
            <a:endParaRPr sz="20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rlito"/>
                <a:cs typeface="Carlito"/>
              </a:rPr>
              <a:t>Баллы </a:t>
            </a:r>
            <a:r>
              <a:rPr sz="2000" spc="-15" dirty="0">
                <a:latin typeface="Carlito"/>
                <a:cs typeface="Carlito"/>
              </a:rPr>
              <a:t>каждого </a:t>
            </a:r>
            <a:r>
              <a:rPr sz="2000" spc="-10" dirty="0">
                <a:latin typeface="Carlito"/>
                <a:cs typeface="Carlito"/>
              </a:rPr>
              <a:t>учащегося </a:t>
            </a:r>
            <a:r>
              <a:rPr sz="2000" spc="-15" dirty="0">
                <a:latin typeface="Carlito"/>
                <a:cs typeface="Carlito"/>
              </a:rPr>
              <a:t>подсчитываются </a:t>
            </a:r>
            <a:r>
              <a:rPr sz="2000" spc="-25" dirty="0">
                <a:latin typeface="Carlito"/>
                <a:cs typeface="Carlito"/>
              </a:rPr>
              <a:t>отдельно.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056"/>
            <a:ext cx="718121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600" b="1" kern="0" spc="-65" dirty="0">
                <a:solidFill>
                  <a:prstClr val="black"/>
                </a:solidFill>
                <a:latin typeface="Carlito"/>
              </a:rPr>
              <a:t>Техники </a:t>
            </a:r>
            <a:r>
              <a:rPr lang="ru-RU" sz="2600" b="1" kern="0" spc="-15" dirty="0">
                <a:solidFill>
                  <a:prstClr val="black"/>
                </a:solidFill>
                <a:latin typeface="Carlito"/>
              </a:rPr>
              <a:t>формирующего</a:t>
            </a:r>
            <a:r>
              <a:rPr lang="ru-RU" sz="2600" b="1" kern="0" spc="70" dirty="0">
                <a:solidFill>
                  <a:prstClr val="black"/>
                </a:solidFill>
                <a:latin typeface="Carlito"/>
              </a:rPr>
              <a:t> </a:t>
            </a:r>
            <a:r>
              <a:rPr lang="ru-RU" sz="2600" b="1" kern="0" spc="-10" dirty="0">
                <a:solidFill>
                  <a:prstClr val="black"/>
                </a:solidFill>
                <a:latin typeface="Carlito"/>
              </a:rPr>
              <a:t>оценивания</a:t>
            </a:r>
            <a:endParaRPr lang="ru-RU" sz="26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2015" y="1390015"/>
            <a:ext cx="792860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rlito"/>
                <a:cs typeface="Carlito"/>
              </a:rPr>
              <a:t>Это </a:t>
            </a:r>
            <a:r>
              <a:rPr sz="2400" spc="-5" dirty="0">
                <a:latin typeface="Carlito"/>
                <a:cs typeface="Carlito"/>
              </a:rPr>
              <a:t>форма </a:t>
            </a:r>
            <a:r>
              <a:rPr sz="2400" dirty="0">
                <a:latin typeface="Carlito"/>
                <a:cs typeface="Carlito"/>
              </a:rPr>
              <a:t>проверки, </a:t>
            </a:r>
            <a:r>
              <a:rPr sz="2400" spc="-10" dirty="0">
                <a:latin typeface="Carlito"/>
                <a:cs typeface="Carlito"/>
              </a:rPr>
              <a:t>следующая </a:t>
            </a:r>
            <a:r>
              <a:rPr sz="2400" spc="-5" dirty="0">
                <a:latin typeface="Carlito"/>
                <a:cs typeface="Carlito"/>
              </a:rPr>
              <a:t>сразу </a:t>
            </a:r>
            <a:r>
              <a:rPr sz="2400" dirty="0">
                <a:latin typeface="Carlito"/>
                <a:cs typeface="Carlito"/>
              </a:rPr>
              <a:t>за презентацией  </a:t>
            </a:r>
            <a:r>
              <a:rPr sz="2400" spc="-10" dirty="0">
                <a:latin typeface="Carlito"/>
                <a:cs typeface="Carlito"/>
              </a:rPr>
              <a:t>материала </a:t>
            </a:r>
            <a:r>
              <a:rPr sz="2400" dirty="0">
                <a:latin typeface="Carlito"/>
                <a:cs typeface="Carlito"/>
              </a:rPr>
              <a:t>или за </a:t>
            </a:r>
            <a:r>
              <a:rPr sz="2400" spc="-10" dirty="0">
                <a:latin typeface="Carlito"/>
                <a:cs typeface="Carlito"/>
              </a:rPr>
              <a:t>каким-либо видом деятельности </a:t>
            </a:r>
            <a:r>
              <a:rPr sz="2400" dirty="0">
                <a:latin typeface="Carlito"/>
                <a:cs typeface="Carlito"/>
              </a:rPr>
              <a:t>на </a:t>
            </a:r>
            <a:r>
              <a:rPr sz="2400" spc="-5" dirty="0">
                <a:latin typeface="Carlito"/>
                <a:cs typeface="Carlito"/>
              </a:rPr>
              <a:t>уроке.  </a:t>
            </a:r>
            <a:r>
              <a:rPr sz="2400" spc="-20" dirty="0">
                <a:latin typeface="Carlito"/>
                <a:cs typeface="Carlito"/>
              </a:rPr>
              <a:t>Учитель </a:t>
            </a:r>
            <a:r>
              <a:rPr sz="2400" dirty="0">
                <a:latin typeface="Carlito"/>
                <a:cs typeface="Carlito"/>
              </a:rPr>
              <a:t>задает </a:t>
            </a:r>
            <a:r>
              <a:rPr sz="2400" spc="-15" dirty="0">
                <a:latin typeface="Carlito"/>
                <a:cs typeface="Carlito"/>
              </a:rPr>
              <a:t>дополнительные </a:t>
            </a:r>
            <a:r>
              <a:rPr sz="2400" spc="-10" dirty="0">
                <a:latin typeface="Carlito"/>
                <a:cs typeface="Carlito"/>
              </a:rPr>
              <a:t>уточняющие</a:t>
            </a:r>
            <a:r>
              <a:rPr sz="2400" spc="1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вопросы: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9364" y="560069"/>
            <a:ext cx="72602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0000"/>
                </a:solidFill>
              </a:rPr>
              <a:t>Формативный</a:t>
            </a:r>
            <a:r>
              <a:rPr sz="4000" spc="-70" dirty="0">
                <a:solidFill>
                  <a:srgbClr val="FF0000"/>
                </a:solidFill>
              </a:rPr>
              <a:t> </a:t>
            </a:r>
            <a:r>
              <a:rPr sz="4000" spc="-5" dirty="0">
                <a:solidFill>
                  <a:srgbClr val="FF0000"/>
                </a:solidFill>
              </a:rPr>
              <a:t>опрос</a:t>
            </a:r>
            <a:endParaRPr sz="4000" dirty="0"/>
          </a:p>
        </p:txBody>
      </p:sp>
      <p:sp>
        <p:nvSpPr>
          <p:cNvPr id="4" name="object 4"/>
          <p:cNvSpPr/>
          <p:nvPr/>
        </p:nvSpPr>
        <p:spPr>
          <a:xfrm>
            <a:off x="3365500" y="3284537"/>
            <a:ext cx="5143500" cy="323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2203" y="3124200"/>
            <a:ext cx="2829560" cy="3084195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sz="4000" spc="-10" dirty="0">
                <a:latin typeface="Carlito"/>
                <a:cs typeface="Carlito"/>
              </a:rPr>
              <a:t>Почему?</a:t>
            </a:r>
            <a:endParaRPr sz="4000" dirty="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1125"/>
              </a:spcBef>
            </a:pPr>
            <a:r>
              <a:rPr sz="4000" spc="-5" dirty="0">
                <a:latin typeface="Carlito"/>
                <a:cs typeface="Carlito"/>
              </a:rPr>
              <a:t>Каким  </a:t>
            </a:r>
            <a:r>
              <a:rPr sz="4000" spc="-10" dirty="0">
                <a:latin typeface="Carlito"/>
                <a:cs typeface="Carlito"/>
              </a:rPr>
              <a:t>образом?</a:t>
            </a:r>
            <a:endParaRPr sz="40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625"/>
              </a:spcBef>
            </a:pPr>
            <a:r>
              <a:rPr sz="4000" spc="-10" dirty="0">
                <a:latin typeface="Carlito"/>
                <a:cs typeface="Carlito"/>
              </a:rPr>
              <a:t>Как?…</a:t>
            </a:r>
            <a:endParaRPr sz="4000" dirty="0">
              <a:latin typeface="Carlito"/>
              <a:cs typeface="Carlit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2015" y="76200"/>
            <a:ext cx="754278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600" b="1" kern="0" spc="-65" dirty="0">
                <a:solidFill>
                  <a:prstClr val="black"/>
                </a:solidFill>
                <a:latin typeface="Carlito"/>
              </a:rPr>
              <a:t>Техники </a:t>
            </a:r>
            <a:r>
              <a:rPr lang="ru-RU" sz="2600" b="1" kern="0" spc="-15" dirty="0">
                <a:solidFill>
                  <a:prstClr val="black"/>
                </a:solidFill>
                <a:latin typeface="Carlito"/>
              </a:rPr>
              <a:t>формирующего</a:t>
            </a:r>
            <a:r>
              <a:rPr lang="ru-RU" sz="2600" b="1" kern="0" spc="70" dirty="0">
                <a:solidFill>
                  <a:prstClr val="black"/>
                </a:solidFill>
                <a:latin typeface="Carlito"/>
              </a:rPr>
              <a:t> </a:t>
            </a:r>
            <a:r>
              <a:rPr lang="ru-RU" sz="2600" b="1" kern="0" spc="-10" dirty="0">
                <a:solidFill>
                  <a:prstClr val="black"/>
                </a:solidFill>
                <a:latin typeface="Carlito"/>
              </a:rPr>
              <a:t>оценивания</a:t>
            </a:r>
            <a:endParaRPr lang="ru-RU" sz="26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08625" y="2955861"/>
            <a:ext cx="3046476" cy="39021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107045" cy="1444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FF0000"/>
                </a:solidFill>
              </a:rPr>
              <a:t>Само</a:t>
            </a:r>
            <a:r>
              <a:rPr sz="4400" spc="5" dirty="0">
                <a:solidFill>
                  <a:srgbClr val="FF0000"/>
                </a:solidFill>
              </a:rPr>
              <a:t>о</a:t>
            </a:r>
            <a:r>
              <a:rPr sz="4400" spc="-35" dirty="0">
                <a:solidFill>
                  <a:srgbClr val="FF0000"/>
                </a:solidFill>
              </a:rPr>
              <a:t>ц</a:t>
            </a:r>
            <a:r>
              <a:rPr sz="4400" dirty="0">
                <a:solidFill>
                  <a:srgbClr val="FF0000"/>
                </a:solidFill>
              </a:rPr>
              <a:t>енива</a:t>
            </a:r>
            <a:r>
              <a:rPr sz="4400" spc="-15" dirty="0">
                <a:solidFill>
                  <a:srgbClr val="FF0000"/>
                </a:solidFill>
              </a:rPr>
              <a:t>н</a:t>
            </a:r>
            <a:r>
              <a:rPr sz="4400" dirty="0">
                <a:solidFill>
                  <a:srgbClr val="FF0000"/>
                </a:solidFill>
              </a:rPr>
              <a:t>и</a:t>
            </a:r>
            <a:r>
              <a:rPr sz="4400" spc="365" dirty="0">
                <a:solidFill>
                  <a:srgbClr val="FF0000"/>
                </a:solidFill>
              </a:rPr>
              <a:t>е</a:t>
            </a:r>
            <a:r>
              <a:rPr sz="1800" dirty="0"/>
              <a:t>–</a:t>
            </a:r>
            <a:r>
              <a:rPr sz="1800" spc="15" dirty="0"/>
              <a:t> </a:t>
            </a:r>
            <a:r>
              <a:rPr sz="2400" spc="-80" dirty="0"/>
              <a:t>о</a:t>
            </a:r>
            <a:r>
              <a:rPr sz="2400" spc="-5" dirty="0"/>
              <a:t>ди</a:t>
            </a:r>
            <a:r>
              <a:rPr sz="2400" dirty="0"/>
              <a:t>н</a:t>
            </a:r>
            <a:r>
              <a:rPr sz="2400" spc="-5" dirty="0"/>
              <a:t> </a:t>
            </a:r>
            <a:r>
              <a:rPr sz="2400" dirty="0"/>
              <a:t>из </a:t>
            </a:r>
            <a:r>
              <a:rPr sz="2400" dirty="0" err="1"/>
              <a:t>ви</a:t>
            </a:r>
            <a:r>
              <a:rPr sz="2400" spc="-20" dirty="0" err="1"/>
              <a:t>д</a:t>
            </a:r>
            <a:r>
              <a:rPr sz="2400" spc="-5" dirty="0" err="1"/>
              <a:t>о</a:t>
            </a:r>
            <a:r>
              <a:rPr sz="2400" dirty="0" err="1"/>
              <a:t>в</a:t>
            </a:r>
            <a:r>
              <a:rPr sz="2400" spc="-20" dirty="0"/>
              <a:t> </a:t>
            </a:r>
            <a:r>
              <a:rPr sz="2400" spc="-5" dirty="0" err="1" smtClean="0"/>
              <a:t>о</a:t>
            </a:r>
            <a:r>
              <a:rPr sz="2400" spc="-35" dirty="0" err="1" smtClean="0"/>
              <a:t>ц</a:t>
            </a:r>
            <a:r>
              <a:rPr sz="2400" dirty="0" err="1" smtClean="0"/>
              <a:t>еночной</a:t>
            </a:r>
            <a:r>
              <a:rPr lang="ru-RU" sz="2400" dirty="0" smtClean="0"/>
              <a:t> </a:t>
            </a:r>
            <a:r>
              <a:rPr sz="2400" spc="-10" dirty="0" err="1" smtClean="0"/>
              <a:t>деятельности</a:t>
            </a:r>
            <a:r>
              <a:rPr sz="2400" spc="-10" dirty="0"/>
              <a:t>, </a:t>
            </a:r>
            <a:r>
              <a:rPr sz="2400" spc="-5" dirty="0"/>
              <a:t>связанный </a:t>
            </a:r>
            <a:r>
              <a:rPr sz="2400" dirty="0"/>
              <a:t>не с </a:t>
            </a:r>
            <a:r>
              <a:rPr sz="2400" spc="-5" dirty="0"/>
              <a:t>выставлением </a:t>
            </a:r>
            <a:r>
              <a:rPr sz="2400" dirty="0"/>
              <a:t>себе </a:t>
            </a:r>
            <a:r>
              <a:rPr sz="2400" spc="-15" dirty="0"/>
              <a:t>отметок, </a:t>
            </a:r>
            <a:r>
              <a:rPr sz="2400" dirty="0"/>
              <a:t>а с  </a:t>
            </a:r>
            <a:r>
              <a:rPr sz="2400" spc="-10" dirty="0"/>
              <a:t>процедурой</a:t>
            </a:r>
            <a:r>
              <a:rPr sz="2400" dirty="0"/>
              <a:t> </a:t>
            </a:r>
            <a:r>
              <a:rPr sz="2400" spc="-5" dirty="0"/>
              <a:t>оценивания.</a:t>
            </a:r>
            <a:endParaRPr sz="2400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228600" y="2451957"/>
            <a:ext cx="7965440" cy="2428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Это </a:t>
            </a:r>
            <a:r>
              <a:rPr dirty="0"/>
              <a:t>не </a:t>
            </a:r>
            <a:r>
              <a:rPr spc="-25" dirty="0"/>
              <a:t>только </a:t>
            </a:r>
            <a:r>
              <a:rPr spc="-5" dirty="0"/>
              <a:t>оценивание </a:t>
            </a:r>
            <a:r>
              <a:rPr dirty="0"/>
              <a:t>своей </a:t>
            </a:r>
            <a:r>
              <a:rPr spc="-10" dirty="0"/>
              <a:t>работы </a:t>
            </a:r>
            <a:r>
              <a:rPr spc="-5" dirty="0"/>
              <a:t>учеником, </a:t>
            </a:r>
            <a:r>
              <a:rPr dirty="0"/>
              <a:t>но</a:t>
            </a:r>
            <a:r>
              <a:rPr spc="-25" dirty="0"/>
              <a:t> </a:t>
            </a:r>
            <a:r>
              <a:rPr dirty="0"/>
              <a:t>и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самостоятельное </a:t>
            </a:r>
            <a:r>
              <a:rPr spc="-15" dirty="0"/>
              <a:t>определение </a:t>
            </a:r>
            <a:r>
              <a:rPr spc="-10" dirty="0"/>
              <a:t>проблем </a:t>
            </a:r>
            <a:r>
              <a:rPr dirty="0"/>
              <a:t>и </a:t>
            </a:r>
            <a:r>
              <a:rPr spc="-10" dirty="0"/>
              <a:t>путей </a:t>
            </a:r>
            <a:r>
              <a:rPr dirty="0"/>
              <a:t>их</a:t>
            </a:r>
            <a:r>
              <a:rPr spc="25" dirty="0"/>
              <a:t> </a:t>
            </a:r>
            <a:r>
              <a:rPr spc="-5" dirty="0"/>
              <a:t>решения.</a:t>
            </a:r>
          </a:p>
          <a:p>
            <a:pPr marL="120014" marR="3272790">
              <a:lnSpc>
                <a:spcPct val="100000"/>
              </a:lnSpc>
              <a:spcBef>
                <a:spcPts val="1639"/>
              </a:spcBef>
            </a:pPr>
            <a:r>
              <a:rPr spc="-10" dirty="0"/>
              <a:t>Формирует </a:t>
            </a:r>
            <a:r>
              <a:rPr dirty="0"/>
              <a:t>у </a:t>
            </a:r>
            <a:r>
              <a:rPr spc="-15" dirty="0"/>
              <a:t>школьников </a:t>
            </a:r>
            <a:r>
              <a:rPr spc="-5" dirty="0"/>
              <a:t>умение  </a:t>
            </a:r>
            <a:r>
              <a:rPr spc="-10" dirty="0"/>
              <a:t>оценивать </a:t>
            </a:r>
            <a:r>
              <a:rPr dirty="0"/>
              <a:t>свои </a:t>
            </a:r>
            <a:r>
              <a:rPr spc="-25" dirty="0"/>
              <a:t>результаты, </a:t>
            </a:r>
            <a:r>
              <a:rPr spc="-10" dirty="0"/>
              <a:t>видеть  </a:t>
            </a:r>
            <a:r>
              <a:rPr dirty="0"/>
              <a:t>свои </a:t>
            </a:r>
            <a:r>
              <a:rPr spc="-5" dirty="0"/>
              <a:t>ошибки, знать требования </a:t>
            </a:r>
            <a:r>
              <a:rPr dirty="0"/>
              <a:t>к  </a:t>
            </a:r>
            <a:r>
              <a:rPr spc="-10" dirty="0"/>
              <a:t>работам разного</a:t>
            </a:r>
            <a:r>
              <a:rPr spc="-25" dirty="0"/>
              <a:t> </a:t>
            </a:r>
            <a:r>
              <a:rPr spc="-5" dirty="0"/>
              <a:t>вида.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76200"/>
            <a:ext cx="7467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600" b="1" kern="0" spc="-65" dirty="0">
                <a:solidFill>
                  <a:prstClr val="black"/>
                </a:solidFill>
                <a:latin typeface="Carlito"/>
              </a:rPr>
              <a:t>Техники </a:t>
            </a:r>
            <a:r>
              <a:rPr lang="ru-RU" sz="2600" b="1" kern="0" spc="-15" dirty="0">
                <a:solidFill>
                  <a:prstClr val="black"/>
                </a:solidFill>
                <a:latin typeface="Carlito"/>
              </a:rPr>
              <a:t>формирующего</a:t>
            </a:r>
            <a:r>
              <a:rPr lang="ru-RU" sz="2600" b="1" kern="0" spc="70" dirty="0">
                <a:solidFill>
                  <a:prstClr val="black"/>
                </a:solidFill>
                <a:latin typeface="Carlito"/>
              </a:rPr>
              <a:t> </a:t>
            </a:r>
            <a:r>
              <a:rPr lang="ru-RU" sz="2600" b="1" kern="0" spc="-10" dirty="0">
                <a:solidFill>
                  <a:prstClr val="black"/>
                </a:solidFill>
                <a:latin typeface="Carlito"/>
              </a:rPr>
              <a:t>оценивания</a:t>
            </a:r>
            <a:endParaRPr lang="ru-RU" sz="26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1289" y="2362200"/>
            <a:ext cx="8369934" cy="33983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6" marR="372745">
              <a:lnSpc>
                <a:spcPct val="100000"/>
              </a:lnSpc>
              <a:spcBef>
                <a:spcPts val="100"/>
              </a:spcBef>
              <a:tabLst>
                <a:tab pos="469900" algn="l"/>
                <a:tab pos="470534" algn="l"/>
              </a:tabLst>
            </a:pPr>
            <a:r>
              <a:rPr lang="ru-RU" sz="2000" spc="-15" dirty="0" smtClean="0">
                <a:latin typeface="Carlito"/>
                <a:cs typeface="Carlito"/>
              </a:rPr>
              <a:t>1. </a:t>
            </a:r>
            <a:r>
              <a:rPr sz="2000" spc="-15" dirty="0" err="1" smtClean="0">
                <a:latin typeface="Carlito"/>
                <a:cs typeface="Carlito"/>
              </a:rPr>
              <a:t>Что</a:t>
            </a:r>
            <a:r>
              <a:rPr sz="2000" spc="-15" dirty="0" smtClean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нужно </a:t>
            </a:r>
            <a:r>
              <a:rPr sz="2000" dirty="0">
                <a:latin typeface="Carlito"/>
                <a:cs typeface="Carlito"/>
              </a:rPr>
              <a:t>было </a:t>
            </a:r>
            <a:r>
              <a:rPr sz="2000" spc="-15" dirty="0">
                <a:latin typeface="Carlito"/>
                <a:cs typeface="Carlito"/>
              </a:rPr>
              <a:t>сделать </a:t>
            </a:r>
            <a:r>
              <a:rPr sz="2000" dirty="0">
                <a:latin typeface="Carlito"/>
                <a:cs typeface="Carlito"/>
              </a:rPr>
              <a:t>в задаче (задании)? </a:t>
            </a:r>
            <a:r>
              <a:rPr sz="2000" spc="-10" dirty="0">
                <a:latin typeface="Carlito"/>
                <a:cs typeface="Carlito"/>
              </a:rPr>
              <a:t>Какова</a:t>
            </a:r>
            <a:r>
              <a:rPr sz="2000" spc="-114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была  </a:t>
            </a:r>
            <a:r>
              <a:rPr sz="2000" spc="-15" dirty="0">
                <a:latin typeface="Carlito"/>
                <a:cs typeface="Carlito"/>
              </a:rPr>
              <a:t>цель?</a:t>
            </a:r>
            <a:endParaRPr sz="2000" dirty="0">
              <a:latin typeface="Carlito"/>
              <a:cs typeface="Carlito"/>
            </a:endParaRPr>
          </a:p>
          <a:p>
            <a:pPr marL="12066">
              <a:lnSpc>
                <a:spcPct val="100000"/>
              </a:lnSpc>
              <a:tabLst>
                <a:tab pos="469900" algn="l"/>
                <a:tab pos="470534" algn="l"/>
              </a:tabLst>
            </a:pPr>
            <a:r>
              <a:rPr lang="ru-RU" sz="2000" spc="-15" dirty="0" smtClean="0">
                <a:latin typeface="Carlito"/>
                <a:cs typeface="Carlito"/>
              </a:rPr>
              <a:t>2. </a:t>
            </a:r>
            <a:r>
              <a:rPr sz="2000" spc="-15" dirty="0" err="1" smtClean="0">
                <a:latin typeface="Carlito"/>
                <a:cs typeface="Carlito"/>
              </a:rPr>
              <a:t>Что</a:t>
            </a:r>
            <a:r>
              <a:rPr sz="2000" spc="-15" dirty="0" smtClean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нужно </a:t>
            </a:r>
            <a:r>
              <a:rPr sz="2000" dirty="0">
                <a:latin typeface="Carlito"/>
                <a:cs typeface="Carlito"/>
              </a:rPr>
              <a:t>было </a:t>
            </a:r>
            <a:r>
              <a:rPr sz="2000" spc="-15" dirty="0">
                <a:latin typeface="Carlito"/>
                <a:cs typeface="Carlito"/>
              </a:rPr>
              <a:t>получить </a:t>
            </a:r>
            <a:r>
              <a:rPr sz="2000" dirty="0">
                <a:latin typeface="Carlito"/>
                <a:cs typeface="Carlito"/>
              </a:rPr>
              <a:t>в</a:t>
            </a:r>
            <a:r>
              <a:rPr sz="2000" spc="-5" dirty="0">
                <a:latin typeface="Carlito"/>
                <a:cs typeface="Carlito"/>
              </a:rPr>
              <a:t> </a:t>
            </a:r>
            <a:r>
              <a:rPr sz="2000" spc="-25" dirty="0">
                <a:latin typeface="Carlito"/>
                <a:cs typeface="Carlito"/>
              </a:rPr>
              <a:t>результате?</a:t>
            </a:r>
            <a:endParaRPr sz="2000" dirty="0">
              <a:latin typeface="Carlito"/>
              <a:cs typeface="Carlito"/>
            </a:endParaRPr>
          </a:p>
          <a:p>
            <a:pPr marL="12065">
              <a:lnSpc>
                <a:spcPct val="100000"/>
              </a:lnSpc>
              <a:tabLst>
                <a:tab pos="312420" algn="l"/>
              </a:tabLst>
            </a:pPr>
            <a:r>
              <a:rPr lang="ru-RU" sz="2000" spc="-40" dirty="0" smtClean="0">
                <a:latin typeface="Carlito"/>
                <a:cs typeface="Carlito"/>
              </a:rPr>
              <a:t>3. </a:t>
            </a:r>
            <a:r>
              <a:rPr sz="2000" spc="-40" dirty="0" err="1" smtClean="0">
                <a:latin typeface="Carlito"/>
                <a:cs typeface="Carlito"/>
              </a:rPr>
              <a:t>Удалось</a:t>
            </a:r>
            <a:r>
              <a:rPr sz="2000" spc="-40" dirty="0" smtClean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ли </a:t>
            </a:r>
            <a:r>
              <a:rPr sz="2000" spc="-10" dirty="0">
                <a:latin typeface="Carlito"/>
                <a:cs typeface="Carlito"/>
              </a:rPr>
              <a:t>получить </a:t>
            </a:r>
            <a:r>
              <a:rPr sz="2000" spc="-25" dirty="0">
                <a:latin typeface="Carlito"/>
                <a:cs typeface="Carlito"/>
              </a:rPr>
              <a:t>результат? </a:t>
            </a:r>
            <a:r>
              <a:rPr sz="2000" spc="-5" dirty="0">
                <a:latin typeface="Carlito"/>
                <a:cs typeface="Carlito"/>
              </a:rPr>
              <a:t>Найдено ли решение,</a:t>
            </a:r>
            <a:r>
              <a:rPr sz="2000" spc="4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ответ?</a:t>
            </a:r>
            <a:endParaRPr sz="2000" dirty="0">
              <a:latin typeface="Carlito"/>
              <a:cs typeface="Carlito"/>
            </a:endParaRPr>
          </a:p>
          <a:p>
            <a:pPr marL="12700" marR="74295" algn="just">
              <a:lnSpc>
                <a:spcPct val="100000"/>
              </a:lnSpc>
              <a:tabLst>
                <a:tab pos="312420" algn="l"/>
              </a:tabLst>
            </a:pPr>
            <a:r>
              <a:rPr lang="ru-RU" sz="2000" spc="-5" dirty="0" smtClean="0">
                <a:latin typeface="Carlito"/>
                <a:cs typeface="Carlito"/>
              </a:rPr>
              <a:t>4.</a:t>
            </a:r>
            <a:r>
              <a:rPr sz="2000" spc="-5" dirty="0" err="1" smtClean="0">
                <a:latin typeface="Carlito"/>
                <a:cs typeface="Carlito"/>
              </a:rPr>
              <a:t>Справился</a:t>
            </a:r>
            <a:r>
              <a:rPr sz="2000" spc="-5" dirty="0" smtClean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с заданием </a:t>
            </a:r>
            <a:r>
              <a:rPr sz="2000" spc="-10" dirty="0">
                <a:latin typeface="Carlito"/>
                <a:cs typeface="Carlito"/>
              </a:rPr>
              <a:t>полностью </a:t>
            </a:r>
            <a:r>
              <a:rPr sz="2000" dirty="0">
                <a:latin typeface="Carlito"/>
                <a:cs typeface="Carlito"/>
              </a:rPr>
              <a:t>правильно </a:t>
            </a:r>
            <a:r>
              <a:rPr sz="2000" spc="-5" dirty="0">
                <a:latin typeface="Carlito"/>
                <a:cs typeface="Carlito"/>
              </a:rPr>
              <a:t>или </a:t>
            </a:r>
            <a:r>
              <a:rPr sz="2000" dirty="0">
                <a:latin typeface="Carlito"/>
                <a:cs typeface="Carlito"/>
              </a:rPr>
              <a:t>с </a:t>
            </a:r>
            <a:r>
              <a:rPr sz="2000" spc="-10" dirty="0">
                <a:latin typeface="Carlito"/>
                <a:cs typeface="Carlito"/>
              </a:rPr>
              <a:t>ошибкой?  </a:t>
            </a:r>
            <a:r>
              <a:rPr sz="2000" spc="-15" dirty="0">
                <a:latin typeface="Carlito"/>
                <a:cs typeface="Carlito"/>
              </a:rPr>
              <a:t>Если </a:t>
            </a:r>
            <a:r>
              <a:rPr sz="2000" dirty="0">
                <a:latin typeface="Carlito"/>
                <a:cs typeface="Carlito"/>
              </a:rPr>
              <a:t>не справился, </a:t>
            </a:r>
            <a:r>
              <a:rPr sz="2000" spc="-15" dirty="0">
                <a:latin typeface="Carlito"/>
                <a:cs typeface="Carlito"/>
              </a:rPr>
              <a:t>то </a:t>
            </a:r>
            <a:r>
              <a:rPr sz="2000" spc="-10" dirty="0">
                <a:latin typeface="Carlito"/>
                <a:cs typeface="Carlito"/>
              </a:rPr>
              <a:t>какие </a:t>
            </a:r>
            <a:r>
              <a:rPr sz="2000" spc="-5" dirty="0">
                <a:latin typeface="Carlito"/>
                <a:cs typeface="Carlito"/>
              </a:rPr>
              <a:t>ошибки </a:t>
            </a:r>
            <a:r>
              <a:rPr sz="2000" spc="-10" dirty="0">
                <a:latin typeface="Carlito"/>
                <a:cs typeface="Carlito"/>
              </a:rPr>
              <a:t>допущены, </a:t>
            </a:r>
            <a:r>
              <a:rPr sz="2000" dirty="0">
                <a:latin typeface="Carlito"/>
                <a:cs typeface="Carlito"/>
              </a:rPr>
              <a:t>в </a:t>
            </a:r>
            <a:r>
              <a:rPr sz="2000" spc="-5" dirty="0">
                <a:latin typeface="Carlito"/>
                <a:cs typeface="Carlito"/>
              </a:rPr>
              <a:t>чем </a:t>
            </a:r>
            <a:r>
              <a:rPr sz="2000" spc="-10" dirty="0">
                <a:latin typeface="Carlito"/>
                <a:cs typeface="Carlito"/>
              </a:rPr>
              <a:t>имеются  </a:t>
            </a:r>
            <a:r>
              <a:rPr sz="2000" spc="-15" dirty="0">
                <a:latin typeface="Carlito"/>
                <a:cs typeface="Carlito"/>
              </a:rPr>
              <a:t>затруднения?</a:t>
            </a:r>
            <a:endParaRPr sz="2000" dirty="0">
              <a:latin typeface="Carlito"/>
              <a:cs typeface="Carlito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rlito"/>
                <a:cs typeface="Carlito"/>
              </a:rPr>
              <a:t>Для </a:t>
            </a:r>
            <a:r>
              <a:rPr sz="2000" spc="-10" dirty="0">
                <a:latin typeface="Carlito"/>
                <a:cs typeface="Carlito"/>
              </a:rPr>
              <a:t>ответа </a:t>
            </a:r>
            <a:r>
              <a:rPr sz="2000" dirty="0">
                <a:latin typeface="Carlito"/>
                <a:cs typeface="Carlito"/>
              </a:rPr>
              <a:t>на </a:t>
            </a:r>
            <a:r>
              <a:rPr sz="2000" spc="-15" dirty="0">
                <a:latin typeface="Carlito"/>
                <a:cs typeface="Carlito"/>
              </a:rPr>
              <a:t>этот </a:t>
            </a:r>
            <a:r>
              <a:rPr sz="2000" spc="-5" dirty="0">
                <a:latin typeface="Carlito"/>
                <a:cs typeface="Carlito"/>
              </a:rPr>
              <a:t>вопрос </a:t>
            </a:r>
            <a:r>
              <a:rPr sz="2000" dirty="0">
                <a:latin typeface="Carlito"/>
                <a:cs typeface="Carlito"/>
              </a:rPr>
              <a:t>ученику нужно: </a:t>
            </a:r>
            <a:r>
              <a:rPr sz="2000" spc="-5" dirty="0">
                <a:latin typeface="Carlito"/>
                <a:cs typeface="Carlito"/>
              </a:rPr>
              <a:t>либо </a:t>
            </a:r>
            <a:r>
              <a:rPr sz="2000" spc="-10" dirty="0">
                <a:latin typeface="Carlito"/>
                <a:cs typeface="Carlito"/>
              </a:rPr>
              <a:t>получить эталон  </a:t>
            </a:r>
            <a:r>
              <a:rPr sz="2000" spc="-5" dirty="0">
                <a:latin typeface="Carlito"/>
                <a:cs typeface="Carlito"/>
              </a:rPr>
              <a:t>правильного решения </a:t>
            </a:r>
            <a:r>
              <a:rPr sz="2000" dirty="0">
                <a:latin typeface="Carlito"/>
                <a:cs typeface="Carlito"/>
              </a:rPr>
              <a:t>задачи и </a:t>
            </a:r>
            <a:r>
              <a:rPr sz="2000" spc="-5" dirty="0">
                <a:latin typeface="Carlito"/>
                <a:cs typeface="Carlito"/>
              </a:rPr>
              <a:t>сравнить </a:t>
            </a:r>
            <a:r>
              <a:rPr sz="2000" dirty="0">
                <a:latin typeface="Carlito"/>
                <a:cs typeface="Carlito"/>
              </a:rPr>
              <a:t>с ним свое</a:t>
            </a:r>
            <a:r>
              <a:rPr sz="2000" spc="-6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решение;</a:t>
            </a:r>
            <a:endParaRPr sz="2000" dirty="0">
              <a:latin typeface="Carlito"/>
              <a:cs typeface="Carlito"/>
            </a:endParaRPr>
          </a:p>
          <a:p>
            <a:pPr marL="12700" marR="912494" algn="just">
              <a:lnSpc>
                <a:spcPct val="100000"/>
              </a:lnSpc>
              <a:tabLst>
                <a:tab pos="312420" algn="l"/>
              </a:tabLst>
            </a:pPr>
            <a:r>
              <a:rPr lang="ru-RU" sz="2000" spc="-5" dirty="0" smtClean="0">
                <a:latin typeface="Carlito"/>
                <a:cs typeface="Carlito"/>
              </a:rPr>
              <a:t>5.С</a:t>
            </a:r>
            <a:r>
              <a:rPr sz="2000" spc="-5" dirty="0" err="1" smtClean="0">
                <a:latin typeface="Carlito"/>
                <a:cs typeface="Carlito"/>
              </a:rPr>
              <a:t>правился</a:t>
            </a:r>
            <a:r>
              <a:rPr sz="2000" spc="-5" dirty="0" smtClean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полностью самостоятельно </a:t>
            </a:r>
            <a:r>
              <a:rPr sz="2000" dirty="0">
                <a:latin typeface="Carlito"/>
                <a:cs typeface="Carlito"/>
              </a:rPr>
              <a:t>или с </a:t>
            </a:r>
            <a:r>
              <a:rPr sz="2000" spc="-5" dirty="0">
                <a:latin typeface="Carlito"/>
                <a:cs typeface="Carlito"/>
              </a:rPr>
              <a:t>чьей-либо  помощью </a:t>
            </a:r>
            <a:r>
              <a:rPr sz="2000" spc="-10" dirty="0">
                <a:latin typeface="Carlito"/>
                <a:cs typeface="Carlito"/>
              </a:rPr>
              <a:t>(кто </a:t>
            </a:r>
            <a:r>
              <a:rPr sz="2000" spc="-5" dirty="0">
                <a:latin typeface="Carlito"/>
                <a:cs typeface="Carlito"/>
              </a:rPr>
              <a:t>помогал, </a:t>
            </a:r>
            <a:r>
              <a:rPr sz="2000" dirty="0">
                <a:latin typeface="Carlito"/>
                <a:cs typeface="Carlito"/>
              </a:rPr>
              <a:t>в</a:t>
            </a:r>
            <a:r>
              <a:rPr sz="2000" spc="-1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чем)?</a:t>
            </a:r>
            <a:endParaRPr sz="2000" dirty="0">
              <a:latin typeface="Carlito"/>
              <a:cs typeface="Carlito"/>
            </a:endParaRPr>
          </a:p>
          <a:p>
            <a:pPr marL="12065" algn="just">
              <a:lnSpc>
                <a:spcPct val="100000"/>
              </a:lnSpc>
              <a:tabLst>
                <a:tab pos="312420" algn="l"/>
              </a:tabLst>
            </a:pPr>
            <a:r>
              <a:rPr lang="ru-RU" sz="2000" spc="-5" dirty="0" smtClean="0">
                <a:latin typeface="Carlito"/>
                <a:cs typeface="Carlito"/>
              </a:rPr>
              <a:t>6. </a:t>
            </a:r>
            <a:r>
              <a:rPr sz="2000" spc="-5" dirty="0" err="1" smtClean="0">
                <a:latin typeface="Carlito"/>
                <a:cs typeface="Carlito"/>
              </a:rPr>
              <a:t>Какие</a:t>
            </a:r>
            <a:r>
              <a:rPr sz="2000" spc="-5" dirty="0" smtClean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умения развивались </a:t>
            </a:r>
            <a:r>
              <a:rPr sz="2000" dirty="0">
                <a:latin typeface="Carlito"/>
                <a:cs typeface="Carlito"/>
              </a:rPr>
              <a:t>при </a:t>
            </a:r>
            <a:r>
              <a:rPr sz="2000" spc="-10" dirty="0">
                <a:latin typeface="Carlito"/>
                <a:cs typeface="Carlito"/>
              </a:rPr>
              <a:t>выполнении</a:t>
            </a:r>
            <a:r>
              <a:rPr sz="2000" dirty="0">
                <a:latin typeface="Carlito"/>
                <a:cs typeface="Carlito"/>
              </a:rPr>
              <a:t> задания?</a:t>
            </a:r>
          </a:p>
        </p:txBody>
      </p:sp>
      <p:sp>
        <p:nvSpPr>
          <p:cNvPr id="3" name="object 3"/>
          <p:cNvSpPr/>
          <p:nvPr/>
        </p:nvSpPr>
        <p:spPr>
          <a:xfrm>
            <a:off x="332679" y="275573"/>
            <a:ext cx="2744851" cy="2066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57600" y="533400"/>
            <a:ext cx="453199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Алгоритм</a:t>
            </a:r>
            <a:endParaRPr sz="3600" dirty="0"/>
          </a:p>
          <a:p>
            <a:pPr algn="ctr">
              <a:lnSpc>
                <a:spcPct val="100000"/>
              </a:lnSpc>
            </a:pPr>
            <a:r>
              <a:rPr sz="3600" dirty="0"/>
              <a:t>самоо</a:t>
            </a:r>
            <a:r>
              <a:rPr sz="3600" spc="-40" dirty="0"/>
              <a:t>ц</a:t>
            </a:r>
            <a:r>
              <a:rPr sz="3600" dirty="0"/>
              <a:t>е</a:t>
            </a:r>
            <a:r>
              <a:rPr sz="3600" spc="-10" dirty="0"/>
              <a:t>н</a:t>
            </a:r>
            <a:r>
              <a:rPr sz="3600" dirty="0"/>
              <a:t>ивания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0517" y="3447669"/>
            <a:ext cx="8576945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До </a:t>
            </a:r>
            <a:r>
              <a:rPr sz="1800" dirty="0">
                <a:latin typeface="Carlito"/>
                <a:cs typeface="Carlito"/>
              </a:rPr>
              <a:t>начала </a:t>
            </a:r>
            <a:r>
              <a:rPr sz="1800" spc="-5" dirty="0">
                <a:latin typeface="Carlito"/>
                <a:cs typeface="Carlito"/>
              </a:rPr>
              <a:t>выполнения </a:t>
            </a:r>
            <a:r>
              <a:rPr sz="1800" spc="-10" dirty="0">
                <a:latin typeface="Carlito"/>
                <a:cs typeface="Carlito"/>
              </a:rPr>
              <a:t>самостоятельной </a:t>
            </a:r>
            <a:r>
              <a:rPr sz="1800" spc="-5" dirty="0">
                <a:latin typeface="Carlito"/>
                <a:cs typeface="Carlito"/>
              </a:rPr>
              <a:t>работы </a:t>
            </a:r>
            <a:r>
              <a:rPr sz="1800" dirty="0">
                <a:latin typeface="Carlito"/>
                <a:cs typeface="Carlito"/>
              </a:rPr>
              <a:t>ученики </a:t>
            </a:r>
            <a:r>
              <a:rPr sz="1800" spc="-10" dirty="0">
                <a:latin typeface="Carlito"/>
                <a:cs typeface="Carlito"/>
              </a:rPr>
              <a:t>совместно </a:t>
            </a:r>
            <a:r>
              <a:rPr sz="1800" dirty="0">
                <a:latin typeface="Carlito"/>
                <a:cs typeface="Carlito"/>
              </a:rPr>
              <a:t>с </a:t>
            </a:r>
            <a:r>
              <a:rPr sz="1800" spc="-10" dirty="0">
                <a:latin typeface="Carlito"/>
                <a:cs typeface="Carlito"/>
              </a:rPr>
              <a:t>учителем  составляют </a:t>
            </a:r>
            <a:r>
              <a:rPr sz="1800" spc="-5" dirty="0">
                <a:latin typeface="Carlito"/>
                <a:cs typeface="Carlito"/>
              </a:rPr>
              <a:t>критерии оценивания </a:t>
            </a:r>
            <a:r>
              <a:rPr sz="1800" spc="-10" dirty="0">
                <a:latin typeface="Carlito"/>
                <a:cs typeface="Carlito"/>
              </a:rPr>
              <a:t>самостоятельной </a:t>
            </a:r>
            <a:r>
              <a:rPr sz="1800" spc="-5" dirty="0">
                <a:latin typeface="Carlito"/>
                <a:cs typeface="Carlito"/>
              </a:rPr>
              <a:t>работы. Критерии записываются </a:t>
            </a:r>
            <a:r>
              <a:rPr sz="1800" dirty="0">
                <a:latin typeface="Carlito"/>
                <a:cs typeface="Carlito"/>
              </a:rPr>
              <a:t>на  </a:t>
            </a:r>
            <a:r>
              <a:rPr sz="1800" spc="-10" dirty="0">
                <a:latin typeface="Carlito"/>
                <a:cs typeface="Carlito"/>
              </a:rPr>
              <a:t>доске.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rlito"/>
                <a:cs typeface="Carlito"/>
              </a:rPr>
              <a:t>Например: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spc="-40" dirty="0">
                <a:latin typeface="Carlito"/>
                <a:cs typeface="Carlito"/>
              </a:rPr>
              <a:t>Тема: </a:t>
            </a:r>
            <a:r>
              <a:rPr sz="1800" spc="-5" dirty="0">
                <a:latin typeface="Carlito"/>
                <a:cs typeface="Carlito"/>
              </a:rPr>
              <a:t>Решение </a:t>
            </a:r>
            <a:r>
              <a:rPr sz="1800" dirty="0">
                <a:latin typeface="Carlito"/>
                <a:cs typeface="Carlito"/>
              </a:rPr>
              <a:t>квадратных</a:t>
            </a:r>
            <a:r>
              <a:rPr sz="1800" spc="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уравнений</a:t>
            </a:r>
            <a:endParaRPr sz="1800">
              <a:latin typeface="Carlito"/>
              <a:cs typeface="Carlito"/>
            </a:endParaRPr>
          </a:p>
          <a:p>
            <a:pPr marL="237490" indent="-225425">
              <a:lnSpc>
                <a:spcPct val="100000"/>
              </a:lnSpc>
              <a:buAutoNum type="arabicPeriod"/>
              <a:tabLst>
                <a:tab pos="238125" algn="l"/>
              </a:tabLst>
            </a:pPr>
            <a:r>
              <a:rPr sz="1800" spc="-5" dirty="0">
                <a:latin typeface="Carlito"/>
                <a:cs typeface="Carlito"/>
              </a:rPr>
              <a:t>Наличие записи</a:t>
            </a:r>
            <a:r>
              <a:rPr sz="1800" spc="3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действий.</a:t>
            </a:r>
            <a:endParaRPr sz="1800">
              <a:latin typeface="Carlito"/>
              <a:cs typeface="Carlito"/>
            </a:endParaRPr>
          </a:p>
          <a:p>
            <a:pPr marL="237490" indent="-225425">
              <a:lnSpc>
                <a:spcPct val="100000"/>
              </a:lnSpc>
              <a:buAutoNum type="arabicPeriod"/>
              <a:tabLst>
                <a:tab pos="238125" algn="l"/>
              </a:tabLst>
            </a:pPr>
            <a:r>
              <a:rPr sz="1800" spc="-5" dirty="0">
                <a:latin typeface="Carlito"/>
                <a:cs typeface="Carlito"/>
              </a:rPr>
              <a:t>Правильное применение</a:t>
            </a:r>
            <a:r>
              <a:rPr sz="1800" spc="45" dirty="0">
                <a:latin typeface="Carlito"/>
                <a:cs typeface="Carlito"/>
              </a:rPr>
              <a:t> </a:t>
            </a:r>
            <a:r>
              <a:rPr sz="1800" spc="-15" dirty="0">
                <a:latin typeface="Carlito"/>
                <a:cs typeface="Carlito"/>
              </a:rPr>
              <a:t>формул.</a:t>
            </a:r>
            <a:endParaRPr sz="1800">
              <a:latin typeface="Carlito"/>
              <a:cs typeface="Carlito"/>
            </a:endParaRPr>
          </a:p>
          <a:p>
            <a:pPr marL="238125" indent="-22606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38760" algn="l"/>
              </a:tabLst>
            </a:pPr>
            <a:r>
              <a:rPr sz="1800" spc="-5" dirty="0">
                <a:latin typeface="Carlito"/>
                <a:cs typeface="Carlito"/>
              </a:rPr>
              <a:t>Верность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вычислений.</a:t>
            </a:r>
            <a:endParaRPr sz="1800">
              <a:latin typeface="Carlito"/>
              <a:cs typeface="Carlito"/>
            </a:endParaRPr>
          </a:p>
          <a:p>
            <a:pPr marL="12700" marR="1870710">
              <a:lnSpc>
                <a:spcPct val="100000"/>
              </a:lnSpc>
            </a:pPr>
            <a:r>
              <a:rPr sz="1800" spc="-5" dirty="0">
                <a:latin typeface="Carlito"/>
                <a:cs typeface="Carlito"/>
              </a:rPr>
              <a:t>После завершения </a:t>
            </a:r>
            <a:r>
              <a:rPr sz="1800" spc="-10" dirty="0">
                <a:latin typeface="Carlito"/>
                <a:cs typeface="Carlito"/>
              </a:rPr>
              <a:t>самостоятельной </a:t>
            </a:r>
            <a:r>
              <a:rPr sz="1800" spc="-5" dirty="0">
                <a:latin typeface="Carlito"/>
                <a:cs typeface="Carlito"/>
              </a:rPr>
              <a:t>работы </a:t>
            </a:r>
            <a:r>
              <a:rPr sz="1800" spc="-10" dirty="0">
                <a:latin typeface="Carlito"/>
                <a:cs typeface="Carlito"/>
              </a:rPr>
              <a:t>учитель </a:t>
            </a:r>
            <a:r>
              <a:rPr sz="1800" spc="-5" dirty="0">
                <a:latin typeface="Carlito"/>
                <a:cs typeface="Carlito"/>
              </a:rPr>
              <a:t>показывает  заранее </a:t>
            </a:r>
            <a:r>
              <a:rPr sz="1800" spc="-10" dirty="0">
                <a:latin typeface="Carlito"/>
                <a:cs typeface="Carlito"/>
              </a:rPr>
              <a:t>приготовленные </a:t>
            </a:r>
            <a:r>
              <a:rPr sz="1800" spc="-5" dirty="0">
                <a:latin typeface="Carlito"/>
                <a:cs typeface="Carlito"/>
              </a:rPr>
              <a:t>образцы решения. </a:t>
            </a:r>
            <a:r>
              <a:rPr sz="1800" spc="-10" dirty="0">
                <a:latin typeface="Carlito"/>
                <a:cs typeface="Carlito"/>
              </a:rPr>
              <a:t>Ученик </a:t>
            </a:r>
            <a:r>
              <a:rPr sz="1800" spc="-5" dirty="0">
                <a:latin typeface="Carlito"/>
                <a:cs typeface="Carlito"/>
              </a:rPr>
              <a:t>проверяет свою  работу </a:t>
            </a:r>
            <a:r>
              <a:rPr sz="1800" dirty="0">
                <a:latin typeface="Carlito"/>
                <a:cs typeface="Carlito"/>
              </a:rPr>
              <a:t>и </a:t>
            </a:r>
            <a:r>
              <a:rPr sz="1800" spc="-5" dirty="0">
                <a:latin typeface="Carlito"/>
                <a:cs typeface="Carlito"/>
              </a:rPr>
              <a:t>оценивает</a:t>
            </a:r>
            <a:r>
              <a:rPr sz="1800" spc="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ее.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8384" y="381000"/>
            <a:ext cx="3925824" cy="2952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2400" y="536243"/>
            <a:ext cx="405447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Пример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Carlito"/>
                <a:cs typeface="Carlito"/>
              </a:rPr>
              <a:t>Учитель: </a:t>
            </a:r>
            <a:r>
              <a:rPr sz="1800" i="1" spc="-5" dirty="0">
                <a:latin typeface="Carlito"/>
                <a:cs typeface="Carlito"/>
              </a:rPr>
              <a:t>«Сейчас мы</a:t>
            </a:r>
            <a:r>
              <a:rPr sz="1800" i="1" spc="40" dirty="0">
                <a:latin typeface="Carlito"/>
                <a:cs typeface="Carlito"/>
              </a:rPr>
              <a:t> </a:t>
            </a:r>
            <a:r>
              <a:rPr sz="1800" i="1" spc="-5" dirty="0">
                <a:latin typeface="Carlito"/>
                <a:cs typeface="Carlito"/>
              </a:rPr>
              <a:t>проведем</a:t>
            </a:r>
            <a:endParaRPr sz="1800" dirty="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1800" i="1" spc="-5" dirty="0">
                <a:latin typeface="Carlito"/>
                <a:cs typeface="Carlito"/>
              </a:rPr>
              <a:t>небольшую самостоятельную работу  </a:t>
            </a:r>
            <a:r>
              <a:rPr sz="1800" i="1" dirty="0">
                <a:latin typeface="Carlito"/>
                <a:cs typeface="Carlito"/>
              </a:rPr>
              <a:t>для того, чтобы проверить </a:t>
            </a:r>
            <a:r>
              <a:rPr sz="1800" i="1" spc="-5" dirty="0">
                <a:latin typeface="Carlito"/>
                <a:cs typeface="Carlito"/>
              </a:rPr>
              <a:t>себя </a:t>
            </a:r>
            <a:r>
              <a:rPr sz="1800" i="1" dirty="0">
                <a:latin typeface="Carlito"/>
                <a:cs typeface="Carlito"/>
              </a:rPr>
              <a:t>и  выяснить всё ли вы знаете по данной  теме и все ли </a:t>
            </a:r>
            <a:r>
              <a:rPr sz="1800" i="1" spc="-5" dirty="0">
                <a:latin typeface="Carlito"/>
                <a:cs typeface="Carlito"/>
              </a:rPr>
              <a:t>умеете решать, </a:t>
            </a:r>
            <a:r>
              <a:rPr sz="1800" i="1" dirty="0">
                <a:latin typeface="Carlito"/>
                <a:cs typeface="Carlito"/>
              </a:rPr>
              <a:t>и на что  вам </a:t>
            </a:r>
            <a:r>
              <a:rPr sz="1800" i="1" spc="-5" dirty="0">
                <a:latin typeface="Carlito"/>
                <a:cs typeface="Carlito"/>
              </a:rPr>
              <a:t>обратить внимание</a:t>
            </a:r>
            <a:r>
              <a:rPr sz="1800" i="1" spc="5" dirty="0">
                <a:latin typeface="Carlito"/>
                <a:cs typeface="Carlito"/>
              </a:rPr>
              <a:t> </a:t>
            </a:r>
            <a:r>
              <a:rPr sz="1800" i="1" dirty="0">
                <a:latin typeface="Carlito"/>
                <a:cs typeface="Carlito"/>
              </a:rPr>
              <a:t>при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i="1" spc="-5" dirty="0">
                <a:latin typeface="Carlito"/>
                <a:cs typeface="Carlito"/>
              </a:rPr>
              <a:t>подготовке </a:t>
            </a:r>
            <a:r>
              <a:rPr sz="1800" i="1" dirty="0">
                <a:latin typeface="Carlito"/>
                <a:cs typeface="Carlito"/>
              </a:rPr>
              <a:t>к </a:t>
            </a:r>
            <a:r>
              <a:rPr sz="1800" i="1" spc="-10" dirty="0">
                <a:latin typeface="Carlito"/>
                <a:cs typeface="Carlito"/>
              </a:rPr>
              <a:t>контрольной </a:t>
            </a:r>
            <a:r>
              <a:rPr sz="1800" i="1" spc="-5" dirty="0">
                <a:latin typeface="Carlito"/>
                <a:cs typeface="Carlito"/>
              </a:rPr>
              <a:t>работе».</a:t>
            </a:r>
            <a:endParaRPr sz="18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374" y="762000"/>
            <a:ext cx="4372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0000"/>
                </a:solidFill>
              </a:rPr>
              <a:t>Взаимооценивание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4648200" y="473837"/>
            <a:ext cx="3752850" cy="2557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0487" y="1752600"/>
            <a:ext cx="8176895" cy="44723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15" dirty="0">
                <a:latin typeface="Carlito"/>
                <a:cs typeface="Carlito"/>
              </a:rPr>
              <a:t>Оценка</a:t>
            </a:r>
            <a:endParaRPr sz="2400" dirty="0">
              <a:latin typeface="Carlito"/>
              <a:cs typeface="Carlito"/>
            </a:endParaRPr>
          </a:p>
          <a:p>
            <a:pPr marL="12700" marR="4614545">
              <a:lnSpc>
                <a:spcPct val="100000"/>
              </a:lnSpc>
              <a:spcBef>
                <a:spcPts val="5"/>
              </a:spcBef>
            </a:pPr>
            <a:r>
              <a:rPr sz="2400" spc="-15" dirty="0">
                <a:latin typeface="Carlito"/>
                <a:cs typeface="Carlito"/>
              </a:rPr>
              <a:t>одноклассниками  является полноценным  </a:t>
            </a:r>
            <a:r>
              <a:rPr sz="2400" spc="-10" dirty="0">
                <a:latin typeface="Carlito"/>
                <a:cs typeface="Carlito"/>
              </a:rPr>
              <a:t>обучающим приемом  </a:t>
            </a:r>
            <a:r>
              <a:rPr sz="2400" spc="-5" dirty="0">
                <a:latin typeface="Carlito"/>
                <a:cs typeface="Carlito"/>
              </a:rPr>
              <a:t>оценивания.</a:t>
            </a:r>
            <a:endParaRPr sz="2400" dirty="0">
              <a:latin typeface="Carlito"/>
              <a:cs typeface="Carlito"/>
            </a:endParaRPr>
          </a:p>
          <a:p>
            <a:pPr marL="37465">
              <a:lnSpc>
                <a:spcPts val="3115"/>
              </a:lnSpc>
            </a:pPr>
            <a:r>
              <a:rPr sz="2400" spc="-5" dirty="0">
                <a:latin typeface="Carlito"/>
                <a:cs typeface="Carlito"/>
              </a:rPr>
              <a:t>Кроме </a:t>
            </a:r>
            <a:r>
              <a:rPr sz="2400" spc="-20" dirty="0">
                <a:latin typeface="Carlito"/>
                <a:cs typeface="Carlito"/>
              </a:rPr>
              <a:t>того, </a:t>
            </a:r>
            <a:r>
              <a:rPr sz="2400" spc="-5" dirty="0">
                <a:latin typeface="Carlito"/>
                <a:cs typeface="Carlito"/>
              </a:rPr>
              <a:t>взаимное </a:t>
            </a:r>
            <a:r>
              <a:rPr sz="2400" spc="-10" dirty="0">
                <a:latin typeface="Carlito"/>
                <a:cs typeface="Carlito"/>
              </a:rPr>
              <a:t>оценивание дает</a:t>
            </a:r>
            <a:r>
              <a:rPr sz="2400" spc="2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учащимся</a:t>
            </a:r>
            <a:endParaRPr sz="2400" dirty="0">
              <a:latin typeface="Carlito"/>
              <a:cs typeface="Carlito"/>
            </a:endParaRPr>
          </a:p>
          <a:p>
            <a:pPr marL="37465" marR="1086485">
              <a:lnSpc>
                <a:spcPct val="100000"/>
              </a:lnSpc>
            </a:pPr>
            <a:r>
              <a:rPr sz="2400" spc="-5" dirty="0">
                <a:latin typeface="Carlito"/>
                <a:cs typeface="Carlito"/>
              </a:rPr>
              <a:t>возможность закреплять изученный </a:t>
            </a:r>
            <a:r>
              <a:rPr sz="2400" spc="-10" dirty="0">
                <a:latin typeface="Carlito"/>
                <a:cs typeface="Carlito"/>
              </a:rPr>
              <a:t>материал  посредством </a:t>
            </a:r>
            <a:r>
              <a:rPr sz="2400" spc="-5" dirty="0">
                <a:latin typeface="Carlito"/>
                <a:cs typeface="Carlito"/>
              </a:rPr>
              <a:t>оценивания </a:t>
            </a:r>
            <a:r>
              <a:rPr sz="2400" spc="-10" dirty="0">
                <a:latin typeface="Carlito"/>
                <a:cs typeface="Carlito"/>
              </a:rPr>
              <a:t>работ </a:t>
            </a:r>
            <a:r>
              <a:rPr sz="2400" spc="-15" dirty="0">
                <a:latin typeface="Carlito"/>
                <a:cs typeface="Carlito"/>
              </a:rPr>
              <a:t>друг</a:t>
            </a:r>
            <a:r>
              <a:rPr sz="2400" spc="30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друга.</a:t>
            </a:r>
            <a:endParaRPr sz="2400" dirty="0">
              <a:latin typeface="Carlito"/>
              <a:cs typeface="Carlito"/>
            </a:endParaRPr>
          </a:p>
          <a:p>
            <a:pPr marL="37465" marR="5080" algn="just">
              <a:lnSpc>
                <a:spcPct val="100000"/>
              </a:lnSpc>
            </a:pPr>
            <a:r>
              <a:rPr sz="2400" spc="-5" dirty="0">
                <a:latin typeface="Carlito"/>
                <a:cs typeface="Carlito"/>
              </a:rPr>
              <a:t>Преимущество взаимооценивания </a:t>
            </a:r>
            <a:r>
              <a:rPr sz="2400" spc="-10" dirty="0">
                <a:latin typeface="Carlito"/>
                <a:cs typeface="Carlito"/>
              </a:rPr>
              <a:t>состоит </a:t>
            </a:r>
            <a:r>
              <a:rPr sz="2400" spc="-5" dirty="0">
                <a:latin typeface="Carlito"/>
                <a:cs typeface="Carlito"/>
              </a:rPr>
              <a:t>в </a:t>
            </a:r>
            <a:r>
              <a:rPr sz="2400" spc="-15" dirty="0">
                <a:latin typeface="Carlito"/>
                <a:cs typeface="Carlito"/>
              </a:rPr>
              <a:t>том, </a:t>
            </a:r>
            <a:r>
              <a:rPr sz="2400" spc="-20" dirty="0">
                <a:latin typeface="Carlito"/>
                <a:cs typeface="Carlito"/>
              </a:rPr>
              <a:t>что  </a:t>
            </a:r>
            <a:r>
              <a:rPr sz="2400" spc="-5" dirty="0">
                <a:latin typeface="Carlito"/>
                <a:cs typeface="Carlito"/>
              </a:rPr>
              <a:t>учащиеся </a:t>
            </a:r>
            <a:r>
              <a:rPr sz="2400" spc="-10" dirty="0">
                <a:latin typeface="Carlito"/>
                <a:cs typeface="Carlito"/>
              </a:rPr>
              <a:t>учатся </a:t>
            </a:r>
            <a:r>
              <a:rPr sz="2400" spc="-15" dirty="0">
                <a:latin typeface="Carlito"/>
                <a:cs typeface="Carlito"/>
              </a:rPr>
              <a:t>отмечать </a:t>
            </a:r>
            <a:r>
              <a:rPr sz="2400" spc="-5" dirty="0">
                <a:latin typeface="Carlito"/>
                <a:cs typeface="Carlito"/>
              </a:rPr>
              <a:t>сильные и слабые </a:t>
            </a:r>
            <a:r>
              <a:rPr sz="2400" spc="-15" dirty="0">
                <a:latin typeface="Carlito"/>
                <a:cs typeface="Carlito"/>
              </a:rPr>
              <a:t>стороны  </a:t>
            </a:r>
            <a:r>
              <a:rPr sz="2400" spc="-10" dirty="0">
                <a:latin typeface="Carlito"/>
                <a:cs typeface="Carlito"/>
              </a:rPr>
              <a:t>других работ </a:t>
            </a:r>
            <a:r>
              <a:rPr sz="2400" spc="-5" dirty="0">
                <a:latin typeface="Carlito"/>
                <a:cs typeface="Carlito"/>
              </a:rPr>
              <a:t>и, таким</a:t>
            </a:r>
            <a:r>
              <a:rPr sz="2400" spc="30" dirty="0">
                <a:latin typeface="Carlito"/>
                <a:cs typeface="Carlito"/>
              </a:rPr>
              <a:t> </a:t>
            </a:r>
            <a:r>
              <a:rPr sz="2400" spc="-5" dirty="0" err="1">
                <a:latin typeface="Carlito"/>
                <a:cs typeface="Carlito"/>
              </a:rPr>
              <a:t>образом</a:t>
            </a:r>
            <a:r>
              <a:rPr sz="2400" spc="-5" dirty="0" smtClean="0">
                <a:latin typeface="Carlito"/>
                <a:cs typeface="Carlito"/>
              </a:rPr>
              <a:t>,</a:t>
            </a:r>
            <a:r>
              <a:rPr lang="ru-RU" sz="2400" spc="-5" dirty="0" smtClean="0">
                <a:latin typeface="Carlito"/>
                <a:cs typeface="Carlito"/>
              </a:rPr>
              <a:t> </a:t>
            </a:r>
            <a:r>
              <a:rPr sz="2400" spc="-10" dirty="0" err="1" smtClean="0">
                <a:latin typeface="Carlito"/>
                <a:cs typeface="Carlito"/>
              </a:rPr>
              <a:t>анализируют</a:t>
            </a:r>
            <a:r>
              <a:rPr sz="2400" spc="-10" dirty="0" smtClean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собственный</a:t>
            </a:r>
            <a:r>
              <a:rPr sz="2400" spc="2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прогресс.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200" y="76200"/>
            <a:ext cx="7239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600" b="1" kern="0" spc="-65" dirty="0">
                <a:solidFill>
                  <a:prstClr val="black"/>
                </a:solidFill>
                <a:latin typeface="Carlito"/>
              </a:rPr>
              <a:t>Техники </a:t>
            </a:r>
            <a:r>
              <a:rPr lang="ru-RU" sz="2600" b="1" kern="0" spc="-15" dirty="0">
                <a:solidFill>
                  <a:prstClr val="black"/>
                </a:solidFill>
                <a:latin typeface="Carlito"/>
              </a:rPr>
              <a:t>формирующего</a:t>
            </a:r>
            <a:r>
              <a:rPr lang="ru-RU" sz="2600" b="1" kern="0" spc="70" dirty="0">
                <a:solidFill>
                  <a:prstClr val="black"/>
                </a:solidFill>
                <a:latin typeface="Carlito"/>
              </a:rPr>
              <a:t> </a:t>
            </a:r>
            <a:r>
              <a:rPr lang="ru-RU" sz="2600" b="1" kern="0" spc="-10" dirty="0">
                <a:solidFill>
                  <a:prstClr val="black"/>
                </a:solidFill>
                <a:latin typeface="Carlito"/>
              </a:rPr>
              <a:t>оценивания</a:t>
            </a:r>
            <a:endParaRPr lang="ru-RU" sz="26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43800" y="5475651"/>
            <a:ext cx="1181099" cy="1162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5446" y="381000"/>
            <a:ext cx="1181100" cy="1162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66546" y="762000"/>
            <a:ext cx="732891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5" dirty="0" err="1" smtClean="0">
                <a:solidFill>
                  <a:srgbClr val="FF0000"/>
                </a:solidFill>
              </a:rPr>
              <a:t>Техника</a:t>
            </a:r>
            <a:r>
              <a:rPr lang="ru-RU" sz="3200" spc="-55" dirty="0" smtClean="0">
                <a:solidFill>
                  <a:srgbClr val="FF0000"/>
                </a:solidFill>
              </a:rPr>
              <a:t> </a:t>
            </a:r>
            <a:r>
              <a:rPr sz="3200" spc="-5" dirty="0" smtClean="0">
                <a:solidFill>
                  <a:srgbClr val="FF0000"/>
                </a:solidFill>
              </a:rPr>
              <a:t>«</a:t>
            </a:r>
            <a:r>
              <a:rPr sz="3200" spc="-5" dirty="0">
                <a:solidFill>
                  <a:srgbClr val="FF0000"/>
                </a:solidFill>
              </a:rPr>
              <a:t>Две звезды </a:t>
            </a:r>
            <a:r>
              <a:rPr sz="3200" dirty="0">
                <a:solidFill>
                  <a:srgbClr val="FF0000"/>
                </a:solidFill>
              </a:rPr>
              <a:t>и</a:t>
            </a:r>
            <a:r>
              <a:rPr sz="3200" spc="-45" dirty="0">
                <a:solidFill>
                  <a:srgbClr val="FF0000"/>
                </a:solidFill>
              </a:rPr>
              <a:t> </a:t>
            </a:r>
            <a:r>
              <a:rPr sz="3200" spc="-15" dirty="0">
                <a:solidFill>
                  <a:srgbClr val="FF0000"/>
                </a:solidFill>
              </a:rPr>
              <a:t>желание»</a:t>
            </a:r>
            <a:endParaRPr sz="3200" dirty="0"/>
          </a:p>
        </p:txBody>
      </p:sp>
      <p:sp>
        <p:nvSpPr>
          <p:cNvPr id="5" name="object 5"/>
          <p:cNvSpPr txBox="1"/>
          <p:nvPr/>
        </p:nvSpPr>
        <p:spPr>
          <a:xfrm>
            <a:off x="693062" y="1981200"/>
            <a:ext cx="7813675" cy="407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8784" algn="just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Carlito"/>
                <a:cs typeface="Carlito"/>
              </a:rPr>
              <a:t>Учитель </a:t>
            </a:r>
            <a:r>
              <a:rPr sz="2000" spc="-10" dirty="0">
                <a:latin typeface="Carlito"/>
                <a:cs typeface="Carlito"/>
              </a:rPr>
              <a:t>предлагает </a:t>
            </a:r>
            <a:r>
              <a:rPr sz="2000" spc="-15" dirty="0">
                <a:latin typeface="Carlito"/>
                <a:cs typeface="Carlito"/>
              </a:rPr>
              <a:t>каждому </a:t>
            </a:r>
            <a:r>
              <a:rPr sz="2000" dirty="0">
                <a:latin typeface="Carlito"/>
                <a:cs typeface="Carlito"/>
              </a:rPr>
              <a:t>ученику </a:t>
            </a:r>
            <a:r>
              <a:rPr sz="2000" spc="-5" dirty="0">
                <a:latin typeface="Carlito"/>
                <a:cs typeface="Carlito"/>
              </a:rPr>
              <a:t>проверить </a:t>
            </a:r>
            <a:r>
              <a:rPr sz="2000" spc="-10" dirty="0">
                <a:latin typeface="Carlito"/>
                <a:cs typeface="Carlito"/>
              </a:rPr>
              <a:t>работу  </a:t>
            </a:r>
            <a:r>
              <a:rPr sz="2000" spc="-5" dirty="0">
                <a:latin typeface="Carlito"/>
                <a:cs typeface="Carlito"/>
              </a:rPr>
              <a:t>своего </a:t>
            </a:r>
            <a:r>
              <a:rPr sz="2000" spc="-15" dirty="0">
                <a:latin typeface="Carlito"/>
                <a:cs typeface="Carlito"/>
              </a:rPr>
              <a:t>одноклассника. </a:t>
            </a:r>
            <a:r>
              <a:rPr sz="2000" dirty="0">
                <a:latin typeface="Carlito"/>
                <a:cs typeface="Carlito"/>
              </a:rPr>
              <a:t>При </a:t>
            </a:r>
            <a:r>
              <a:rPr sz="2000" spc="-15" dirty="0">
                <a:latin typeface="Carlito"/>
                <a:cs typeface="Carlito"/>
              </a:rPr>
              <a:t>этом </a:t>
            </a:r>
            <a:r>
              <a:rPr sz="2000" spc="-5" dirty="0">
                <a:latin typeface="Carlito"/>
                <a:cs typeface="Carlito"/>
              </a:rPr>
              <a:t>учащийся </a:t>
            </a:r>
            <a:r>
              <a:rPr sz="2000" spc="-10" dirty="0">
                <a:latin typeface="Carlito"/>
                <a:cs typeface="Carlito"/>
              </a:rPr>
              <a:t>комментируя  </a:t>
            </a:r>
            <a:r>
              <a:rPr sz="2000" spc="-5" dirty="0">
                <a:latin typeface="Carlito"/>
                <a:cs typeface="Carlito"/>
              </a:rPr>
              <a:t>другую </a:t>
            </a:r>
            <a:r>
              <a:rPr sz="2000" spc="-10" dirty="0">
                <a:latin typeface="Carlito"/>
                <a:cs typeface="Carlito"/>
              </a:rPr>
              <a:t>работу </a:t>
            </a:r>
            <a:r>
              <a:rPr sz="2000" dirty="0">
                <a:latin typeface="Carlito"/>
                <a:cs typeface="Carlito"/>
              </a:rPr>
              <a:t>не </a:t>
            </a:r>
            <a:r>
              <a:rPr sz="2000" spc="-10" dirty="0">
                <a:latin typeface="Carlito"/>
                <a:cs typeface="Carlito"/>
              </a:rPr>
              <a:t>оценивают </a:t>
            </a:r>
            <a:r>
              <a:rPr sz="2000" dirty="0">
                <a:latin typeface="Carlito"/>
                <a:cs typeface="Carlito"/>
              </a:rPr>
              <a:t>ее, а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лишь</a:t>
            </a:r>
            <a:endParaRPr sz="2000" dirty="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</a:pPr>
            <a:r>
              <a:rPr sz="2000" spc="-15" dirty="0">
                <a:latin typeface="Carlito"/>
                <a:cs typeface="Carlito"/>
              </a:rPr>
              <a:t>определяет </a:t>
            </a:r>
            <a:r>
              <a:rPr sz="2000" spc="-5" dirty="0">
                <a:latin typeface="Carlito"/>
                <a:cs typeface="Carlito"/>
              </a:rPr>
              <a:t>два </a:t>
            </a:r>
            <a:r>
              <a:rPr sz="2000" spc="-15" dirty="0">
                <a:latin typeface="Carlito"/>
                <a:cs typeface="Carlito"/>
              </a:rPr>
              <a:t>положительных </a:t>
            </a:r>
            <a:r>
              <a:rPr sz="2000" spc="-5" dirty="0">
                <a:latin typeface="Carlito"/>
                <a:cs typeface="Carlito"/>
              </a:rPr>
              <a:t>момента </a:t>
            </a:r>
            <a:r>
              <a:rPr sz="2000" dirty="0">
                <a:latin typeface="Carlito"/>
                <a:cs typeface="Carlito"/>
              </a:rPr>
              <a:t>и</a:t>
            </a:r>
            <a:r>
              <a:rPr sz="2000" spc="1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отмечают</a:t>
            </a:r>
            <a:endParaRPr sz="2000" dirty="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2000" spc="-10" dirty="0">
                <a:latin typeface="Carlito"/>
                <a:cs typeface="Carlito"/>
              </a:rPr>
              <a:t>звездочкой </a:t>
            </a:r>
            <a:r>
              <a:rPr sz="2000" spc="-5" dirty="0">
                <a:latin typeface="Carlito"/>
                <a:cs typeface="Carlito"/>
              </a:rPr>
              <a:t>(«две звезды»), </a:t>
            </a:r>
            <a:r>
              <a:rPr sz="2000" dirty="0">
                <a:latin typeface="Carlito"/>
                <a:cs typeface="Carlito"/>
              </a:rPr>
              <a:t>и </a:t>
            </a:r>
            <a:r>
              <a:rPr sz="2000" spc="-25" dirty="0">
                <a:latin typeface="Carlito"/>
                <a:cs typeface="Carlito"/>
              </a:rPr>
              <a:t>один </a:t>
            </a:r>
            <a:r>
              <a:rPr sz="2000" spc="-20" dirty="0">
                <a:latin typeface="Carlito"/>
                <a:cs typeface="Carlito"/>
              </a:rPr>
              <a:t>момент, </a:t>
            </a:r>
            <a:r>
              <a:rPr sz="2000" spc="-15" dirty="0">
                <a:latin typeface="Carlito"/>
                <a:cs typeface="Carlito"/>
              </a:rPr>
              <a:t>который, </a:t>
            </a:r>
            <a:r>
              <a:rPr sz="2000" spc="-5" dirty="0">
                <a:latin typeface="Carlito"/>
                <a:cs typeface="Carlito"/>
              </a:rPr>
              <a:t>по </a:t>
            </a:r>
            <a:r>
              <a:rPr sz="2000" spc="-10" dirty="0">
                <a:latin typeface="Carlito"/>
                <a:cs typeface="Carlito"/>
              </a:rPr>
              <a:t>его  мнению, </a:t>
            </a:r>
            <a:r>
              <a:rPr sz="2000" spc="-5" dirty="0">
                <a:latin typeface="Carlito"/>
                <a:cs typeface="Carlito"/>
              </a:rPr>
              <a:t>заслуживает </a:t>
            </a:r>
            <a:r>
              <a:rPr sz="2000" spc="-10" dirty="0">
                <a:latin typeface="Carlito"/>
                <a:cs typeface="Carlito"/>
              </a:rPr>
              <a:t>доработки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(«желание»).</a:t>
            </a:r>
            <a:endParaRPr sz="2000" dirty="0">
              <a:latin typeface="Carlito"/>
              <a:cs typeface="Carlito"/>
            </a:endParaRPr>
          </a:p>
          <a:p>
            <a:pPr marL="12700" marR="1108075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rlito"/>
                <a:cs typeface="Carlito"/>
              </a:rPr>
              <a:t>Обратная </a:t>
            </a:r>
            <a:r>
              <a:rPr sz="2000" spc="-10" dirty="0">
                <a:latin typeface="Carlito"/>
                <a:cs typeface="Carlito"/>
              </a:rPr>
              <a:t>связь </a:t>
            </a:r>
            <a:r>
              <a:rPr sz="2000" spc="-5" dirty="0">
                <a:latin typeface="Carlito"/>
                <a:cs typeface="Carlito"/>
              </a:rPr>
              <a:t>учащихся </a:t>
            </a:r>
            <a:r>
              <a:rPr sz="2000" spc="-15" dirty="0">
                <a:latin typeface="Carlito"/>
                <a:cs typeface="Carlito"/>
              </a:rPr>
              <a:t>может </a:t>
            </a:r>
            <a:r>
              <a:rPr sz="2000" dirty="0">
                <a:latin typeface="Carlito"/>
                <a:cs typeface="Carlito"/>
              </a:rPr>
              <a:t>быть </a:t>
            </a:r>
            <a:r>
              <a:rPr sz="2000" spc="-5" dirty="0">
                <a:latin typeface="Carlito"/>
                <a:cs typeface="Carlito"/>
              </a:rPr>
              <a:t>озвучена </a:t>
            </a:r>
            <a:r>
              <a:rPr sz="2000" dirty="0">
                <a:latin typeface="Carlito"/>
                <a:cs typeface="Carlito"/>
              </a:rPr>
              <a:t>или  </a:t>
            </a:r>
            <a:r>
              <a:rPr sz="2000" spc="-10" dirty="0">
                <a:latin typeface="Carlito"/>
                <a:cs typeface="Carlito"/>
              </a:rPr>
              <a:t>представлена </a:t>
            </a:r>
            <a:r>
              <a:rPr sz="2000" dirty="0">
                <a:latin typeface="Carlito"/>
                <a:cs typeface="Carlito"/>
              </a:rPr>
              <a:t>в письменной</a:t>
            </a:r>
            <a:r>
              <a:rPr sz="2000" spc="-1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форме.</a:t>
            </a:r>
            <a:endParaRPr sz="2000" dirty="0">
              <a:latin typeface="Carlito"/>
              <a:cs typeface="Carlito"/>
            </a:endParaRPr>
          </a:p>
          <a:p>
            <a:pPr marL="12700" marR="406400">
              <a:lnSpc>
                <a:spcPct val="100000"/>
              </a:lnSpc>
            </a:pPr>
            <a:r>
              <a:rPr sz="2000" spc="-5" dirty="0">
                <a:latin typeface="Carlito"/>
                <a:cs typeface="Carlito"/>
              </a:rPr>
              <a:t>Каждый </a:t>
            </a:r>
            <a:r>
              <a:rPr sz="2000" dirty="0">
                <a:latin typeface="Carlito"/>
                <a:cs typeface="Carlito"/>
              </a:rPr>
              <a:t>у</a:t>
            </a:r>
            <a:r>
              <a:rPr sz="2000" i="1" dirty="0">
                <a:latin typeface="Carlito"/>
                <a:cs typeface="Carlito"/>
              </a:rPr>
              <a:t>ченик </a:t>
            </a:r>
            <a:r>
              <a:rPr sz="2000" spc="-10" dirty="0">
                <a:latin typeface="Carlito"/>
                <a:cs typeface="Carlito"/>
              </a:rPr>
              <a:t>получает </a:t>
            </a:r>
            <a:r>
              <a:rPr sz="2000" dirty="0">
                <a:latin typeface="Carlito"/>
                <a:cs typeface="Carlito"/>
              </a:rPr>
              <a:t>свою </a:t>
            </a:r>
            <a:r>
              <a:rPr sz="2000" spc="-10" dirty="0">
                <a:latin typeface="Carlito"/>
                <a:cs typeface="Carlito"/>
              </a:rPr>
              <a:t>работу </a:t>
            </a:r>
            <a:r>
              <a:rPr sz="2000" dirty="0">
                <a:latin typeface="Carlito"/>
                <a:cs typeface="Carlito"/>
              </a:rPr>
              <a:t>с </a:t>
            </a:r>
            <a:r>
              <a:rPr sz="2000" spc="-10" dirty="0">
                <a:latin typeface="Carlito"/>
                <a:cs typeface="Carlito"/>
              </a:rPr>
              <a:t>комментариями.  </a:t>
            </a:r>
            <a:r>
              <a:rPr sz="2000" spc="-5" dirty="0">
                <a:latin typeface="Carlito"/>
                <a:cs typeface="Carlito"/>
              </a:rPr>
              <a:t>Для </a:t>
            </a:r>
            <a:r>
              <a:rPr sz="2000" spc="-10" dirty="0">
                <a:latin typeface="Carlito"/>
                <a:cs typeface="Carlito"/>
              </a:rPr>
              <a:t>доработки </a:t>
            </a:r>
            <a:r>
              <a:rPr sz="2000" spc="-15" dirty="0">
                <a:latin typeface="Carlito"/>
                <a:cs typeface="Carlito"/>
              </a:rPr>
              <a:t>«желания» </a:t>
            </a:r>
            <a:r>
              <a:rPr sz="2000" spc="-10" dirty="0">
                <a:latin typeface="Carlito"/>
                <a:cs typeface="Carlito"/>
              </a:rPr>
              <a:t>предоставляется </a:t>
            </a:r>
            <a:r>
              <a:rPr sz="2000" dirty="0">
                <a:latin typeface="Carlito"/>
                <a:cs typeface="Carlito"/>
              </a:rPr>
              <a:t>им </a:t>
            </a:r>
            <a:r>
              <a:rPr sz="2000" spc="-5" dirty="0">
                <a:latin typeface="Carlito"/>
                <a:cs typeface="Carlito"/>
              </a:rPr>
              <a:t>время  (например, 2-3</a:t>
            </a:r>
            <a:r>
              <a:rPr sz="200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дня).</a:t>
            </a:r>
            <a:endParaRPr sz="2000" dirty="0">
              <a:latin typeface="Carlito"/>
              <a:cs typeface="Carlito"/>
            </a:endParaRPr>
          </a:p>
          <a:p>
            <a:pPr marL="12700" marR="1659255">
              <a:lnSpc>
                <a:spcPct val="100000"/>
              </a:lnSpc>
            </a:pPr>
            <a:r>
              <a:rPr sz="2000" spc="-10" dirty="0">
                <a:latin typeface="Carlito"/>
                <a:cs typeface="Carlito"/>
              </a:rPr>
              <a:t>Следующую </a:t>
            </a:r>
            <a:r>
              <a:rPr sz="2000" spc="-5" dirty="0">
                <a:latin typeface="Carlito"/>
                <a:cs typeface="Carlito"/>
              </a:rPr>
              <a:t>проверку </a:t>
            </a:r>
            <a:r>
              <a:rPr sz="2000" spc="-15" dirty="0">
                <a:latin typeface="Carlito"/>
                <a:cs typeface="Carlito"/>
              </a:rPr>
              <a:t>проводит </a:t>
            </a:r>
            <a:r>
              <a:rPr sz="2000" spc="-10" dirty="0">
                <a:latin typeface="Carlito"/>
                <a:cs typeface="Carlito"/>
              </a:rPr>
              <a:t>учитель, </a:t>
            </a:r>
            <a:r>
              <a:rPr sz="2000" spc="-5" dirty="0">
                <a:latin typeface="Carlito"/>
                <a:cs typeface="Carlito"/>
              </a:rPr>
              <a:t>после  </a:t>
            </a:r>
            <a:r>
              <a:rPr sz="2000" spc="-20" dirty="0">
                <a:latin typeface="Carlito"/>
                <a:cs typeface="Carlito"/>
              </a:rPr>
              <a:t>которого </a:t>
            </a:r>
            <a:r>
              <a:rPr sz="2000" spc="-15" dirty="0">
                <a:latin typeface="Carlito"/>
                <a:cs typeface="Carlito"/>
              </a:rPr>
              <a:t>может </a:t>
            </a:r>
            <a:r>
              <a:rPr sz="2000" spc="-5" dirty="0">
                <a:latin typeface="Carlito"/>
                <a:cs typeface="Carlito"/>
              </a:rPr>
              <a:t>выставить</a:t>
            </a:r>
            <a:r>
              <a:rPr sz="2000" spc="-15" dirty="0">
                <a:latin typeface="Carlito"/>
                <a:cs typeface="Carlito"/>
              </a:rPr>
              <a:t> </a:t>
            </a:r>
            <a:r>
              <a:rPr sz="2000" spc="-20" dirty="0">
                <a:latin typeface="Carlito"/>
                <a:cs typeface="Carlito"/>
              </a:rPr>
              <a:t>отметку</a:t>
            </a:r>
            <a:r>
              <a:rPr sz="2400" spc="-20" dirty="0">
                <a:latin typeface="Carlito"/>
                <a:cs typeface="Carlito"/>
              </a:rPr>
              <a:t>.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76400" y="108581"/>
            <a:ext cx="7315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600" b="1" kern="0" spc="-65" dirty="0">
                <a:solidFill>
                  <a:prstClr val="black"/>
                </a:solidFill>
                <a:latin typeface="Carlito"/>
              </a:rPr>
              <a:t>Техники </a:t>
            </a:r>
            <a:r>
              <a:rPr lang="ru-RU" sz="2600" b="1" kern="0" spc="-15" dirty="0">
                <a:solidFill>
                  <a:prstClr val="black"/>
                </a:solidFill>
                <a:latin typeface="Carlito"/>
              </a:rPr>
              <a:t>формирующего</a:t>
            </a:r>
            <a:r>
              <a:rPr lang="ru-RU" sz="2600" b="1" kern="0" spc="70" dirty="0">
                <a:solidFill>
                  <a:prstClr val="black"/>
                </a:solidFill>
                <a:latin typeface="Carlito"/>
              </a:rPr>
              <a:t> </a:t>
            </a:r>
            <a:r>
              <a:rPr lang="ru-RU" sz="2600" b="1" kern="0" spc="-10" dirty="0">
                <a:solidFill>
                  <a:prstClr val="black"/>
                </a:solidFill>
                <a:latin typeface="Carlito"/>
              </a:rPr>
              <a:t>оценивания</a:t>
            </a:r>
            <a:endParaRPr lang="ru-RU" sz="26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17236" y="4559998"/>
            <a:ext cx="1944624" cy="1344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6044" y="1574038"/>
            <a:ext cx="6957059" cy="4904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rlito"/>
                <a:cs typeface="Carlito"/>
              </a:rPr>
              <a:t>Знание </a:t>
            </a:r>
            <a:r>
              <a:rPr sz="2000" b="1" dirty="0">
                <a:latin typeface="Carlito"/>
                <a:cs typeface="Carlito"/>
              </a:rPr>
              <a:t>и</a:t>
            </a:r>
            <a:r>
              <a:rPr sz="2000" b="1" spc="-10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понимание</a:t>
            </a:r>
            <a:endParaRPr sz="2000">
              <a:latin typeface="Carlito"/>
              <a:cs typeface="Carlito"/>
            </a:endParaRPr>
          </a:p>
          <a:p>
            <a:pPr marL="12700" marR="572770">
              <a:lnSpc>
                <a:spcPct val="100000"/>
              </a:lnSpc>
            </a:pPr>
            <a:r>
              <a:rPr sz="2000" spc="-5" dirty="0">
                <a:latin typeface="Carlito"/>
                <a:cs typeface="Carlito"/>
              </a:rPr>
              <a:t>Учащийся </a:t>
            </a:r>
            <a:r>
              <a:rPr sz="2000" spc="-10" dirty="0">
                <a:latin typeface="Carlito"/>
                <a:cs typeface="Carlito"/>
              </a:rPr>
              <a:t>демонстрирует </a:t>
            </a:r>
            <a:r>
              <a:rPr sz="2000" dirty="0">
                <a:latin typeface="Carlito"/>
                <a:cs typeface="Carlito"/>
              </a:rPr>
              <a:t>знание и </a:t>
            </a:r>
            <a:r>
              <a:rPr sz="2000" spc="-5" dirty="0">
                <a:latin typeface="Carlito"/>
                <a:cs typeface="Carlito"/>
              </a:rPr>
              <a:t>понимание изученного  материала, </a:t>
            </a:r>
            <a:r>
              <a:rPr sz="2000" dirty="0">
                <a:latin typeface="Carlito"/>
                <a:cs typeface="Carlito"/>
              </a:rPr>
              <a:t>способен применять </a:t>
            </a:r>
            <a:r>
              <a:rPr sz="2000" spc="-10" dirty="0">
                <a:latin typeface="Carlito"/>
                <a:cs typeface="Carlito"/>
              </a:rPr>
              <a:t>полученные </a:t>
            </a:r>
            <a:r>
              <a:rPr sz="2000" dirty="0">
                <a:latin typeface="Carlito"/>
                <a:cs typeface="Carlito"/>
              </a:rPr>
              <a:t>знания</a:t>
            </a:r>
            <a:r>
              <a:rPr sz="2000" spc="-5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в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rlito"/>
                <a:cs typeface="Carlito"/>
              </a:rPr>
              <a:t>стандартных </a:t>
            </a:r>
            <a:r>
              <a:rPr sz="2000" dirty="0">
                <a:latin typeface="Carlito"/>
                <a:cs typeface="Carlito"/>
              </a:rPr>
              <a:t>и </a:t>
            </a:r>
            <a:r>
              <a:rPr sz="2000" spc="-5" dirty="0">
                <a:latin typeface="Carlito"/>
                <a:cs typeface="Carlito"/>
              </a:rPr>
              <a:t>измененных</a:t>
            </a:r>
            <a:r>
              <a:rPr sz="2000" spc="-1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ситуациях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arlito"/>
                <a:cs typeface="Carlito"/>
              </a:rPr>
              <a:t>Исследование</a:t>
            </a:r>
            <a:r>
              <a:rPr sz="2000" b="1" spc="-40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закономерностей</a:t>
            </a:r>
            <a:endParaRPr sz="20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latin typeface="Carlito"/>
                <a:cs typeface="Carlito"/>
              </a:rPr>
              <a:t>Учащийся </a:t>
            </a:r>
            <a:r>
              <a:rPr sz="2000" spc="-10" dirty="0">
                <a:latin typeface="Carlito"/>
                <a:cs typeface="Carlito"/>
              </a:rPr>
              <a:t>исследует </a:t>
            </a:r>
            <a:r>
              <a:rPr sz="2000" spc="-5" dirty="0">
                <a:latin typeface="Carlito"/>
                <a:cs typeface="Carlito"/>
              </a:rPr>
              <a:t>какую-либо </a:t>
            </a:r>
            <a:r>
              <a:rPr sz="2000" spc="-10" dirty="0">
                <a:latin typeface="Carlito"/>
                <a:cs typeface="Carlito"/>
              </a:rPr>
              <a:t>задачу, </a:t>
            </a:r>
            <a:r>
              <a:rPr sz="2000" dirty="0">
                <a:latin typeface="Carlito"/>
                <a:cs typeface="Carlito"/>
              </a:rPr>
              <a:t>применяя  </a:t>
            </a:r>
            <a:r>
              <a:rPr sz="2000" spc="-5" dirty="0">
                <a:latin typeface="Carlito"/>
                <a:cs typeface="Carlito"/>
              </a:rPr>
              <a:t>математические </a:t>
            </a:r>
            <a:r>
              <a:rPr sz="2000" spc="-20" dirty="0">
                <a:latin typeface="Carlito"/>
                <a:cs typeface="Carlito"/>
              </a:rPr>
              <a:t>методы, находит </a:t>
            </a:r>
            <a:r>
              <a:rPr sz="2000" spc="-5" dirty="0">
                <a:latin typeface="Carlito"/>
                <a:cs typeface="Carlito"/>
              </a:rPr>
              <a:t>закономерности, описывает </a:t>
            </a:r>
            <a:r>
              <a:rPr sz="2000" dirty="0">
                <a:latin typeface="Carlito"/>
                <a:cs typeface="Carlito"/>
              </a:rPr>
              <a:t>с  помощью </a:t>
            </a:r>
            <a:r>
              <a:rPr sz="2000" spc="-10" dirty="0">
                <a:latin typeface="Carlito"/>
                <a:cs typeface="Carlito"/>
              </a:rPr>
              <a:t>языка </a:t>
            </a:r>
            <a:r>
              <a:rPr sz="2000" spc="-5" dirty="0">
                <a:latin typeface="Carlito"/>
                <a:cs typeface="Carlito"/>
              </a:rPr>
              <a:t>математики</a:t>
            </a:r>
            <a:r>
              <a:rPr sz="2000" spc="-8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взаимосвязь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rlito"/>
                <a:cs typeface="Carlito"/>
              </a:rPr>
              <a:t>между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ними.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arlito"/>
                <a:cs typeface="Carlito"/>
              </a:rPr>
              <a:t>Передача </a:t>
            </a:r>
            <a:r>
              <a:rPr sz="2000" b="1" dirty="0">
                <a:latin typeface="Carlito"/>
                <a:cs typeface="Carlito"/>
              </a:rPr>
              <a:t>информации </a:t>
            </a:r>
            <a:r>
              <a:rPr sz="2000" b="1" spc="-5" dirty="0">
                <a:latin typeface="Carlito"/>
                <a:cs typeface="Carlito"/>
              </a:rPr>
              <a:t>на </a:t>
            </a:r>
            <a:r>
              <a:rPr sz="2000" b="1" dirty="0">
                <a:latin typeface="Carlito"/>
                <a:cs typeface="Carlito"/>
              </a:rPr>
              <a:t>формальном</a:t>
            </a:r>
            <a:r>
              <a:rPr sz="2000" b="1" spc="-105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языке</a:t>
            </a:r>
            <a:endParaRPr sz="2000">
              <a:latin typeface="Carlito"/>
              <a:cs typeface="Carlito"/>
            </a:endParaRPr>
          </a:p>
          <a:p>
            <a:pPr marL="12700" marR="718185">
              <a:lnSpc>
                <a:spcPct val="100000"/>
              </a:lnSpc>
            </a:pPr>
            <a:r>
              <a:rPr sz="2000" spc="-5" dirty="0">
                <a:latin typeface="Carlito"/>
                <a:cs typeface="Carlito"/>
              </a:rPr>
              <a:t>Учащийся </a:t>
            </a:r>
            <a:r>
              <a:rPr sz="2000" dirty="0">
                <a:latin typeface="Carlito"/>
                <a:cs typeface="Carlito"/>
              </a:rPr>
              <a:t>способен </a:t>
            </a:r>
            <a:r>
              <a:rPr sz="2000" spc="-5" dirty="0">
                <a:latin typeface="Carlito"/>
                <a:cs typeface="Carlito"/>
              </a:rPr>
              <a:t>передавать </a:t>
            </a:r>
            <a:r>
              <a:rPr sz="2000" dirty="0">
                <a:latin typeface="Carlito"/>
                <a:cs typeface="Carlito"/>
              </a:rPr>
              <a:t>информацию,</a:t>
            </a:r>
            <a:r>
              <a:rPr sz="2000" spc="-10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используя,  </a:t>
            </a:r>
            <a:r>
              <a:rPr sz="2000" spc="-5" dirty="0">
                <a:latin typeface="Carlito"/>
                <a:cs typeface="Carlito"/>
              </a:rPr>
              <a:t>соответствующую научную </a:t>
            </a:r>
            <a:r>
              <a:rPr sz="2000" spc="-10" dirty="0">
                <a:latin typeface="Carlito"/>
                <a:cs typeface="Carlito"/>
              </a:rPr>
              <a:t>терминологию, </a:t>
            </a:r>
            <a:r>
              <a:rPr sz="2000" dirty="0">
                <a:latin typeface="Carlito"/>
                <a:cs typeface="Carlito"/>
              </a:rPr>
              <a:t>условные  </a:t>
            </a:r>
            <a:r>
              <a:rPr sz="2000" spc="-5" dirty="0">
                <a:latin typeface="Carlito"/>
                <a:cs typeface="Carlito"/>
              </a:rPr>
              <a:t>обозначения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latin typeface="Carlito"/>
                <a:cs typeface="Carlito"/>
              </a:rPr>
              <a:t>Размышления </a:t>
            </a:r>
            <a:r>
              <a:rPr sz="2000" b="1" dirty="0">
                <a:latin typeface="Carlito"/>
                <a:cs typeface="Carlito"/>
              </a:rPr>
              <a:t>в </a:t>
            </a:r>
            <a:r>
              <a:rPr sz="2000" b="1" spc="-10" dirty="0">
                <a:latin typeface="Carlito"/>
                <a:cs typeface="Carlito"/>
              </a:rPr>
              <a:t>математике </a:t>
            </a:r>
            <a:r>
              <a:rPr sz="2000" b="1" dirty="0">
                <a:latin typeface="Carlito"/>
                <a:cs typeface="Carlito"/>
              </a:rPr>
              <a:t>и</a:t>
            </a:r>
            <a:r>
              <a:rPr sz="2000" b="1" spc="-30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информатике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rlito"/>
                <a:cs typeface="Carlito"/>
              </a:rPr>
              <a:t>Учащийся размышляет </a:t>
            </a:r>
            <a:r>
              <a:rPr sz="2000" dirty="0">
                <a:latin typeface="Carlito"/>
                <a:cs typeface="Carlito"/>
              </a:rPr>
              <a:t>о правильности и</a:t>
            </a:r>
            <a:r>
              <a:rPr sz="2000" spc="-6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рациональности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rlito"/>
                <a:cs typeface="Carlito"/>
              </a:rPr>
              <a:t>выбранного </a:t>
            </a:r>
            <a:r>
              <a:rPr sz="2000" spc="-20" dirty="0">
                <a:latin typeface="Carlito"/>
                <a:cs typeface="Carlito"/>
              </a:rPr>
              <a:t>метода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решения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8609" y="52753"/>
            <a:ext cx="1240615" cy="15760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68145" marR="508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Достижения </a:t>
            </a:r>
            <a:r>
              <a:rPr spc="-10" dirty="0"/>
              <a:t>учащихся можно  оценить </a:t>
            </a:r>
            <a:r>
              <a:rPr spc="-5" dirty="0"/>
              <a:t>по </a:t>
            </a:r>
            <a:r>
              <a:rPr spc="-15" dirty="0"/>
              <a:t>четырем</a:t>
            </a:r>
            <a:r>
              <a:rPr spc="15" dirty="0"/>
              <a:t> </a:t>
            </a:r>
            <a:r>
              <a:rPr spc="-10" dirty="0"/>
              <a:t>критериям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743" y="273507"/>
            <a:ext cx="3430956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 err="1"/>
              <a:t>Шаги</a:t>
            </a:r>
            <a:r>
              <a:rPr sz="2400" b="1" spc="-15" dirty="0"/>
              <a:t> </a:t>
            </a:r>
            <a:r>
              <a:rPr sz="2400" b="1" dirty="0" err="1" smtClean="0"/>
              <a:t>по</a:t>
            </a:r>
            <a:r>
              <a:rPr sz="2400" b="1" spc="-75" dirty="0" smtClean="0"/>
              <a:t> </a:t>
            </a:r>
            <a:r>
              <a:rPr sz="2400" b="1" spc="-5" dirty="0" err="1"/>
              <a:t>организации</a:t>
            </a:r>
            <a:r>
              <a:rPr sz="2400" b="1" spc="-5" dirty="0"/>
              <a:t> </a:t>
            </a:r>
            <a:r>
              <a:rPr lang="ru-RU" sz="2400" b="1" spc="-5" dirty="0" smtClean="0"/>
              <a:t>учителем </a:t>
            </a:r>
            <a:r>
              <a:rPr sz="2400" b="1" spc="-5" dirty="0" smtClean="0"/>
              <a:t> </a:t>
            </a:r>
            <a:r>
              <a:rPr sz="2400" b="1" spc="-10" dirty="0" err="1" smtClean="0"/>
              <a:t>формирующего</a:t>
            </a:r>
            <a:r>
              <a:rPr lang="ru-RU" sz="2400" b="1" spc="-10" dirty="0" smtClean="0"/>
              <a:t> оценивания:</a:t>
            </a:r>
            <a:endParaRPr sz="2400" b="1" dirty="0"/>
          </a:p>
        </p:txBody>
      </p:sp>
      <p:sp>
        <p:nvSpPr>
          <p:cNvPr id="3" name="object 3"/>
          <p:cNvSpPr/>
          <p:nvPr/>
        </p:nvSpPr>
        <p:spPr>
          <a:xfrm>
            <a:off x="5105400" y="152400"/>
            <a:ext cx="3629146" cy="2700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9977" y="2133600"/>
            <a:ext cx="8339455" cy="4483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926330">
              <a:lnSpc>
                <a:spcPct val="100000"/>
              </a:lnSpc>
              <a:spcBef>
                <a:spcPts val="2130"/>
              </a:spcBef>
              <a:buAutoNum type="arabicPeriod"/>
              <a:tabLst>
                <a:tab pos="238125" algn="l"/>
              </a:tabLst>
            </a:pPr>
            <a:r>
              <a:rPr sz="1600" b="1" dirty="0" err="1" smtClean="0">
                <a:latin typeface="Carlito"/>
                <a:cs typeface="Carlito"/>
              </a:rPr>
              <a:t>планирование</a:t>
            </a:r>
            <a:r>
              <a:rPr sz="1600" b="1" spc="-70" dirty="0" smtClean="0">
                <a:latin typeface="Carlito"/>
                <a:cs typeface="Carlito"/>
              </a:rPr>
              <a:t> </a:t>
            </a:r>
            <a:r>
              <a:rPr sz="1600" b="1" spc="-5" dirty="0" err="1" smtClean="0">
                <a:latin typeface="Carlito"/>
                <a:cs typeface="Carlito"/>
              </a:rPr>
              <a:t>образовательных</a:t>
            </a:r>
            <a:r>
              <a:rPr sz="1600" b="1" spc="-5" dirty="0" smtClean="0">
                <a:latin typeface="Carlito"/>
                <a:cs typeface="Carlito"/>
              </a:rPr>
              <a:t>  </a:t>
            </a:r>
            <a:r>
              <a:rPr sz="1600" b="1" spc="-20" dirty="0">
                <a:latin typeface="Carlito"/>
                <a:cs typeface="Carlito"/>
              </a:rPr>
              <a:t>результатов </a:t>
            </a:r>
            <a:r>
              <a:rPr sz="1600" b="1" dirty="0">
                <a:latin typeface="Carlito"/>
                <a:cs typeface="Carlito"/>
              </a:rPr>
              <a:t>по </a:t>
            </a:r>
            <a:r>
              <a:rPr sz="1600" b="1" spc="-10" dirty="0">
                <a:latin typeface="Carlito"/>
                <a:cs typeface="Carlito"/>
              </a:rPr>
              <a:t>каждой</a:t>
            </a:r>
            <a:r>
              <a:rPr sz="1600" b="1" spc="10" dirty="0">
                <a:latin typeface="Carlito"/>
                <a:cs typeface="Carlito"/>
              </a:rPr>
              <a:t> </a:t>
            </a:r>
            <a:r>
              <a:rPr sz="1600" b="1" spc="-10" dirty="0">
                <a:latin typeface="Carlito"/>
                <a:cs typeface="Carlito"/>
              </a:rPr>
              <a:t>теме;</a:t>
            </a:r>
            <a:endParaRPr sz="1600" b="1" dirty="0">
              <a:latin typeface="Carlito"/>
              <a:cs typeface="Carlito"/>
            </a:endParaRPr>
          </a:p>
          <a:p>
            <a:pPr marL="237490" indent="-225425">
              <a:lnSpc>
                <a:spcPct val="100000"/>
              </a:lnSpc>
              <a:buAutoNum type="arabicPeriod"/>
              <a:tabLst>
                <a:tab pos="238125" algn="l"/>
              </a:tabLst>
            </a:pPr>
            <a:r>
              <a:rPr sz="1600" b="1" spc="-10" dirty="0">
                <a:latin typeface="Carlito"/>
                <a:cs typeface="Carlito"/>
              </a:rPr>
              <a:t>определение </a:t>
            </a:r>
            <a:r>
              <a:rPr sz="1600" b="1" spc="-5" dirty="0">
                <a:latin typeface="Carlito"/>
                <a:cs typeface="Carlito"/>
              </a:rPr>
              <a:t>«опорных </a:t>
            </a:r>
            <a:r>
              <a:rPr sz="1600" b="1" spc="-10" dirty="0">
                <a:latin typeface="Carlito"/>
                <a:cs typeface="Carlito"/>
              </a:rPr>
              <a:t>точек»</a:t>
            </a:r>
            <a:r>
              <a:rPr sz="1600" b="1" spc="20" dirty="0">
                <a:latin typeface="Carlito"/>
                <a:cs typeface="Carlito"/>
              </a:rPr>
              <a:t> </a:t>
            </a:r>
            <a:r>
              <a:rPr sz="1600" b="1" spc="-10" dirty="0">
                <a:latin typeface="Carlito"/>
                <a:cs typeface="Carlito"/>
              </a:rPr>
              <a:t>каждой</a:t>
            </a:r>
            <a:endParaRPr sz="1600" b="1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latin typeface="Carlito"/>
                <a:cs typeface="Carlito"/>
              </a:rPr>
              <a:t>темы;</a:t>
            </a:r>
            <a:endParaRPr sz="1600" b="1" dirty="0">
              <a:latin typeface="Carlito"/>
              <a:cs typeface="Carlito"/>
            </a:endParaRPr>
          </a:p>
          <a:p>
            <a:pPr marL="12700" marR="1887855">
              <a:lnSpc>
                <a:spcPct val="100000"/>
              </a:lnSpc>
              <a:spcBef>
                <a:spcPts val="254"/>
              </a:spcBef>
              <a:buAutoNum type="arabicPeriod" startAt="3"/>
              <a:tabLst>
                <a:tab pos="238125" algn="l"/>
              </a:tabLst>
            </a:pPr>
            <a:r>
              <a:rPr sz="1600" b="1" spc="-10" dirty="0">
                <a:latin typeface="Carlito"/>
                <a:cs typeface="Carlito"/>
              </a:rPr>
              <a:t>определение </a:t>
            </a:r>
            <a:r>
              <a:rPr sz="1600" b="1" dirty="0">
                <a:latin typeface="Carlito"/>
                <a:cs typeface="Carlito"/>
              </a:rPr>
              <a:t>в </a:t>
            </a:r>
            <a:r>
              <a:rPr sz="1600" b="1" spc="-5" dirty="0">
                <a:latin typeface="Carlito"/>
                <a:cs typeface="Carlito"/>
              </a:rPr>
              <a:t>рамках программы обучения </a:t>
            </a:r>
            <a:r>
              <a:rPr sz="1600" b="1" spc="-10" dirty="0">
                <a:latin typeface="Carlito"/>
                <a:cs typeface="Carlito"/>
              </a:rPr>
              <a:t>тем, </a:t>
            </a:r>
            <a:r>
              <a:rPr sz="1600" b="1" dirty="0">
                <a:latin typeface="Carlito"/>
                <a:cs typeface="Carlito"/>
              </a:rPr>
              <a:t>при </a:t>
            </a:r>
            <a:r>
              <a:rPr sz="1600" b="1" spc="-5" dirty="0">
                <a:latin typeface="Carlito"/>
                <a:cs typeface="Carlito"/>
              </a:rPr>
              <a:t>изучении  </a:t>
            </a:r>
            <a:r>
              <a:rPr sz="1600" b="1" spc="-15" dirty="0">
                <a:latin typeface="Carlito"/>
                <a:cs typeface="Carlito"/>
              </a:rPr>
              <a:t>которых </a:t>
            </a:r>
            <a:r>
              <a:rPr sz="1600" b="1" spc="-5" dirty="0">
                <a:latin typeface="Carlito"/>
                <a:cs typeface="Carlito"/>
              </a:rPr>
              <a:t>целесообразно </a:t>
            </a:r>
            <a:r>
              <a:rPr sz="1600" b="1" spc="-10" dirty="0">
                <a:latin typeface="Carlito"/>
                <a:cs typeface="Carlito"/>
              </a:rPr>
              <a:t>использование листов </a:t>
            </a:r>
            <a:r>
              <a:rPr sz="1600" b="1" spc="-5" dirty="0">
                <a:latin typeface="Carlito"/>
                <a:cs typeface="Carlito"/>
              </a:rPr>
              <a:t>обратной</a:t>
            </a:r>
            <a:r>
              <a:rPr sz="1600" b="1" spc="100" dirty="0">
                <a:latin typeface="Carlito"/>
                <a:cs typeface="Carlito"/>
              </a:rPr>
              <a:t> </a:t>
            </a:r>
            <a:r>
              <a:rPr sz="1600" b="1" spc="-10" dirty="0">
                <a:latin typeface="Carlito"/>
                <a:cs typeface="Carlito"/>
              </a:rPr>
              <a:t>связи;</a:t>
            </a:r>
            <a:endParaRPr sz="1600" b="1" dirty="0">
              <a:latin typeface="Carlito"/>
              <a:cs typeface="Carlito"/>
            </a:endParaRPr>
          </a:p>
          <a:p>
            <a:pPr marL="238125" indent="-226060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238760" algn="l"/>
              </a:tabLst>
            </a:pPr>
            <a:r>
              <a:rPr sz="1600" b="1" spc="-10" dirty="0">
                <a:latin typeface="Carlito"/>
                <a:cs typeface="Carlito"/>
              </a:rPr>
              <a:t>предъявление </a:t>
            </a:r>
            <a:r>
              <a:rPr sz="1600" b="1" spc="-5" dirty="0">
                <a:latin typeface="Carlito"/>
                <a:cs typeface="Carlito"/>
              </a:rPr>
              <a:t>учащимся планируемых</a:t>
            </a:r>
            <a:r>
              <a:rPr sz="1600" b="1" spc="20" dirty="0">
                <a:latin typeface="Carlito"/>
                <a:cs typeface="Carlito"/>
              </a:rPr>
              <a:t> </a:t>
            </a:r>
            <a:r>
              <a:rPr sz="1600" b="1" spc="-10" dirty="0">
                <a:latin typeface="Carlito"/>
                <a:cs typeface="Carlito"/>
              </a:rPr>
              <a:t>образовательных</a:t>
            </a:r>
            <a:endParaRPr sz="1600" b="1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600" b="1" spc="-20" dirty="0">
                <a:latin typeface="Carlito"/>
                <a:cs typeface="Carlito"/>
              </a:rPr>
              <a:t>результатов;</a:t>
            </a:r>
            <a:endParaRPr sz="1600" b="1" dirty="0">
              <a:latin typeface="Carlito"/>
              <a:cs typeface="Carlito"/>
            </a:endParaRPr>
          </a:p>
          <a:p>
            <a:pPr marL="237490" indent="-225425">
              <a:lnSpc>
                <a:spcPct val="100000"/>
              </a:lnSpc>
              <a:buAutoNum type="arabicPeriod" startAt="5"/>
              <a:tabLst>
                <a:tab pos="238125" algn="l"/>
              </a:tabLst>
            </a:pPr>
            <a:r>
              <a:rPr sz="1600" b="1" spc="-5" dirty="0">
                <a:latin typeface="Carlito"/>
                <a:cs typeface="Carlito"/>
              </a:rPr>
              <a:t>разработка </a:t>
            </a:r>
            <a:r>
              <a:rPr sz="1600" b="1" spc="-10" dirty="0">
                <a:latin typeface="Carlito"/>
                <a:cs typeface="Carlito"/>
              </a:rPr>
              <a:t>листов </a:t>
            </a:r>
            <a:r>
              <a:rPr sz="1600" b="1" spc="-5" dirty="0">
                <a:latin typeface="Carlito"/>
                <a:cs typeface="Carlito"/>
              </a:rPr>
              <a:t>обратной </a:t>
            </a:r>
            <a:r>
              <a:rPr sz="1600" b="1" spc="-10" dirty="0">
                <a:latin typeface="Carlito"/>
                <a:cs typeface="Carlito"/>
              </a:rPr>
              <a:t>связи </a:t>
            </a:r>
            <a:r>
              <a:rPr sz="1600" b="1" dirty="0">
                <a:latin typeface="Carlito"/>
                <a:cs typeface="Carlito"/>
              </a:rPr>
              <a:t>для </a:t>
            </a:r>
            <a:r>
              <a:rPr sz="1600" b="1" spc="-10" dirty="0">
                <a:latin typeface="Carlito"/>
                <a:cs typeface="Carlito"/>
              </a:rPr>
              <a:t>каждой </a:t>
            </a:r>
            <a:r>
              <a:rPr sz="1600" b="1" spc="-5" dirty="0">
                <a:latin typeface="Carlito"/>
                <a:cs typeface="Carlito"/>
              </a:rPr>
              <a:t>«опорной</a:t>
            </a:r>
            <a:r>
              <a:rPr sz="1600" b="1" spc="50" dirty="0">
                <a:latin typeface="Carlito"/>
                <a:cs typeface="Carlito"/>
              </a:rPr>
              <a:t> </a:t>
            </a:r>
            <a:r>
              <a:rPr sz="1600" b="1" spc="-10" dirty="0">
                <a:latin typeface="Carlito"/>
                <a:cs typeface="Carlito"/>
              </a:rPr>
              <a:t>точки»</a:t>
            </a:r>
            <a:endParaRPr sz="1600" b="1" dirty="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buAutoNum type="arabicPeriod" startAt="5"/>
              <a:tabLst>
                <a:tab pos="238125" algn="l"/>
              </a:tabLst>
            </a:pPr>
            <a:r>
              <a:rPr sz="1600" b="1" spc="-10" dirty="0">
                <a:latin typeface="Carlito"/>
                <a:cs typeface="Carlito"/>
              </a:rPr>
              <a:t>использование листов </a:t>
            </a:r>
            <a:r>
              <a:rPr sz="1600" b="1" spc="-5" dirty="0">
                <a:latin typeface="Carlito"/>
                <a:cs typeface="Carlito"/>
              </a:rPr>
              <a:t>обратной </a:t>
            </a:r>
            <a:r>
              <a:rPr sz="1600" b="1" spc="-10" dirty="0">
                <a:latin typeface="Carlito"/>
                <a:cs typeface="Carlito"/>
              </a:rPr>
              <a:t>связи </a:t>
            </a:r>
            <a:r>
              <a:rPr sz="1600" b="1" dirty="0">
                <a:latin typeface="Carlito"/>
                <a:cs typeface="Carlito"/>
              </a:rPr>
              <a:t>для </a:t>
            </a:r>
            <a:r>
              <a:rPr sz="1600" b="1" spc="-5" dirty="0">
                <a:latin typeface="Carlito"/>
                <a:cs typeface="Carlito"/>
              </a:rPr>
              <a:t>оценки </a:t>
            </a:r>
            <a:r>
              <a:rPr sz="1600" b="1" spc="-10" dirty="0">
                <a:latin typeface="Carlito"/>
                <a:cs typeface="Carlito"/>
              </a:rPr>
              <a:t>образовательных </a:t>
            </a:r>
            <a:r>
              <a:rPr sz="1600" b="1" spc="-20" dirty="0">
                <a:latin typeface="Carlito"/>
                <a:cs typeface="Carlito"/>
              </a:rPr>
              <a:t>результатов </a:t>
            </a:r>
            <a:r>
              <a:rPr sz="1600" b="1" dirty="0">
                <a:latin typeface="Carlito"/>
                <a:cs typeface="Carlito"/>
              </a:rPr>
              <a:t>и  </a:t>
            </a:r>
            <a:r>
              <a:rPr sz="1600" b="1" spc="-5" dirty="0">
                <a:latin typeface="Carlito"/>
                <a:cs typeface="Carlito"/>
              </a:rPr>
              <a:t>организации самооценки учащихся: </a:t>
            </a:r>
            <a:r>
              <a:rPr sz="1600" b="1" spc="-10" dirty="0">
                <a:latin typeface="Carlito"/>
                <a:cs typeface="Carlito"/>
              </a:rPr>
              <a:t>промежуточное комментирование </a:t>
            </a:r>
            <a:r>
              <a:rPr sz="1600" b="1" spc="-20" dirty="0">
                <a:latin typeface="Carlito"/>
                <a:cs typeface="Carlito"/>
              </a:rPr>
              <a:t>результатов  </a:t>
            </a:r>
            <a:r>
              <a:rPr sz="1600" b="1" spc="-5" dirty="0">
                <a:latin typeface="Carlito"/>
                <a:cs typeface="Carlito"/>
              </a:rPr>
              <a:t>выполнения учащимся задания </a:t>
            </a:r>
            <a:r>
              <a:rPr sz="1600" b="1" spc="-10" dirty="0">
                <a:latin typeface="Carlito"/>
                <a:cs typeface="Carlito"/>
              </a:rPr>
              <a:t>(одно-два), </a:t>
            </a:r>
            <a:r>
              <a:rPr sz="1600" b="1" spc="-5" dirty="0">
                <a:latin typeface="Carlito"/>
                <a:cs typeface="Carlito"/>
              </a:rPr>
              <a:t>работа </a:t>
            </a:r>
            <a:r>
              <a:rPr sz="1600" b="1" spc="-10" dirty="0">
                <a:latin typeface="Carlito"/>
                <a:cs typeface="Carlito"/>
              </a:rPr>
              <a:t>учащегося </a:t>
            </a:r>
            <a:r>
              <a:rPr sz="1600" b="1" dirty="0">
                <a:latin typeface="Carlito"/>
                <a:cs typeface="Carlito"/>
              </a:rPr>
              <a:t>над </a:t>
            </a:r>
            <a:r>
              <a:rPr sz="1600" b="1" spc="-5" dirty="0">
                <a:latin typeface="Carlito"/>
                <a:cs typeface="Carlito"/>
              </a:rPr>
              <a:t>заданием </a:t>
            </a:r>
            <a:r>
              <a:rPr sz="1600" b="1" dirty="0">
                <a:latin typeface="Carlito"/>
                <a:cs typeface="Carlito"/>
              </a:rPr>
              <a:t>с </a:t>
            </a:r>
            <a:r>
              <a:rPr sz="1600" b="1" spc="-10" dirty="0">
                <a:latin typeface="Carlito"/>
                <a:cs typeface="Carlito"/>
              </a:rPr>
              <a:t>учетом  комментариев, собеседование </a:t>
            </a:r>
            <a:r>
              <a:rPr sz="1600" b="1" dirty="0">
                <a:latin typeface="Carlito"/>
                <a:cs typeface="Carlito"/>
              </a:rPr>
              <a:t>с</a:t>
            </a:r>
            <a:r>
              <a:rPr sz="1600" b="1" spc="35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учащимися</a:t>
            </a:r>
            <a:endParaRPr sz="1600" b="1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Carlito"/>
                <a:cs typeface="Carlito"/>
              </a:rPr>
              <a:t>по </a:t>
            </a:r>
            <a:r>
              <a:rPr sz="1600" b="1" spc="-10" dirty="0">
                <a:latin typeface="Carlito"/>
                <a:cs typeface="Carlito"/>
              </a:rPr>
              <a:t>поводу образовательных</a:t>
            </a:r>
            <a:r>
              <a:rPr sz="1600" b="1" spc="5" dirty="0">
                <a:latin typeface="Carlito"/>
                <a:cs typeface="Carlito"/>
              </a:rPr>
              <a:t> </a:t>
            </a:r>
            <a:r>
              <a:rPr sz="1600" b="1" spc="-20" dirty="0">
                <a:latin typeface="Carlito"/>
                <a:cs typeface="Carlito"/>
              </a:rPr>
              <a:t>результатов.</a:t>
            </a:r>
            <a:endParaRPr sz="1600" b="1" dirty="0">
              <a:latin typeface="Carlito"/>
              <a:cs typeface="Carlito"/>
            </a:endParaRPr>
          </a:p>
          <a:p>
            <a:pPr marL="237490" indent="-225425">
              <a:lnSpc>
                <a:spcPct val="100000"/>
              </a:lnSpc>
              <a:buAutoNum type="arabicPeriod" startAt="7"/>
              <a:tabLst>
                <a:tab pos="238125" algn="l"/>
              </a:tabLst>
            </a:pPr>
            <a:r>
              <a:rPr sz="1600" b="1" spc="-10" dirty="0">
                <a:latin typeface="Carlito"/>
                <a:cs typeface="Carlito"/>
              </a:rPr>
              <a:t>итоговое </a:t>
            </a:r>
            <a:r>
              <a:rPr sz="1600" b="1" spc="-5" dirty="0">
                <a:latin typeface="Carlito"/>
                <a:cs typeface="Carlito"/>
              </a:rPr>
              <a:t>оценивание </a:t>
            </a:r>
            <a:r>
              <a:rPr sz="1600" b="1" spc="-10" dirty="0">
                <a:latin typeface="Carlito"/>
                <a:cs typeface="Carlito"/>
              </a:rPr>
              <a:t>образовательных </a:t>
            </a:r>
            <a:r>
              <a:rPr sz="1600" b="1" spc="-20" dirty="0">
                <a:latin typeface="Carlito"/>
                <a:cs typeface="Carlito"/>
              </a:rPr>
              <a:t>результатов </a:t>
            </a:r>
            <a:r>
              <a:rPr sz="1600" b="1" dirty="0">
                <a:latin typeface="Carlito"/>
                <a:cs typeface="Carlito"/>
              </a:rPr>
              <a:t>в</a:t>
            </a:r>
            <a:r>
              <a:rPr sz="1600" b="1" spc="95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рамках</a:t>
            </a:r>
            <a:endParaRPr sz="1600" b="1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latin typeface="Carlito"/>
                <a:cs typeface="Carlito"/>
              </a:rPr>
              <a:t>темы, </a:t>
            </a:r>
            <a:r>
              <a:rPr sz="1600" b="1" spc="-5" dirty="0">
                <a:latin typeface="Carlito"/>
                <a:cs typeface="Carlito"/>
              </a:rPr>
              <a:t>выставление</a:t>
            </a:r>
            <a:r>
              <a:rPr sz="1600" b="1" spc="5" dirty="0">
                <a:latin typeface="Carlito"/>
                <a:cs typeface="Carlito"/>
              </a:rPr>
              <a:t> </a:t>
            </a:r>
            <a:r>
              <a:rPr sz="1600" b="1" spc="-10" dirty="0">
                <a:latin typeface="Carlito"/>
                <a:cs typeface="Carlito"/>
              </a:rPr>
              <a:t>отметки.</a:t>
            </a:r>
            <a:endParaRPr sz="1600" b="1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795985"/>
            <a:ext cx="4274185" cy="43223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55650">
              <a:lnSpc>
                <a:spcPct val="100000"/>
              </a:lnSpc>
              <a:spcBef>
                <a:spcPts val="105"/>
              </a:spcBef>
            </a:pPr>
            <a:r>
              <a:rPr lang="ru-RU" sz="2800" spc="-5" dirty="0" smtClean="0">
                <a:latin typeface="Carlito"/>
                <a:cs typeface="Carlito"/>
              </a:rPr>
              <a:t>ФГОС ООО </a:t>
            </a:r>
            <a:r>
              <a:rPr sz="2800" dirty="0" err="1" smtClean="0">
                <a:latin typeface="Carlito"/>
                <a:cs typeface="Carlito"/>
              </a:rPr>
              <a:t>поставил</a:t>
            </a:r>
            <a:r>
              <a:rPr sz="2800" dirty="0" smtClean="0">
                <a:latin typeface="Carlito"/>
                <a:cs typeface="Carlito"/>
              </a:rPr>
              <a:t>  </a:t>
            </a:r>
            <a:r>
              <a:rPr sz="2800" spc="-10" dirty="0">
                <a:latin typeface="Carlito"/>
                <a:cs typeface="Carlito"/>
              </a:rPr>
              <a:t>перед</a:t>
            </a:r>
            <a:r>
              <a:rPr sz="2800" spc="-3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учителями</a:t>
            </a:r>
            <a:endParaRPr sz="2800" dirty="0">
              <a:latin typeface="Carlito"/>
              <a:cs typeface="Carlito"/>
            </a:endParaRPr>
          </a:p>
          <a:p>
            <a:pPr marL="12700" marR="823594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Carlito"/>
                <a:cs typeface="Carlito"/>
              </a:rPr>
              <a:t>сложную </a:t>
            </a:r>
            <a:r>
              <a:rPr sz="2800" dirty="0">
                <a:latin typeface="Carlito"/>
                <a:cs typeface="Carlito"/>
              </a:rPr>
              <a:t>задачу:  выставить в</a:t>
            </a:r>
            <a:r>
              <a:rPr sz="2800" spc="-8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журнал  </a:t>
            </a:r>
            <a:r>
              <a:rPr sz="2800" spc="-15" dirty="0">
                <a:latin typeface="Carlito"/>
                <a:cs typeface="Carlito"/>
              </a:rPr>
              <a:t>итоговую </a:t>
            </a:r>
            <a:r>
              <a:rPr sz="2800" spc="-20" dirty="0">
                <a:latin typeface="Carlito"/>
                <a:cs typeface="Carlito"/>
              </a:rPr>
              <a:t>отметку,  </a:t>
            </a:r>
            <a:r>
              <a:rPr sz="2800" spc="-10" dirty="0">
                <a:latin typeface="Carlito"/>
                <a:cs typeface="Carlito"/>
              </a:rPr>
              <a:t>соответствующую</a:t>
            </a:r>
            <a:endParaRPr sz="2800" dirty="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2800" dirty="0">
                <a:latin typeface="Carlito"/>
                <a:cs typeface="Carlito"/>
              </a:rPr>
              <a:t>знаниям, и в </a:t>
            </a:r>
            <a:r>
              <a:rPr sz="2800" spc="-30" dirty="0">
                <a:latin typeface="Carlito"/>
                <a:cs typeface="Carlito"/>
              </a:rPr>
              <a:t>тоже  </a:t>
            </a:r>
            <a:r>
              <a:rPr sz="2800" spc="-5" dirty="0">
                <a:latin typeface="Carlito"/>
                <a:cs typeface="Carlito"/>
              </a:rPr>
              <a:t>время оценить</a:t>
            </a:r>
            <a:r>
              <a:rPr sz="2800" spc="-11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развитие  </a:t>
            </a:r>
            <a:r>
              <a:rPr sz="2800" spc="-20" dirty="0">
                <a:latin typeface="Carlito"/>
                <a:cs typeface="Carlito"/>
              </a:rPr>
              <a:t>каждого</a:t>
            </a:r>
            <a:r>
              <a:rPr sz="2800" spc="-1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ученика.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0" y="1001712"/>
            <a:ext cx="4365625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0800" y="649795"/>
            <a:ext cx="5943599" cy="1983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67510" marR="5080" indent="-1655445" algn="l">
              <a:lnSpc>
                <a:spcPct val="100000"/>
              </a:lnSpc>
              <a:spcBef>
                <a:spcPts val="105"/>
              </a:spcBef>
            </a:pPr>
            <a:r>
              <a:rPr lang="ru-RU" sz="3200" dirty="0" smtClean="0"/>
              <a:t>	При </a:t>
            </a:r>
            <a:r>
              <a:rPr lang="ru-RU" sz="3200" dirty="0" smtClean="0"/>
              <a:t>оценивании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за основу берутся </a:t>
            </a:r>
            <a:r>
              <a:rPr lang="ru-RU" sz="3200" dirty="0" smtClean="0"/>
              <a:t>познавательные процессы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457200" y="3048000"/>
            <a:ext cx="2794381" cy="37067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rlito"/>
                <a:cs typeface="Carlito"/>
              </a:rPr>
              <a:t>Знание фактов,  </a:t>
            </a:r>
            <a:r>
              <a:rPr sz="2000" b="1" spc="-10" dirty="0">
                <a:latin typeface="Carlito"/>
                <a:cs typeface="Carlito"/>
              </a:rPr>
              <a:t>процедур </a:t>
            </a:r>
            <a:r>
              <a:rPr sz="2000" b="1" dirty="0">
                <a:latin typeface="Carlito"/>
                <a:cs typeface="Carlito"/>
              </a:rPr>
              <a:t>и</a:t>
            </a:r>
            <a:r>
              <a:rPr sz="2000" b="1" spc="-85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понятий</a:t>
            </a:r>
            <a:r>
              <a:rPr sz="2000" spc="-5" dirty="0">
                <a:latin typeface="Carlito"/>
                <a:cs typeface="Carlito"/>
              </a:rPr>
              <a:t>:  </a:t>
            </a:r>
            <a:r>
              <a:rPr sz="2000" dirty="0">
                <a:latin typeface="Carlito"/>
                <a:cs typeface="Carlito"/>
              </a:rPr>
              <a:t>вспоминание,</a:t>
            </a:r>
          </a:p>
          <a:p>
            <a:pPr marL="12700" marR="446405">
              <a:lnSpc>
                <a:spcPct val="100000"/>
              </a:lnSpc>
            </a:pPr>
            <a:r>
              <a:rPr sz="2000" dirty="0">
                <a:latin typeface="Carlito"/>
                <a:cs typeface="Carlito"/>
              </a:rPr>
              <a:t>узнавание,</a:t>
            </a:r>
            <a:r>
              <a:rPr sz="2000" spc="-7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поиск  информации,  </a:t>
            </a:r>
            <a:r>
              <a:rPr sz="2000" spc="-5" dirty="0">
                <a:latin typeface="Carlito"/>
                <a:cs typeface="Carlito"/>
              </a:rPr>
              <a:t>вычисление,</a:t>
            </a:r>
            <a:endParaRPr sz="20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rlito"/>
                <a:cs typeface="Carlito"/>
              </a:rPr>
              <a:t>измерение,</a:t>
            </a:r>
          </a:p>
          <a:p>
            <a:pPr marL="12700" marR="114935">
              <a:lnSpc>
                <a:spcPct val="100000"/>
              </a:lnSpc>
            </a:pPr>
            <a:r>
              <a:rPr sz="2000" spc="-5" dirty="0">
                <a:latin typeface="Carlito"/>
                <a:cs typeface="Carlito"/>
              </a:rPr>
              <a:t>классификация </a:t>
            </a:r>
            <a:r>
              <a:rPr sz="2000" dirty="0" err="1">
                <a:latin typeface="Carlito"/>
                <a:cs typeface="Carlito"/>
              </a:rPr>
              <a:t>или</a:t>
            </a:r>
            <a:r>
              <a:rPr sz="2000" dirty="0">
                <a:latin typeface="Carlito"/>
                <a:cs typeface="Carlito"/>
              </a:rPr>
              <a:t>  </a:t>
            </a:r>
            <a:r>
              <a:rPr sz="2000" spc="-10" dirty="0" err="1" smtClean="0">
                <a:latin typeface="Carlito"/>
                <a:cs typeface="Carlito"/>
              </a:rPr>
              <a:t>последовательность</a:t>
            </a:r>
            <a:r>
              <a:rPr lang="ru-RU" sz="2000" spc="-10" dirty="0" smtClean="0">
                <a:latin typeface="Carlito"/>
                <a:cs typeface="Carlito"/>
              </a:rPr>
              <a:t>,</a:t>
            </a:r>
            <a:r>
              <a:rPr sz="2000" spc="-10" dirty="0" smtClean="0">
                <a:latin typeface="Carlito"/>
                <a:cs typeface="Carlito"/>
              </a:rPr>
              <a:t>  </a:t>
            </a:r>
            <a:r>
              <a:rPr lang="ru-RU" sz="2000" spc="-5" dirty="0">
                <a:latin typeface="Carlito"/>
                <a:cs typeface="Carlito"/>
              </a:rPr>
              <a:t>в</a:t>
            </a:r>
            <a:r>
              <a:rPr sz="2000" spc="-5" dirty="0" err="1" smtClean="0">
                <a:latin typeface="Carlito"/>
                <a:cs typeface="Carlito"/>
              </a:rPr>
              <a:t>ыстраивани</a:t>
            </a:r>
            <a:r>
              <a:rPr lang="ru-RU" sz="2000" spc="-5" dirty="0" smtClean="0">
                <a:latin typeface="Carlito"/>
                <a:cs typeface="Carlito"/>
              </a:rPr>
              <a:t>е</a:t>
            </a:r>
            <a:r>
              <a:rPr sz="2000" spc="-5" dirty="0" smtClean="0">
                <a:latin typeface="Carlito"/>
                <a:cs typeface="Carlito"/>
              </a:rPr>
              <a:t>  </a:t>
            </a:r>
            <a:r>
              <a:rPr sz="2000" spc="-5" dirty="0">
                <a:latin typeface="Carlito"/>
                <a:cs typeface="Carlito"/>
              </a:rPr>
              <a:t>алгоритма </a:t>
            </a:r>
            <a:r>
              <a:rPr sz="2000" spc="-5" dirty="0" err="1">
                <a:latin typeface="Carlito"/>
                <a:cs typeface="Carlito"/>
              </a:rPr>
              <a:t>решения</a:t>
            </a:r>
            <a:r>
              <a:rPr sz="2000" spc="-5" dirty="0">
                <a:latin typeface="Carlito"/>
                <a:cs typeface="Carlito"/>
              </a:rPr>
              <a:t>  </a:t>
            </a:r>
            <a:r>
              <a:rPr sz="2000" dirty="0" err="1" smtClean="0">
                <a:latin typeface="Carlito"/>
                <a:cs typeface="Carlito"/>
              </a:rPr>
              <a:t>задачи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29000" y="3363739"/>
            <a:ext cx="2692528" cy="3075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rlito"/>
                <a:cs typeface="Carlito"/>
              </a:rPr>
              <a:t>Применение</a:t>
            </a:r>
            <a:endParaRPr sz="20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arlito"/>
                <a:cs typeface="Carlito"/>
              </a:rPr>
              <a:t>знаний:</a:t>
            </a:r>
            <a:endParaRPr sz="2000" dirty="0">
              <a:latin typeface="Carlito"/>
              <a:cs typeface="Carlito"/>
            </a:endParaRPr>
          </a:p>
          <a:p>
            <a:pPr marL="12700" marR="284480" indent="55880">
              <a:lnSpc>
                <a:spcPct val="100000"/>
              </a:lnSpc>
            </a:pPr>
            <a:r>
              <a:rPr sz="2000" dirty="0">
                <a:latin typeface="Carlito"/>
                <a:cs typeface="Carlito"/>
              </a:rPr>
              <a:t>выбор</a:t>
            </a:r>
            <a:r>
              <a:rPr sz="2000" spc="-75" dirty="0">
                <a:latin typeface="Carlito"/>
                <a:cs typeface="Carlito"/>
              </a:rPr>
              <a:t> </a:t>
            </a:r>
            <a:r>
              <a:rPr sz="2000" spc="-20" dirty="0">
                <a:latin typeface="Carlito"/>
                <a:cs typeface="Carlito"/>
              </a:rPr>
              <a:t>методов,  </a:t>
            </a:r>
            <a:r>
              <a:rPr sz="2000" dirty="0">
                <a:latin typeface="Carlito"/>
                <a:cs typeface="Carlito"/>
              </a:rPr>
              <a:t>разнообразие</a:t>
            </a:r>
          </a:p>
          <a:p>
            <a:pPr marL="12700" marR="138430">
              <a:lnSpc>
                <a:spcPct val="100000"/>
              </a:lnSpc>
            </a:pPr>
            <a:r>
              <a:rPr sz="2000" dirty="0">
                <a:latin typeface="Carlito"/>
                <a:cs typeface="Carlito"/>
              </a:rPr>
              <a:t>способов </a:t>
            </a:r>
            <a:r>
              <a:rPr sz="2000" spc="-15" dirty="0">
                <a:latin typeface="Carlito"/>
                <a:cs typeface="Carlito"/>
              </a:rPr>
              <a:t>подачи  </a:t>
            </a:r>
            <a:r>
              <a:rPr sz="2000" spc="-10" dirty="0">
                <a:latin typeface="Carlito"/>
                <a:cs typeface="Carlito"/>
              </a:rPr>
              <a:t>математической  </a:t>
            </a:r>
            <a:r>
              <a:rPr sz="2000" dirty="0">
                <a:latin typeface="Carlito"/>
                <a:cs typeface="Carlito"/>
              </a:rPr>
              <a:t>информации,  </a:t>
            </a:r>
            <a:r>
              <a:rPr sz="2000" spc="-15" dirty="0">
                <a:latin typeface="Carlito"/>
                <a:cs typeface="Carlito"/>
              </a:rPr>
              <a:t>моделирование</a:t>
            </a:r>
            <a:r>
              <a:rPr sz="2000" spc="-6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и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rlito"/>
                <a:cs typeface="Carlito"/>
              </a:rPr>
              <a:t>решение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рутинных</a:t>
            </a:r>
            <a:endParaRPr sz="20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dirty="0" err="1" smtClean="0">
                <a:latin typeface="Carlito"/>
                <a:cs typeface="Carlito"/>
              </a:rPr>
              <a:t>заданий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1528" y="3276600"/>
            <a:ext cx="2261871" cy="2770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rlito"/>
                <a:cs typeface="Carlito"/>
              </a:rPr>
              <a:t>Рассуждения:  </a:t>
            </a:r>
            <a:r>
              <a:rPr sz="2000" spc="-5" dirty="0">
                <a:latin typeface="Carlito"/>
                <a:cs typeface="Carlito"/>
              </a:rPr>
              <a:t>обоснование,  </a:t>
            </a:r>
            <a:r>
              <a:rPr sz="2000" dirty="0">
                <a:latin typeface="Carlito"/>
                <a:cs typeface="Carlito"/>
              </a:rPr>
              <a:t>анализ,</a:t>
            </a:r>
            <a:r>
              <a:rPr sz="2000" spc="-6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синтез,  обобщение,  </a:t>
            </a:r>
            <a:r>
              <a:rPr sz="2000" spc="-15" dirty="0">
                <a:latin typeface="Carlito"/>
                <a:cs typeface="Carlito"/>
              </a:rPr>
              <a:t>оценка  </a:t>
            </a:r>
            <a:r>
              <a:rPr sz="2000" spc="-20" dirty="0">
                <a:latin typeface="Carlito"/>
                <a:cs typeface="Carlito"/>
              </a:rPr>
              <a:t>результатов,  </a:t>
            </a:r>
            <a:r>
              <a:rPr sz="2000" spc="-5" dirty="0">
                <a:latin typeface="Carlito"/>
                <a:cs typeface="Carlito"/>
              </a:rPr>
              <a:t>решение</a:t>
            </a:r>
            <a:endParaRPr sz="20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rlito"/>
                <a:cs typeface="Carlito"/>
              </a:rPr>
              <a:t>нерутинных</a:t>
            </a:r>
            <a:endParaRPr sz="20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 err="1" smtClean="0">
                <a:latin typeface="Carlito"/>
                <a:cs typeface="Carlito"/>
              </a:rPr>
              <a:t>заданий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2000" y="335339"/>
            <a:ext cx="1828800" cy="25602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3898138"/>
            <a:ext cx="335915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Формирующее оценивание  </a:t>
            </a:r>
            <a:r>
              <a:rPr sz="1800" spc="-10" dirty="0">
                <a:latin typeface="Carlito"/>
                <a:cs typeface="Carlito"/>
              </a:rPr>
              <a:t>отражает </a:t>
            </a:r>
            <a:r>
              <a:rPr sz="1800" spc="-5" dirty="0">
                <a:latin typeface="Carlito"/>
                <a:cs typeface="Carlito"/>
              </a:rPr>
              <a:t>общие </a:t>
            </a:r>
            <a:r>
              <a:rPr sz="1800" spc="-10" dirty="0">
                <a:latin typeface="Carlito"/>
                <a:cs typeface="Carlito"/>
              </a:rPr>
              <a:t>умения </a:t>
            </a:r>
            <a:r>
              <a:rPr sz="1800" spc="-5" dirty="0">
                <a:latin typeface="Carlito"/>
                <a:cs typeface="Carlito"/>
              </a:rPr>
              <a:t>решать  задачи </a:t>
            </a:r>
            <a:r>
              <a:rPr sz="1800" dirty="0">
                <a:latin typeface="Carlito"/>
                <a:cs typeface="Carlito"/>
              </a:rPr>
              <a:t>и </a:t>
            </a:r>
            <a:r>
              <a:rPr sz="1800" spc="-10" dirty="0">
                <a:latin typeface="Carlito"/>
                <a:cs typeface="Carlito"/>
              </a:rPr>
              <a:t>логическое </a:t>
            </a:r>
            <a:r>
              <a:rPr sz="1800" spc="-5" dirty="0">
                <a:latin typeface="Carlito"/>
                <a:cs typeface="Carlito"/>
              </a:rPr>
              <a:t>мышление, </a:t>
            </a:r>
            <a:r>
              <a:rPr sz="1800" dirty="0">
                <a:latin typeface="Carlito"/>
                <a:cs typeface="Carlito"/>
              </a:rPr>
              <a:t>а  </a:t>
            </a:r>
            <a:r>
              <a:rPr sz="1800" spc="-10" dirty="0">
                <a:latin typeface="Carlito"/>
                <a:cs typeface="Carlito"/>
              </a:rPr>
              <a:t>также </a:t>
            </a:r>
            <a:r>
              <a:rPr sz="1800" spc="-5" dirty="0">
                <a:latin typeface="Carlito"/>
                <a:cs typeface="Carlito"/>
              </a:rPr>
              <a:t>отношение </a:t>
            </a:r>
            <a:r>
              <a:rPr sz="1800" spc="-10" dirty="0">
                <a:latin typeface="Carlito"/>
                <a:cs typeface="Carlito"/>
              </a:rPr>
              <a:t>учащегося </a:t>
            </a:r>
            <a:r>
              <a:rPr sz="1800" dirty="0">
                <a:latin typeface="Carlito"/>
                <a:cs typeface="Carlito"/>
              </a:rPr>
              <a:t>к  </a:t>
            </a:r>
            <a:r>
              <a:rPr sz="1800" spc="-10" dirty="0">
                <a:latin typeface="Carlito"/>
                <a:cs typeface="Carlito"/>
              </a:rPr>
              <a:t>математике </a:t>
            </a:r>
            <a:r>
              <a:rPr sz="1800" dirty="0">
                <a:latin typeface="Carlito"/>
                <a:cs typeface="Carlito"/>
              </a:rPr>
              <a:t>и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spc="-5" dirty="0" err="1" smtClean="0">
                <a:latin typeface="Carlito"/>
                <a:cs typeface="Carlito"/>
              </a:rPr>
              <a:t>информатике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64228" y="1976119"/>
            <a:ext cx="30321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rlito"/>
                <a:cs typeface="Carlito"/>
              </a:rPr>
              <a:t>Формы</a:t>
            </a:r>
            <a:r>
              <a:rPr sz="2800" spc="-2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оценивания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17417" y="2811636"/>
            <a:ext cx="5301920" cy="3824764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297815">
              <a:lnSpc>
                <a:spcPct val="100000"/>
              </a:lnSpc>
              <a:spcBef>
                <a:spcPts val="944"/>
              </a:spcBef>
            </a:pPr>
            <a:r>
              <a:rPr b="1" spc="-5" dirty="0">
                <a:latin typeface="Carlito"/>
                <a:cs typeface="Carlito"/>
              </a:rPr>
              <a:t>Обобщающее</a:t>
            </a:r>
            <a:r>
              <a:rPr b="1" spc="-40" dirty="0">
                <a:latin typeface="Carlito"/>
                <a:cs typeface="Carlito"/>
              </a:rPr>
              <a:t> </a:t>
            </a:r>
            <a:r>
              <a:rPr b="1" spc="-5" dirty="0">
                <a:latin typeface="Carlito"/>
                <a:cs typeface="Carlito"/>
              </a:rPr>
              <a:t>оценивание</a:t>
            </a:r>
            <a:endParaRPr dirty="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760"/>
              </a:spcBef>
            </a:pPr>
            <a:r>
              <a:rPr spc="-10" dirty="0">
                <a:latin typeface="Carlito"/>
                <a:cs typeface="Carlito"/>
              </a:rPr>
              <a:t>Позволяет учителю </a:t>
            </a:r>
            <a:r>
              <a:rPr spc="-5" dirty="0">
                <a:latin typeface="Carlito"/>
                <a:cs typeface="Carlito"/>
              </a:rPr>
              <a:t>накапливать информацию об  усвоении материала каждым учеником,</a:t>
            </a:r>
            <a:endParaRPr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>
                <a:latin typeface="Carlito"/>
                <a:cs typeface="Carlito"/>
              </a:rPr>
              <a:t>анализировать </a:t>
            </a:r>
            <a:r>
              <a:rPr dirty="0">
                <a:latin typeface="Carlito"/>
                <a:cs typeface="Carlito"/>
              </a:rPr>
              <a:t>ее и</a:t>
            </a:r>
            <a:r>
              <a:rPr spc="30" dirty="0">
                <a:latin typeface="Carlito"/>
                <a:cs typeface="Carlito"/>
              </a:rPr>
              <a:t> </a:t>
            </a:r>
            <a:r>
              <a:rPr spc="-5" dirty="0">
                <a:latin typeface="Carlito"/>
                <a:cs typeface="Carlito"/>
              </a:rPr>
              <a:t>планировать</a:t>
            </a:r>
            <a:endParaRPr dirty="0">
              <a:latin typeface="Carlito"/>
              <a:cs typeface="Carlito"/>
            </a:endParaRPr>
          </a:p>
          <a:p>
            <a:pPr marL="12700" marR="135255">
              <a:lnSpc>
                <a:spcPct val="100000"/>
              </a:lnSpc>
            </a:pPr>
            <a:r>
              <a:rPr spc="-5" dirty="0">
                <a:latin typeface="Carlito"/>
                <a:cs typeface="Carlito"/>
              </a:rPr>
              <a:t>дальнейшую </a:t>
            </a:r>
            <a:r>
              <a:rPr spc="-15" dirty="0">
                <a:latin typeface="Carlito"/>
                <a:cs typeface="Carlito"/>
              </a:rPr>
              <a:t>работу, </a:t>
            </a:r>
            <a:r>
              <a:rPr spc="-5" dirty="0">
                <a:latin typeface="Carlito"/>
                <a:cs typeface="Carlito"/>
              </a:rPr>
              <a:t>даёт </a:t>
            </a:r>
            <a:r>
              <a:rPr spc="-10" dirty="0">
                <a:latin typeface="Carlito"/>
                <a:cs typeface="Carlito"/>
              </a:rPr>
              <a:t>возможность учителю  сделать </a:t>
            </a:r>
            <a:r>
              <a:rPr spc="-5" dirty="0">
                <a:latin typeface="Carlito"/>
                <a:cs typeface="Carlito"/>
              </a:rPr>
              <a:t>заключительное суждение</a:t>
            </a:r>
            <a:r>
              <a:rPr dirty="0">
                <a:latin typeface="Carlito"/>
                <a:cs typeface="Carlito"/>
              </a:rPr>
              <a:t> о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latin typeface="Carlito"/>
                <a:cs typeface="Carlito"/>
              </a:rPr>
              <a:t>достижениях</a:t>
            </a:r>
            <a:r>
              <a:rPr spc="15"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учащихся.</a:t>
            </a:r>
            <a:endParaRPr dirty="0">
              <a:latin typeface="Carlito"/>
              <a:cs typeface="Carlito"/>
            </a:endParaRPr>
          </a:p>
          <a:p>
            <a:pPr marL="64135">
              <a:lnSpc>
                <a:spcPct val="100000"/>
              </a:lnSpc>
            </a:pPr>
            <a:r>
              <a:rPr spc="-10" dirty="0">
                <a:latin typeface="Carlito"/>
                <a:cs typeface="Carlito"/>
              </a:rPr>
              <a:t>Производится </a:t>
            </a:r>
            <a:r>
              <a:rPr dirty="0">
                <a:latin typeface="Carlito"/>
                <a:cs typeface="Carlito"/>
              </a:rPr>
              <a:t>в </a:t>
            </a:r>
            <a:r>
              <a:rPr spc="-25" dirty="0">
                <a:latin typeface="Carlito"/>
                <a:cs typeface="Carlito"/>
              </a:rPr>
              <a:t>ходе </a:t>
            </a:r>
            <a:r>
              <a:rPr spc="-5" dirty="0">
                <a:latin typeface="Carlito"/>
                <a:cs typeface="Carlito"/>
              </a:rPr>
              <a:t>обучения </a:t>
            </a:r>
            <a:r>
              <a:rPr dirty="0">
                <a:latin typeface="Carlito"/>
                <a:cs typeface="Carlito"/>
              </a:rPr>
              <a:t>с</a:t>
            </a:r>
            <a:r>
              <a:rPr spc="50" dirty="0">
                <a:latin typeface="Carlito"/>
                <a:cs typeface="Carlito"/>
              </a:rPr>
              <a:t> </a:t>
            </a:r>
            <a:r>
              <a:rPr spc="-5" dirty="0">
                <a:latin typeface="Carlito"/>
                <a:cs typeface="Carlito"/>
              </a:rPr>
              <a:t>помощью</a:t>
            </a:r>
            <a:endParaRPr dirty="0">
              <a:latin typeface="Carlito"/>
              <a:cs typeface="Carlito"/>
            </a:endParaRPr>
          </a:p>
          <a:p>
            <a:pPr marL="12700" marR="794385">
              <a:lnSpc>
                <a:spcPct val="100000"/>
              </a:lnSpc>
            </a:pPr>
            <a:r>
              <a:rPr spc="-10" dirty="0">
                <a:latin typeface="Carlito"/>
                <a:cs typeface="Carlito"/>
              </a:rPr>
              <a:t>самостоятельных </a:t>
            </a:r>
            <a:r>
              <a:rPr spc="-20" dirty="0">
                <a:latin typeface="Carlito"/>
                <a:cs typeface="Carlito"/>
              </a:rPr>
              <a:t>работ, </a:t>
            </a:r>
            <a:r>
              <a:rPr spc="-10" dirty="0">
                <a:latin typeface="Carlito"/>
                <a:cs typeface="Carlito"/>
              </a:rPr>
              <a:t>тестов </a:t>
            </a:r>
            <a:r>
              <a:rPr dirty="0">
                <a:latin typeface="Carlito"/>
                <a:cs typeface="Carlito"/>
              </a:rPr>
              <a:t>и в </a:t>
            </a:r>
            <a:r>
              <a:rPr spc="-15" dirty="0">
                <a:latin typeface="Carlito"/>
                <a:cs typeface="Carlito"/>
              </a:rPr>
              <a:t>конце  </a:t>
            </a:r>
            <a:r>
              <a:rPr spc="-5" dirty="0">
                <a:latin typeface="Carlito"/>
                <a:cs typeface="Carlito"/>
              </a:rPr>
              <a:t>изученной </a:t>
            </a:r>
            <a:r>
              <a:rPr spc="-10" dirty="0">
                <a:latin typeface="Carlito"/>
                <a:cs typeface="Carlito"/>
              </a:rPr>
              <a:t>темы </a:t>
            </a:r>
            <a:r>
              <a:rPr dirty="0">
                <a:latin typeface="Carlito"/>
                <a:cs typeface="Carlito"/>
              </a:rPr>
              <a:t>с </a:t>
            </a:r>
            <a:r>
              <a:rPr spc="-5" dirty="0" err="1">
                <a:latin typeface="Carlito"/>
                <a:cs typeface="Carlito"/>
              </a:rPr>
              <a:t>помощью</a:t>
            </a:r>
            <a:r>
              <a:rPr spc="20" dirty="0">
                <a:latin typeface="Carlito"/>
                <a:cs typeface="Carlito"/>
              </a:rPr>
              <a:t> </a:t>
            </a:r>
            <a:r>
              <a:rPr spc="-10" dirty="0" err="1" smtClean="0">
                <a:latin typeface="Carlito"/>
                <a:cs typeface="Carlito"/>
              </a:rPr>
              <a:t>контрольной</a:t>
            </a:r>
            <a:r>
              <a:rPr lang="ru-RU" spc="-10" dirty="0" smtClean="0">
                <a:latin typeface="Carlito"/>
                <a:cs typeface="Carlito"/>
              </a:rPr>
              <a:t> работы </a:t>
            </a:r>
            <a:r>
              <a:rPr spc="-5" dirty="0" err="1" smtClean="0">
                <a:latin typeface="Carlito"/>
                <a:cs typeface="Carlito"/>
              </a:rPr>
              <a:t>помогает</a:t>
            </a:r>
            <a:r>
              <a:rPr spc="-5" dirty="0" smtClean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учащемуся </a:t>
            </a:r>
            <a:r>
              <a:rPr spc="-5" dirty="0">
                <a:latin typeface="Carlito"/>
                <a:cs typeface="Carlito"/>
              </a:rPr>
              <a:t>скорректировать свою  работу </a:t>
            </a:r>
            <a:r>
              <a:rPr dirty="0">
                <a:latin typeface="Carlito"/>
                <a:cs typeface="Carlito"/>
              </a:rPr>
              <a:t>и </a:t>
            </a:r>
            <a:r>
              <a:rPr spc="-10" dirty="0">
                <a:latin typeface="Carlito"/>
                <a:cs typeface="Carlito"/>
              </a:rPr>
              <a:t>достичь более </a:t>
            </a:r>
            <a:r>
              <a:rPr dirty="0">
                <a:latin typeface="Carlito"/>
                <a:cs typeface="Carlito"/>
              </a:rPr>
              <a:t>высоких  </a:t>
            </a:r>
            <a:r>
              <a:rPr spc="-20" dirty="0">
                <a:latin typeface="Carlito"/>
                <a:cs typeface="Carlito"/>
              </a:rPr>
              <a:t>результатов.</a:t>
            </a:r>
            <a:endParaRPr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6341" y="2974594"/>
            <a:ext cx="31089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rlito"/>
                <a:cs typeface="Carlito"/>
              </a:rPr>
              <a:t>Формирующее</a:t>
            </a:r>
            <a:r>
              <a:rPr sz="2000" b="1" spc="-70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оценивание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52341" y="267742"/>
            <a:ext cx="5191659" cy="170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176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FF0000"/>
                </a:solidFill>
                <a:latin typeface="Carlito"/>
                <a:cs typeface="Carlito"/>
              </a:rPr>
              <a:t>Как оценить </a:t>
            </a:r>
            <a:r>
              <a:rPr sz="2200" b="1" spc="-25" dirty="0">
                <a:solidFill>
                  <a:srgbClr val="FF0000"/>
                </a:solidFill>
                <a:latin typeface="Carlito"/>
                <a:cs typeface="Carlito"/>
              </a:rPr>
              <a:t>труд </a:t>
            </a:r>
            <a:r>
              <a:rPr sz="2200" b="1" spc="-5" dirty="0">
                <a:solidFill>
                  <a:srgbClr val="FF0000"/>
                </a:solidFill>
                <a:latin typeface="Carlito"/>
                <a:cs typeface="Carlito"/>
              </a:rPr>
              <a:t>ученика </a:t>
            </a:r>
            <a:r>
              <a:rPr sz="2200" b="1" dirty="0">
                <a:solidFill>
                  <a:srgbClr val="FF0000"/>
                </a:solidFill>
                <a:latin typeface="Carlito"/>
                <a:cs typeface="Carlito"/>
              </a:rPr>
              <a:t>и</a:t>
            </a:r>
            <a:r>
              <a:rPr sz="2200" b="1" spc="-7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arlito"/>
                <a:cs typeface="Carlito"/>
              </a:rPr>
              <a:t>его  деятельность </a:t>
            </a:r>
            <a:r>
              <a:rPr sz="2200" b="1" spc="-5" dirty="0" err="1">
                <a:solidFill>
                  <a:srgbClr val="FF0000"/>
                </a:solidFill>
                <a:latin typeface="Carlito"/>
                <a:cs typeface="Carlito"/>
              </a:rPr>
              <a:t>на</a:t>
            </a:r>
            <a:r>
              <a:rPr sz="2200" b="1" spc="-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lang="ru-RU" sz="2200" b="1" spc="-25" dirty="0" smtClean="0">
                <a:solidFill>
                  <a:srgbClr val="FF0000"/>
                </a:solidFill>
                <a:latin typeface="Carlito"/>
                <a:cs typeface="Carlito"/>
              </a:rPr>
              <a:t>у</a:t>
            </a:r>
            <a:r>
              <a:rPr sz="2200" b="1" spc="-5" dirty="0" err="1" smtClean="0">
                <a:solidFill>
                  <a:srgbClr val="FF0000"/>
                </a:solidFill>
                <a:latin typeface="Carlito"/>
                <a:cs typeface="Carlito"/>
              </a:rPr>
              <a:t>роке</a:t>
            </a:r>
            <a:r>
              <a:rPr sz="2200" b="1" spc="-5" dirty="0">
                <a:solidFill>
                  <a:srgbClr val="FF0000"/>
                </a:solidFill>
                <a:latin typeface="Carlito"/>
                <a:cs typeface="Carlito"/>
              </a:rPr>
              <a:t>?</a:t>
            </a:r>
            <a:endParaRPr sz="2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200" b="1" spc="-5" dirty="0">
                <a:solidFill>
                  <a:srgbClr val="FF0000"/>
                </a:solidFill>
                <a:latin typeface="Carlito"/>
                <a:cs typeface="Carlito"/>
              </a:rPr>
              <a:t>Как </a:t>
            </a:r>
            <a:r>
              <a:rPr sz="2200" b="1" spc="-10" dirty="0">
                <a:solidFill>
                  <a:srgbClr val="FF0000"/>
                </a:solidFill>
                <a:latin typeface="Carlito"/>
                <a:cs typeface="Carlito"/>
              </a:rPr>
              <a:t>поддержать </a:t>
            </a:r>
            <a:r>
              <a:rPr sz="2200" b="1" spc="-5" dirty="0">
                <a:solidFill>
                  <a:srgbClr val="FF0000"/>
                </a:solidFill>
                <a:latin typeface="Carlito"/>
                <a:cs typeface="Carlito"/>
              </a:rPr>
              <a:t>его старания</a:t>
            </a:r>
            <a:r>
              <a:rPr sz="2200" b="1" spc="-4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rlito"/>
                <a:cs typeface="Carlito"/>
              </a:rPr>
              <a:t>в</a:t>
            </a:r>
            <a:endParaRPr sz="2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200" b="1" spc="-5" dirty="0">
                <a:solidFill>
                  <a:srgbClr val="FF0000"/>
                </a:solidFill>
                <a:latin typeface="Carlito"/>
                <a:cs typeface="Carlito"/>
              </a:rPr>
              <a:t>соответствии </a:t>
            </a:r>
            <a:r>
              <a:rPr sz="2200" b="1" dirty="0">
                <a:solidFill>
                  <a:srgbClr val="FF0000"/>
                </a:solidFill>
                <a:latin typeface="Carlito"/>
                <a:cs typeface="Carlito"/>
              </a:rPr>
              <a:t>с уровнем </a:t>
            </a:r>
            <a:r>
              <a:rPr sz="2200" b="1" spc="-5" dirty="0">
                <a:solidFill>
                  <a:srgbClr val="FF0000"/>
                </a:solidFill>
                <a:latin typeface="Carlito"/>
                <a:cs typeface="Carlito"/>
              </a:rPr>
              <a:t>его</a:t>
            </a:r>
            <a:r>
              <a:rPr sz="2200" b="1" spc="-15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arlito"/>
                <a:cs typeface="Carlito"/>
              </a:rPr>
              <a:t>способностей?</a:t>
            </a:r>
            <a:endParaRPr sz="2200" dirty="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6341" y="399077"/>
            <a:ext cx="3556000" cy="2541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508838"/>
            <a:ext cx="8145780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Формирующее оценивание </a:t>
            </a:r>
            <a:r>
              <a:rPr sz="3200" dirty="0"/>
              <a:t>– </a:t>
            </a:r>
            <a:r>
              <a:rPr sz="3200" spc="-25" dirty="0"/>
              <a:t>это </a:t>
            </a:r>
            <a:r>
              <a:rPr sz="3200" spc="-10" dirty="0"/>
              <a:t>бесконечный  </a:t>
            </a:r>
            <a:r>
              <a:rPr sz="3200" spc="-15" dirty="0"/>
              <a:t>поток </a:t>
            </a:r>
            <a:r>
              <a:rPr sz="3200" spc="-5" dirty="0"/>
              <a:t>обратной </a:t>
            </a:r>
            <a:r>
              <a:rPr sz="3200" spc="-10" dirty="0"/>
              <a:t>связи </a:t>
            </a:r>
            <a:r>
              <a:rPr sz="3200" spc="-15" dirty="0" err="1"/>
              <a:t>учителя</a:t>
            </a:r>
            <a:r>
              <a:rPr sz="3200" spc="-15" dirty="0"/>
              <a:t> </a:t>
            </a:r>
            <a:r>
              <a:rPr lang="ru-RU" sz="3200" spc="-15" dirty="0" smtClean="0"/>
              <a:t>и</a:t>
            </a:r>
            <a:r>
              <a:rPr sz="3200" spc="-20" dirty="0" smtClean="0"/>
              <a:t> </a:t>
            </a:r>
            <a:r>
              <a:rPr sz="3200" dirty="0" err="1" smtClean="0"/>
              <a:t>учащ</a:t>
            </a:r>
            <a:r>
              <a:rPr lang="ru-RU" sz="3200" dirty="0" smtClean="0"/>
              <a:t>его</a:t>
            </a:r>
            <a:r>
              <a:rPr sz="3200" dirty="0" err="1" smtClean="0"/>
              <a:t>ся</a:t>
            </a:r>
            <a:r>
              <a:rPr sz="2000"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29000" y="2256789"/>
            <a:ext cx="5395976" cy="34246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rlito"/>
                <a:cs typeface="Carlito"/>
              </a:rPr>
              <a:t>Для </a:t>
            </a:r>
            <a:r>
              <a:rPr sz="2000" spc="-15" dirty="0">
                <a:latin typeface="Carlito"/>
                <a:cs typeface="Carlito"/>
              </a:rPr>
              <a:t>этого </a:t>
            </a:r>
            <a:r>
              <a:rPr sz="2000" spc="-5" dirty="0">
                <a:latin typeface="Carlito"/>
                <a:cs typeface="Carlito"/>
              </a:rPr>
              <a:t>оценивания </a:t>
            </a:r>
            <a:r>
              <a:rPr sz="2000" dirty="0">
                <a:latin typeface="Carlito"/>
                <a:cs typeface="Carlito"/>
              </a:rPr>
              <a:t>в </a:t>
            </a:r>
            <a:r>
              <a:rPr sz="2000" spc="-5" dirty="0">
                <a:latin typeface="Carlito"/>
                <a:cs typeface="Carlito"/>
              </a:rPr>
              <a:t>партнёрстве </a:t>
            </a:r>
            <a:r>
              <a:rPr sz="2000" spc="-10" dirty="0">
                <a:latin typeface="Carlito"/>
                <a:cs typeface="Carlito"/>
              </a:rPr>
              <a:t>требуется  предъявить </a:t>
            </a:r>
            <a:r>
              <a:rPr sz="2000" dirty="0">
                <a:latin typeface="Carlito"/>
                <a:cs typeface="Carlito"/>
              </a:rPr>
              <a:t>и </a:t>
            </a:r>
            <a:r>
              <a:rPr sz="2000" spc="-15" dirty="0">
                <a:latin typeface="Carlito"/>
                <a:cs typeface="Carlito"/>
              </a:rPr>
              <a:t>обсудить </a:t>
            </a:r>
            <a:r>
              <a:rPr sz="2000" dirty="0">
                <a:latin typeface="Carlito"/>
                <a:cs typeface="Carlito"/>
              </a:rPr>
              <a:t>с </a:t>
            </a:r>
            <a:r>
              <a:rPr sz="2000" spc="-10" dirty="0" err="1">
                <a:latin typeface="Carlito"/>
                <a:cs typeface="Carlito"/>
              </a:rPr>
              <a:t>детьми</a:t>
            </a:r>
            <a:r>
              <a:rPr sz="2000" spc="-90" dirty="0">
                <a:latin typeface="Carlito"/>
                <a:cs typeface="Carlito"/>
              </a:rPr>
              <a:t> </a:t>
            </a:r>
            <a:r>
              <a:rPr lang="ru-RU" sz="2000" dirty="0">
                <a:latin typeface="Carlito"/>
                <a:cs typeface="Carlito"/>
              </a:rPr>
              <a:t>в начале </a:t>
            </a:r>
            <a:r>
              <a:rPr lang="ru-RU" sz="2000" spc="-5" dirty="0" smtClean="0">
                <a:latin typeface="Carlito"/>
                <a:cs typeface="Carlito"/>
              </a:rPr>
              <a:t>урока:</a:t>
            </a: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Tx/>
              <a:buChar char="-"/>
            </a:pPr>
            <a:r>
              <a:rPr lang="ru-RU" sz="2000" dirty="0" smtClean="0">
                <a:latin typeface="Carlito"/>
                <a:cs typeface="Carlito"/>
              </a:rPr>
              <a:t>у</a:t>
            </a:r>
            <a:r>
              <a:rPr sz="2000" dirty="0" err="1" smtClean="0">
                <a:latin typeface="Carlito"/>
                <a:cs typeface="Carlito"/>
              </a:rPr>
              <a:t>чебные</a:t>
            </a:r>
            <a:r>
              <a:rPr lang="ru-RU" sz="2000" dirty="0" smtClean="0">
                <a:latin typeface="Carlito"/>
                <a:cs typeface="Carlito"/>
              </a:rPr>
              <a:t> </a:t>
            </a:r>
            <a:r>
              <a:rPr sz="2000" spc="-10" dirty="0" err="1" smtClean="0">
                <a:latin typeface="Carlito"/>
                <a:cs typeface="Carlito"/>
              </a:rPr>
              <a:t>показатели</a:t>
            </a:r>
            <a:r>
              <a:rPr sz="2000" spc="-10" dirty="0" smtClean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(цели) </a:t>
            </a:r>
            <a:r>
              <a:rPr sz="2000" dirty="0" smtClean="0">
                <a:latin typeface="Carlito"/>
                <a:cs typeface="Carlito"/>
              </a:rPr>
              <a:t>–</a:t>
            </a:r>
            <a:r>
              <a:rPr lang="ru-RU" sz="2000" dirty="0" smtClean="0">
                <a:latin typeface="Carlito"/>
                <a:cs typeface="Carlito"/>
              </a:rPr>
              <a:t> </a:t>
            </a:r>
            <a:r>
              <a:rPr sz="2000" spc="-10" dirty="0" err="1" smtClean="0">
                <a:latin typeface="Carlito"/>
                <a:cs typeface="Carlito"/>
              </a:rPr>
              <a:t>то</a:t>
            </a:r>
            <a:r>
              <a:rPr sz="2000" spc="-10" dirty="0">
                <a:latin typeface="Carlito"/>
                <a:cs typeface="Carlito"/>
              </a:rPr>
              <a:t>, что </a:t>
            </a:r>
            <a:r>
              <a:rPr sz="2000" spc="-15" dirty="0">
                <a:latin typeface="Carlito"/>
                <a:cs typeface="Carlito"/>
              </a:rPr>
              <a:t>должно </a:t>
            </a:r>
            <a:r>
              <a:rPr sz="2000" dirty="0">
                <a:latin typeface="Carlito"/>
                <a:cs typeface="Carlito"/>
              </a:rPr>
              <a:t>быть </a:t>
            </a:r>
            <a:r>
              <a:rPr sz="2000" spc="-5" dirty="0" err="1">
                <a:latin typeface="Carlito"/>
                <a:cs typeface="Carlito"/>
              </a:rPr>
              <a:t>изучено</a:t>
            </a:r>
            <a:r>
              <a:rPr sz="2000" spc="-5" dirty="0">
                <a:latin typeface="Carlito"/>
                <a:cs typeface="Carlito"/>
              </a:rPr>
              <a:t>  </a:t>
            </a:r>
            <a:endParaRPr lang="ru-RU" sz="2000" spc="-5" dirty="0" smtClean="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Tx/>
              <a:buChar char="-"/>
            </a:pPr>
            <a:r>
              <a:rPr sz="2000" dirty="0" smtClean="0">
                <a:latin typeface="Carlito"/>
                <a:cs typeface="Carlito"/>
              </a:rPr>
              <a:t>и </a:t>
            </a:r>
            <a:r>
              <a:rPr sz="2000" spc="-5" dirty="0">
                <a:latin typeface="Carlito"/>
                <a:cs typeface="Carlito"/>
              </a:rPr>
              <a:t>учебные </a:t>
            </a:r>
            <a:r>
              <a:rPr sz="2000" spc="-20" dirty="0" err="1">
                <a:latin typeface="Carlito"/>
                <a:cs typeface="Carlito"/>
              </a:rPr>
              <a:t>результаты</a:t>
            </a:r>
            <a:r>
              <a:rPr sz="2000" spc="-15" dirty="0">
                <a:latin typeface="Carlito"/>
                <a:cs typeface="Carlito"/>
              </a:rPr>
              <a:t> </a:t>
            </a:r>
            <a:r>
              <a:rPr sz="2000" dirty="0" smtClean="0">
                <a:latin typeface="Carlito"/>
                <a:cs typeface="Carlito"/>
              </a:rPr>
              <a:t>–</a:t>
            </a:r>
            <a:r>
              <a:rPr lang="ru-RU" sz="2000" dirty="0" smtClean="0">
                <a:latin typeface="Carlito"/>
                <a:cs typeface="Carlito"/>
              </a:rPr>
              <a:t> </a:t>
            </a:r>
            <a:r>
              <a:rPr sz="2000" spc="-10" dirty="0" err="1" smtClean="0">
                <a:latin typeface="Carlito"/>
                <a:cs typeface="Carlito"/>
              </a:rPr>
              <a:t>то</a:t>
            </a:r>
            <a:r>
              <a:rPr sz="2000" spc="-10" dirty="0">
                <a:latin typeface="Carlito"/>
                <a:cs typeface="Carlito"/>
              </a:rPr>
              <a:t>, </a:t>
            </a:r>
            <a:r>
              <a:rPr sz="2000" dirty="0">
                <a:latin typeface="Carlito"/>
                <a:cs typeface="Carlito"/>
              </a:rPr>
              <a:t>на </a:t>
            </a:r>
            <a:r>
              <a:rPr sz="2000" spc="-10" dirty="0">
                <a:latin typeface="Carlito"/>
                <a:cs typeface="Carlito"/>
              </a:rPr>
              <a:t>что </a:t>
            </a:r>
            <a:r>
              <a:rPr sz="2000" spc="-15" dirty="0">
                <a:latin typeface="Carlito"/>
                <a:cs typeface="Carlito"/>
              </a:rPr>
              <a:t>дети </a:t>
            </a:r>
            <a:r>
              <a:rPr sz="2000" spc="-20" dirty="0">
                <a:latin typeface="Carlito"/>
                <a:cs typeface="Carlito"/>
              </a:rPr>
              <a:t>будут </a:t>
            </a:r>
            <a:r>
              <a:rPr sz="2000" spc="-5" dirty="0">
                <a:latin typeface="Carlito"/>
                <a:cs typeface="Carlito"/>
              </a:rPr>
              <a:t>способны, </a:t>
            </a:r>
            <a:r>
              <a:rPr sz="2000" dirty="0">
                <a:latin typeface="Carlito"/>
                <a:cs typeface="Carlito"/>
              </a:rPr>
              <a:t>после </a:t>
            </a:r>
            <a:r>
              <a:rPr sz="2000" spc="-15" dirty="0">
                <a:latin typeface="Carlito"/>
                <a:cs typeface="Carlito"/>
              </a:rPr>
              <a:t>того,  </a:t>
            </a:r>
            <a:r>
              <a:rPr sz="2000" spc="-10" dirty="0">
                <a:latin typeface="Carlito"/>
                <a:cs typeface="Carlito"/>
              </a:rPr>
              <a:t>как </a:t>
            </a:r>
            <a:r>
              <a:rPr sz="2000" spc="-15" dirty="0">
                <a:latin typeface="Carlito"/>
                <a:cs typeface="Carlito"/>
              </a:rPr>
              <a:t>это</a:t>
            </a:r>
            <a:r>
              <a:rPr sz="2000" spc="-20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изучат.</a:t>
            </a:r>
            <a:endParaRPr sz="2000" dirty="0">
              <a:latin typeface="Carlito"/>
              <a:cs typeface="Carlito"/>
            </a:endParaRPr>
          </a:p>
          <a:p>
            <a:pPr marL="12700" marR="32956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rlito"/>
                <a:cs typeface="Carlito"/>
              </a:rPr>
              <a:t>Обратная </a:t>
            </a:r>
            <a:r>
              <a:rPr sz="2000" spc="-5" dirty="0">
                <a:latin typeface="Carlito"/>
                <a:cs typeface="Carlito"/>
              </a:rPr>
              <a:t>связь </a:t>
            </a:r>
            <a:r>
              <a:rPr sz="2000" spc="-10" dirty="0">
                <a:latin typeface="Carlito"/>
                <a:cs typeface="Carlito"/>
              </a:rPr>
              <a:t>позволяет </a:t>
            </a:r>
            <a:r>
              <a:rPr sz="2000" spc="-5" dirty="0">
                <a:latin typeface="Carlito"/>
                <a:cs typeface="Carlito"/>
              </a:rPr>
              <a:t>ученикам  </a:t>
            </a:r>
            <a:r>
              <a:rPr sz="2000" spc="-15" dirty="0">
                <a:latin typeface="Carlito"/>
                <a:cs typeface="Carlito"/>
              </a:rPr>
              <a:t>определить, </a:t>
            </a:r>
            <a:r>
              <a:rPr sz="2000" dirty="0">
                <a:latin typeface="Carlito"/>
                <a:cs typeface="Carlito"/>
              </a:rPr>
              <a:t>в </a:t>
            </a:r>
            <a:r>
              <a:rPr sz="2000" spc="-5" dirty="0">
                <a:latin typeface="Carlito"/>
                <a:cs typeface="Carlito"/>
              </a:rPr>
              <a:t>чём они </a:t>
            </a:r>
            <a:r>
              <a:rPr sz="2000" dirty="0">
                <a:latin typeface="Carlito"/>
                <a:cs typeface="Carlito"/>
              </a:rPr>
              <a:t>были успешны и над  </a:t>
            </a:r>
            <a:r>
              <a:rPr sz="2000" spc="-5" dirty="0">
                <a:latin typeface="Carlito"/>
                <a:cs typeface="Carlito"/>
              </a:rPr>
              <a:t>чем </a:t>
            </a:r>
            <a:r>
              <a:rPr sz="2000" dirty="0">
                <a:latin typeface="Carlito"/>
                <a:cs typeface="Carlito"/>
              </a:rPr>
              <a:t>им </a:t>
            </a:r>
            <a:r>
              <a:rPr sz="2000" spc="-10" dirty="0">
                <a:latin typeface="Carlito"/>
                <a:cs typeface="Carlito"/>
              </a:rPr>
              <a:t>надо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работать.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0975" y="2565400"/>
            <a:ext cx="3049651" cy="2519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1427" y="1828800"/>
            <a:ext cx="8272780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</a:tabLst>
            </a:pP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Учитель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регулярно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обеспечивает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обратную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связь,</a:t>
            </a:r>
            <a:endParaRPr sz="2000" dirty="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  <a:tabLst>
                <a:tab pos="7257415" algn="l"/>
              </a:tabLst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предоставляя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учащимся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комментарии,</a:t>
            </a:r>
            <a:r>
              <a:rPr sz="2000" spc="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 err="1">
                <a:solidFill>
                  <a:srgbClr val="FFFFFF"/>
                </a:solidFill>
                <a:latin typeface="Carlito"/>
                <a:cs typeface="Carlito"/>
              </a:rPr>
              <a:t>замечания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 smtClean="0">
                <a:solidFill>
                  <a:srgbClr val="FFFFFF"/>
                </a:solidFill>
                <a:latin typeface="Carlito"/>
                <a:cs typeface="Carlito"/>
              </a:rPr>
              <a:t>и</a:t>
            </a:r>
            <a:r>
              <a:rPr lang="ru-RU" sz="2000" dirty="0" smtClean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35" dirty="0" err="1" smtClean="0">
                <a:solidFill>
                  <a:srgbClr val="FFFFFF"/>
                </a:solidFill>
                <a:latin typeface="Carlito"/>
                <a:cs typeface="Carlito"/>
              </a:rPr>
              <a:t>т.п</a:t>
            </a:r>
            <a:r>
              <a:rPr sz="2000" spc="-35" dirty="0">
                <a:solidFill>
                  <a:srgbClr val="FFFFFF"/>
                </a:solidFill>
                <a:latin typeface="Carlito"/>
                <a:cs typeface="Carlito"/>
              </a:rPr>
              <a:t>.</a:t>
            </a:r>
            <a:r>
              <a:rPr sz="20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по</a:t>
            </a:r>
            <a:endParaRPr sz="2000" dirty="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</a:pP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поводу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их</a:t>
            </a:r>
            <a:r>
              <a:rPr sz="2000" spc="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деятельности.</a:t>
            </a:r>
            <a:endParaRPr sz="2000" dirty="0">
              <a:latin typeface="Carlito"/>
              <a:cs typeface="Carlito"/>
            </a:endParaRPr>
          </a:p>
          <a:p>
            <a:pPr marL="355600" marR="807085" indent="-342900">
              <a:lnSpc>
                <a:spcPct val="100000"/>
              </a:lnSpc>
              <a:buAutoNum type="arabicPeriod" startAt="2"/>
              <a:tabLst>
                <a:tab pos="355600" algn="l"/>
              </a:tabLst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Учащиеся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принимают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активное участие в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организации  процесса собственного</a:t>
            </a:r>
            <a:r>
              <a:rPr sz="20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обучения.</a:t>
            </a:r>
            <a:endParaRPr sz="20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355600" algn="l"/>
              </a:tabLst>
            </a:pP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Учитель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меняет техники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и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технологии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обучения</a:t>
            </a:r>
            <a:r>
              <a:rPr sz="2000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в</a:t>
            </a:r>
            <a:endParaRPr sz="2000" dirty="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  <a:tabLst>
                <a:tab pos="6903720" algn="l"/>
              </a:tabLst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зависимости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от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изменения</a:t>
            </a:r>
            <a:r>
              <a:rPr sz="2000" spc="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25" dirty="0" err="1">
                <a:solidFill>
                  <a:srgbClr val="FFFFFF"/>
                </a:solidFill>
                <a:latin typeface="Carlito"/>
                <a:cs typeface="Carlito"/>
              </a:rPr>
              <a:t>результатов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 err="1" smtClean="0">
                <a:solidFill>
                  <a:srgbClr val="FFFFFF"/>
                </a:solidFill>
                <a:latin typeface="Carlito"/>
                <a:cs typeface="Carlito"/>
              </a:rPr>
              <a:t>обучения</a:t>
            </a:r>
            <a:r>
              <a:rPr lang="ru-RU" sz="2000" spc="-5" dirty="0" smtClean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 err="1" smtClean="0">
                <a:solidFill>
                  <a:srgbClr val="FFFFFF"/>
                </a:solidFill>
                <a:latin typeface="Carlito"/>
                <a:cs typeface="Carlito"/>
              </a:rPr>
              <a:t>учащихся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.</a:t>
            </a:r>
            <a:endParaRPr sz="2000" dirty="0">
              <a:latin typeface="Carlito"/>
              <a:cs typeface="Carlito"/>
            </a:endParaRPr>
          </a:p>
          <a:p>
            <a:pPr marL="355600" marR="592455" indent="-342900">
              <a:lnSpc>
                <a:spcPct val="100000"/>
              </a:lnSpc>
              <a:buAutoNum type="arabicPeriod" startAt="4"/>
              <a:tabLst>
                <a:tab pos="355600" algn="l"/>
                <a:tab pos="2376170" algn="l"/>
              </a:tabLst>
            </a:pP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Учитель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осознает,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что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оценивание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посредством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отметки 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резко</a:t>
            </a:r>
            <a:r>
              <a:rPr sz="20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снижает	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мотивацию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и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самооценку</a:t>
            </a:r>
            <a:r>
              <a:rPr sz="2000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учащихся.</a:t>
            </a:r>
            <a:endParaRPr sz="20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AutoNum type="arabicPeriod" startAt="4"/>
              <a:tabLst>
                <a:tab pos="355600" algn="l"/>
              </a:tabLst>
            </a:pP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Учитель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осознает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необходимость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научить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учащихся</a:t>
            </a:r>
            <a:endParaRPr sz="2000" dirty="0">
              <a:latin typeface="Carlito"/>
              <a:cs typeface="Carlito"/>
            </a:endParaRPr>
          </a:p>
          <a:p>
            <a:pPr marL="355600" marR="508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принципам самооценки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и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способам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улучшения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собственных  </a:t>
            </a:r>
            <a:r>
              <a:rPr sz="2000" spc="-25" dirty="0">
                <a:solidFill>
                  <a:srgbClr val="FFFFFF"/>
                </a:solidFill>
                <a:latin typeface="Carlito"/>
                <a:cs typeface="Carlito"/>
              </a:rPr>
              <a:t>результатов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</a:rPr>
              <a:t>Пять принципов </a:t>
            </a:r>
            <a:r>
              <a:rPr sz="4000" spc="-15" dirty="0">
                <a:solidFill>
                  <a:srgbClr val="FFFFFF"/>
                </a:solidFill>
              </a:rPr>
              <a:t>формирующего  </a:t>
            </a:r>
            <a:r>
              <a:rPr sz="4000" spc="-10" dirty="0">
                <a:solidFill>
                  <a:srgbClr val="FFFFFF"/>
                </a:solidFill>
              </a:rPr>
              <a:t>оценивания</a:t>
            </a:r>
            <a:endParaRPr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0228" y="1447800"/>
            <a:ext cx="7686675" cy="4842992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4000" spc="-25" dirty="0" err="1" smtClean="0">
                <a:solidFill>
                  <a:srgbClr val="FF0000"/>
                </a:solidFill>
                <a:latin typeface="Carlito"/>
                <a:cs typeface="Carlito"/>
              </a:rPr>
              <a:t>Наблюдение</a:t>
            </a:r>
            <a:endParaRPr lang="ru-RU" sz="4000" spc="-25" dirty="0" smtClean="0">
              <a:solidFill>
                <a:srgbClr val="FF0000"/>
              </a:solidFill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endParaRPr sz="4000" dirty="0">
              <a:latin typeface="Carlito"/>
              <a:cs typeface="Carlito"/>
            </a:endParaRPr>
          </a:p>
          <a:p>
            <a:pPr marL="355600" marR="2324100" indent="-343535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pc="-5" dirty="0">
                <a:latin typeface="Carlito"/>
                <a:cs typeface="Carlito"/>
              </a:rPr>
              <a:t>(формальное) </a:t>
            </a:r>
            <a:r>
              <a:rPr spc="-10" dirty="0">
                <a:latin typeface="Carlito"/>
                <a:cs typeface="Carlito"/>
              </a:rPr>
              <a:t>как </a:t>
            </a:r>
            <a:r>
              <a:rPr spc="-25" dirty="0">
                <a:latin typeface="Carlito"/>
                <a:cs typeface="Carlito"/>
              </a:rPr>
              <a:t>метод </a:t>
            </a:r>
            <a:r>
              <a:rPr spc="-5" dirty="0">
                <a:latin typeface="Carlito"/>
                <a:cs typeface="Carlito"/>
              </a:rPr>
              <a:t>оценивания </a:t>
            </a:r>
            <a:r>
              <a:rPr dirty="0">
                <a:latin typeface="Carlito"/>
                <a:cs typeface="Carlito"/>
              </a:rPr>
              <a:t>с  </a:t>
            </a:r>
            <a:r>
              <a:rPr spc="-5" dirty="0">
                <a:latin typeface="Carlito"/>
                <a:cs typeface="Carlito"/>
              </a:rPr>
              <a:t>выставлением </a:t>
            </a:r>
            <a:r>
              <a:rPr spc="-10" dirty="0">
                <a:latin typeface="Carlito"/>
                <a:cs typeface="Carlito"/>
              </a:rPr>
              <a:t>отметок </a:t>
            </a:r>
            <a:r>
              <a:rPr spc="-15" dirty="0">
                <a:latin typeface="Carlito"/>
                <a:cs typeface="Carlito"/>
              </a:rPr>
              <a:t>может</a:t>
            </a:r>
            <a:r>
              <a:rPr spc="-25" dirty="0">
                <a:latin typeface="Carlito"/>
                <a:cs typeface="Carlito"/>
              </a:rPr>
              <a:t> </a:t>
            </a:r>
            <a:r>
              <a:rPr spc="-5" dirty="0">
                <a:latin typeface="Carlito"/>
                <a:cs typeface="Carlito"/>
              </a:rPr>
              <a:t>использоваться</a:t>
            </a:r>
            <a:endParaRPr dirty="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</a:pPr>
            <a:r>
              <a:rPr dirty="0">
                <a:latin typeface="Carlito"/>
                <a:cs typeface="Carlito"/>
              </a:rPr>
              <a:t>при: устном </a:t>
            </a:r>
            <a:r>
              <a:rPr spc="-10" dirty="0">
                <a:latin typeface="Carlito"/>
                <a:cs typeface="Carlito"/>
              </a:rPr>
              <a:t>ответе, </a:t>
            </a:r>
            <a:r>
              <a:rPr dirty="0">
                <a:latin typeface="Carlito"/>
                <a:cs typeface="Carlito"/>
              </a:rPr>
              <a:t>устной </a:t>
            </a:r>
            <a:r>
              <a:rPr spc="-5" dirty="0">
                <a:latin typeface="Carlito"/>
                <a:cs typeface="Carlito"/>
              </a:rPr>
              <a:t>презентации;</a:t>
            </a:r>
            <a:r>
              <a:rPr spc="365" dirty="0">
                <a:latin typeface="Carlito"/>
                <a:cs typeface="Carlito"/>
              </a:rPr>
              <a:t> </a:t>
            </a:r>
            <a:r>
              <a:rPr spc="-5" dirty="0">
                <a:latin typeface="Carlito"/>
                <a:cs typeface="Carlito"/>
              </a:rPr>
              <a:t>работе</a:t>
            </a:r>
            <a:endParaRPr dirty="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</a:pPr>
            <a:r>
              <a:rPr dirty="0">
                <a:latin typeface="Carlito"/>
                <a:cs typeface="Carlito"/>
              </a:rPr>
              <a:t>в </a:t>
            </a:r>
            <a:r>
              <a:rPr spc="-5" dirty="0">
                <a:latin typeface="Carlito"/>
                <a:cs typeface="Carlito"/>
              </a:rPr>
              <a:t>парах,</a:t>
            </a:r>
            <a:r>
              <a:rPr spc="-20" dirty="0">
                <a:latin typeface="Carlito"/>
                <a:cs typeface="Carlito"/>
              </a:rPr>
              <a:t> </a:t>
            </a:r>
            <a:r>
              <a:rPr spc="-5" dirty="0">
                <a:latin typeface="Carlito"/>
                <a:cs typeface="Carlito"/>
              </a:rPr>
              <a:t>группах;</a:t>
            </a:r>
            <a:endParaRPr dirty="0">
              <a:latin typeface="Carlito"/>
              <a:cs typeface="Carlito"/>
            </a:endParaRPr>
          </a:p>
          <a:p>
            <a:pPr marL="412115" indent="-400050">
              <a:lnSpc>
                <a:spcPct val="100000"/>
              </a:lnSpc>
              <a:spcBef>
                <a:spcPts val="1475"/>
              </a:spcBef>
              <a:buFont typeface="Arial"/>
              <a:buChar char="•"/>
              <a:tabLst>
                <a:tab pos="412115" algn="l"/>
                <a:tab pos="412750" algn="l"/>
              </a:tabLst>
            </a:pPr>
            <a:r>
              <a:rPr spc="-5" dirty="0">
                <a:latin typeface="Carlito"/>
                <a:cs typeface="Carlito"/>
              </a:rPr>
              <a:t>(неформальное) </a:t>
            </a:r>
            <a:r>
              <a:rPr spc="-15" dirty="0">
                <a:latin typeface="Carlito"/>
                <a:cs typeface="Carlito"/>
              </a:rPr>
              <a:t>может </a:t>
            </a:r>
            <a:r>
              <a:rPr spc="-5" dirty="0">
                <a:latin typeface="Carlito"/>
                <a:cs typeface="Carlito"/>
              </a:rPr>
              <a:t>возникнуть, </a:t>
            </a:r>
            <a:r>
              <a:rPr spc="-25" dirty="0">
                <a:latin typeface="Carlito"/>
                <a:cs typeface="Carlito"/>
              </a:rPr>
              <a:t>когда </a:t>
            </a:r>
            <a:r>
              <a:rPr spc="-5" dirty="0">
                <a:latin typeface="Carlito"/>
                <a:cs typeface="Carlito"/>
              </a:rPr>
              <a:t>ученики работают</a:t>
            </a:r>
            <a:r>
              <a:rPr spc="-15" dirty="0">
                <a:latin typeface="Carlito"/>
                <a:cs typeface="Carlito"/>
              </a:rPr>
              <a:t> </a:t>
            </a:r>
            <a:r>
              <a:rPr dirty="0">
                <a:latin typeface="Carlito"/>
                <a:cs typeface="Carlito"/>
              </a:rPr>
              <a:t>над</a:t>
            </a:r>
          </a:p>
          <a:p>
            <a:pPr marL="355600">
              <a:lnSpc>
                <a:spcPct val="100000"/>
              </a:lnSpc>
            </a:pPr>
            <a:r>
              <a:rPr spc="-5" dirty="0">
                <a:latin typeface="Carlito"/>
                <a:cs typeface="Carlito"/>
              </a:rPr>
              <a:t>текущими обучающими </a:t>
            </a:r>
            <a:r>
              <a:rPr dirty="0">
                <a:latin typeface="Carlito"/>
                <a:cs typeface="Carlito"/>
              </a:rPr>
              <a:t>задачами в </a:t>
            </a:r>
            <a:r>
              <a:rPr spc="-5" dirty="0">
                <a:latin typeface="Carlito"/>
                <a:cs typeface="Carlito"/>
              </a:rPr>
              <a:t>классе </a:t>
            </a:r>
            <a:r>
              <a:rPr dirty="0">
                <a:latin typeface="Carlito"/>
                <a:cs typeface="Carlito"/>
              </a:rPr>
              <a:t>или за </a:t>
            </a:r>
            <a:r>
              <a:rPr spc="-10" dirty="0">
                <a:latin typeface="Carlito"/>
                <a:cs typeface="Carlito"/>
              </a:rPr>
              <a:t>его</a:t>
            </a:r>
            <a:r>
              <a:rPr spc="-100"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пределами.</a:t>
            </a:r>
            <a:endParaRPr dirty="0">
              <a:latin typeface="Carlito"/>
              <a:cs typeface="Carlito"/>
            </a:endParaRPr>
          </a:p>
          <a:p>
            <a:pPr marL="12700" marR="862330">
              <a:lnSpc>
                <a:spcPct val="100000"/>
              </a:lnSpc>
            </a:pPr>
            <a:r>
              <a:rPr spc="-15" dirty="0">
                <a:latin typeface="Carlito"/>
                <a:cs typeface="Carlito"/>
              </a:rPr>
              <a:t>Следует </a:t>
            </a:r>
            <a:r>
              <a:rPr spc="-10" dirty="0">
                <a:latin typeface="Carlito"/>
                <a:cs typeface="Carlito"/>
              </a:rPr>
              <a:t>проводить </a:t>
            </a:r>
            <a:r>
              <a:rPr spc="-5" dirty="0">
                <a:latin typeface="Carlito"/>
                <a:cs typeface="Carlito"/>
              </a:rPr>
              <a:t>неформальное </a:t>
            </a:r>
            <a:r>
              <a:rPr spc="-15" dirty="0">
                <a:latin typeface="Carlito"/>
                <a:cs typeface="Carlito"/>
              </a:rPr>
              <a:t>наблюдение </a:t>
            </a:r>
            <a:r>
              <a:rPr dirty="0">
                <a:latin typeface="Carlito"/>
                <a:cs typeface="Carlito"/>
              </a:rPr>
              <a:t>и </a:t>
            </a:r>
            <a:r>
              <a:rPr spc="-5" dirty="0">
                <a:latin typeface="Carlito"/>
                <a:cs typeface="Carlito"/>
              </a:rPr>
              <a:t>фиксировать  </a:t>
            </a:r>
            <a:r>
              <a:rPr spc="-15" dirty="0">
                <a:latin typeface="Carlito"/>
                <a:cs typeface="Carlito"/>
              </a:rPr>
              <a:t>наблюдения </a:t>
            </a:r>
            <a:r>
              <a:rPr dirty="0">
                <a:latin typeface="Carlito"/>
                <a:cs typeface="Carlito"/>
              </a:rPr>
              <a:t>в</a:t>
            </a:r>
            <a:r>
              <a:rPr spc="5" dirty="0">
                <a:latin typeface="Carlito"/>
                <a:cs typeface="Carlito"/>
              </a:rPr>
              <a:t> </a:t>
            </a:r>
            <a:r>
              <a:rPr dirty="0">
                <a:latin typeface="Carlito"/>
                <a:cs typeface="Carlito"/>
              </a:rPr>
              <a:t>журнале.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>
                <a:latin typeface="Carlito"/>
                <a:cs typeface="Carlito"/>
              </a:rPr>
              <a:t>Выберите </a:t>
            </a:r>
            <a:r>
              <a:rPr spc="-20" dirty="0">
                <a:latin typeface="Carlito"/>
                <a:cs typeface="Carlito"/>
              </a:rPr>
              <a:t>одного </a:t>
            </a:r>
            <a:r>
              <a:rPr dirty="0">
                <a:latin typeface="Carlito"/>
                <a:cs typeface="Carlito"/>
              </a:rPr>
              <a:t>или </a:t>
            </a:r>
            <a:r>
              <a:rPr spc="-5" dirty="0">
                <a:latin typeface="Carlito"/>
                <a:cs typeface="Carlito"/>
              </a:rPr>
              <a:t>двух учеников </a:t>
            </a:r>
            <a:r>
              <a:rPr dirty="0">
                <a:latin typeface="Carlito"/>
                <a:cs typeface="Carlito"/>
              </a:rPr>
              <a:t>и </a:t>
            </a:r>
            <a:r>
              <a:rPr spc="-5" dirty="0">
                <a:latin typeface="Carlito"/>
                <a:cs typeface="Carlito"/>
              </a:rPr>
              <a:t>отмечайте </a:t>
            </a:r>
            <a:r>
              <a:rPr dirty="0">
                <a:latin typeface="Carlito"/>
                <a:cs typeface="Carlito"/>
              </a:rPr>
              <a:t>их позитивные</a:t>
            </a:r>
            <a:r>
              <a:rPr spc="-135" dirty="0">
                <a:latin typeface="Carlito"/>
                <a:cs typeface="Carlito"/>
              </a:rPr>
              <a:t> </a:t>
            </a:r>
            <a:r>
              <a:rPr dirty="0">
                <a:latin typeface="Carlito"/>
                <a:cs typeface="Carlito"/>
              </a:rPr>
              <a:t>и</a:t>
            </a:r>
          </a:p>
          <a:p>
            <a:pPr marL="12700">
              <a:lnSpc>
                <a:spcPct val="100000"/>
              </a:lnSpc>
            </a:pPr>
            <a:r>
              <a:rPr lang="ru-RU" spc="-5" dirty="0">
                <a:latin typeface="Carlito"/>
                <a:cs typeface="Carlito"/>
              </a:rPr>
              <a:t>н</a:t>
            </a:r>
            <a:r>
              <a:rPr spc="-5" dirty="0" err="1" smtClean="0">
                <a:latin typeface="Carlito"/>
                <a:cs typeface="Carlito"/>
              </a:rPr>
              <a:t>егативные</a:t>
            </a:r>
            <a:r>
              <a:rPr lang="ru-RU" spc="-5" dirty="0" smtClean="0">
                <a:latin typeface="Carlito"/>
                <a:cs typeface="Carlito"/>
              </a:rPr>
              <a:t> </a:t>
            </a:r>
            <a:r>
              <a:rPr spc="-10" dirty="0" err="1" smtClean="0">
                <a:latin typeface="Carlito"/>
                <a:cs typeface="Carlito"/>
              </a:rPr>
              <a:t>показатели</a:t>
            </a:r>
            <a:r>
              <a:rPr spc="-10" dirty="0" smtClean="0">
                <a:latin typeface="Carlito"/>
                <a:cs typeface="Carlito"/>
              </a:rPr>
              <a:t> </a:t>
            </a:r>
            <a:r>
              <a:rPr dirty="0">
                <a:latin typeface="Carlito"/>
                <a:cs typeface="Carlito"/>
              </a:rPr>
              <a:t>во </a:t>
            </a:r>
            <a:r>
              <a:rPr spc="-5" dirty="0">
                <a:latin typeface="Carlito"/>
                <a:cs typeface="Carlito"/>
              </a:rPr>
              <a:t>время уроков. </a:t>
            </a:r>
            <a:r>
              <a:rPr spc="-15" dirty="0">
                <a:latin typeface="Carlito"/>
                <a:cs typeface="Carlito"/>
              </a:rPr>
              <a:t>Продолжайте наблюдение </a:t>
            </a:r>
            <a:r>
              <a:rPr dirty="0">
                <a:latin typeface="Carlito"/>
                <a:cs typeface="Carlito"/>
              </a:rPr>
              <a:t>за </a:t>
            </a:r>
            <a:r>
              <a:rPr spc="-5" dirty="0">
                <a:latin typeface="Carlito"/>
                <a:cs typeface="Carlito"/>
              </a:rPr>
              <a:t>учениками,  </a:t>
            </a:r>
            <a:r>
              <a:rPr spc="-10" dirty="0">
                <a:latin typeface="Carlito"/>
                <a:cs typeface="Carlito"/>
              </a:rPr>
              <a:t>пока </a:t>
            </a:r>
            <a:r>
              <a:rPr dirty="0">
                <a:latin typeface="Carlito"/>
                <a:cs typeface="Carlito"/>
              </a:rPr>
              <a:t>у вас не </a:t>
            </a:r>
            <a:r>
              <a:rPr spc="-5" dirty="0">
                <a:latin typeface="Carlito"/>
                <a:cs typeface="Carlito"/>
              </a:rPr>
              <a:t>появятся комментарии </a:t>
            </a:r>
            <a:r>
              <a:rPr dirty="0">
                <a:latin typeface="Carlito"/>
                <a:cs typeface="Carlito"/>
              </a:rPr>
              <a:t>на </a:t>
            </a:r>
            <a:r>
              <a:rPr spc="-5" dirty="0">
                <a:latin typeface="Carlito"/>
                <a:cs typeface="Carlito"/>
              </a:rPr>
              <a:t>всех</a:t>
            </a:r>
            <a:r>
              <a:rPr spc="-55" dirty="0">
                <a:latin typeface="Carlito"/>
                <a:cs typeface="Carlito"/>
              </a:rPr>
              <a:t> </a:t>
            </a:r>
            <a:r>
              <a:rPr spc="-5" dirty="0">
                <a:latin typeface="Carlito"/>
                <a:cs typeface="Carlito"/>
              </a:rPr>
              <a:t>учеников.</a:t>
            </a:r>
            <a:endParaRPr dirty="0">
              <a:latin typeface="Carlito"/>
              <a:cs typeface="Carlito"/>
            </a:endParaRPr>
          </a:p>
          <a:p>
            <a:pPr marL="68580">
              <a:lnSpc>
                <a:spcPct val="100000"/>
              </a:lnSpc>
            </a:pPr>
            <a:r>
              <a:rPr spc="-30" dirty="0">
                <a:latin typeface="Carlito"/>
                <a:cs typeface="Carlito"/>
              </a:rPr>
              <a:t>Таким </a:t>
            </a:r>
            <a:r>
              <a:rPr spc="-5" dirty="0">
                <a:latin typeface="Carlito"/>
                <a:cs typeface="Carlito"/>
              </a:rPr>
              <a:t>образом, </a:t>
            </a:r>
            <a:r>
              <a:rPr dirty="0">
                <a:latin typeface="Carlito"/>
                <a:cs typeface="Carlito"/>
              </a:rPr>
              <a:t>вы </a:t>
            </a:r>
            <a:r>
              <a:rPr spc="-15" dirty="0">
                <a:latin typeface="Carlito"/>
                <a:cs typeface="Carlito"/>
              </a:rPr>
              <a:t>можете </a:t>
            </a:r>
            <a:r>
              <a:rPr spc="-5" dirty="0">
                <a:latin typeface="Carlito"/>
                <a:cs typeface="Carlito"/>
              </a:rPr>
              <a:t>увидеть </a:t>
            </a:r>
            <a:r>
              <a:rPr dirty="0">
                <a:latin typeface="Carlito"/>
                <a:cs typeface="Carlito"/>
              </a:rPr>
              <a:t>прогресс ваших</a:t>
            </a:r>
            <a:r>
              <a:rPr spc="-80" dirty="0">
                <a:latin typeface="Carlito"/>
                <a:cs typeface="Carlito"/>
              </a:rPr>
              <a:t> </a:t>
            </a:r>
            <a:r>
              <a:rPr spc="-5" dirty="0">
                <a:latin typeface="Carlito"/>
                <a:cs typeface="Carlito"/>
              </a:rPr>
              <a:t>учеников.</a:t>
            </a:r>
            <a:endParaRPr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3360" y="509687"/>
            <a:ext cx="7990205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ru-RU" sz="2600" b="1" spc="-65" dirty="0">
                <a:solidFill>
                  <a:prstClr val="black"/>
                </a:solidFill>
              </a:rPr>
              <a:t>Техники </a:t>
            </a:r>
            <a:r>
              <a:rPr lang="ru-RU" sz="2600" b="1" spc="-15" dirty="0">
                <a:solidFill>
                  <a:prstClr val="black"/>
                </a:solidFill>
              </a:rPr>
              <a:t>формирующего</a:t>
            </a:r>
            <a:r>
              <a:rPr lang="ru-RU" sz="2600" b="1" spc="70" dirty="0">
                <a:solidFill>
                  <a:prstClr val="black"/>
                </a:solidFill>
              </a:rPr>
              <a:t> </a:t>
            </a:r>
            <a:r>
              <a:rPr lang="ru-RU" sz="2600" b="1" spc="-10" dirty="0">
                <a:solidFill>
                  <a:prstClr val="black"/>
                </a:solidFill>
              </a:rPr>
              <a:t>оценивания</a:t>
            </a:r>
            <a:endParaRPr lang="ru-RU" sz="2600" b="1" dirty="0"/>
          </a:p>
        </p:txBody>
      </p:sp>
      <p:sp>
        <p:nvSpPr>
          <p:cNvPr id="4" name="object 4"/>
          <p:cNvSpPr/>
          <p:nvPr/>
        </p:nvSpPr>
        <p:spPr>
          <a:xfrm>
            <a:off x="6477000" y="1219200"/>
            <a:ext cx="2362200" cy="1792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7260" y="1981200"/>
            <a:ext cx="8206740" cy="39523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7310">
              <a:lnSpc>
                <a:spcPct val="100000"/>
              </a:lnSpc>
              <a:spcBef>
                <a:spcPts val="100"/>
              </a:spcBef>
            </a:pPr>
            <a:r>
              <a:rPr sz="1600" b="1" spc="-15" dirty="0">
                <a:latin typeface="Carlito"/>
                <a:cs typeface="Carlito"/>
              </a:rPr>
              <a:t>Учитель </a:t>
            </a:r>
            <a:r>
              <a:rPr sz="1600" b="1" dirty="0">
                <a:latin typeface="Carlito"/>
                <a:cs typeface="Carlito"/>
              </a:rPr>
              <a:t>намеренно </a:t>
            </a:r>
            <a:r>
              <a:rPr sz="1600" b="1" spc="-5" dirty="0">
                <a:latin typeface="Carlito"/>
                <a:cs typeface="Carlito"/>
              </a:rPr>
              <a:t>дает учащимся типичные ошибочные </a:t>
            </a:r>
            <a:r>
              <a:rPr sz="1600" b="1" dirty="0">
                <a:latin typeface="Carlito"/>
                <a:cs typeface="Carlito"/>
              </a:rPr>
              <a:t>понятия или </a:t>
            </a:r>
            <a:r>
              <a:rPr sz="1600" b="1" spc="-5" dirty="0">
                <a:latin typeface="Carlito"/>
                <a:cs typeface="Carlito"/>
              </a:rPr>
              <a:t>ошибочные  </a:t>
            </a:r>
            <a:r>
              <a:rPr sz="1600" b="1" spc="-10" dirty="0">
                <a:latin typeface="Carlito"/>
                <a:cs typeface="Carlito"/>
              </a:rPr>
              <a:t>предсказуемые </a:t>
            </a:r>
            <a:r>
              <a:rPr sz="1600" b="1" spc="-5" dirty="0">
                <a:latin typeface="Carlito"/>
                <a:cs typeface="Carlito"/>
              </a:rPr>
              <a:t>суждения </a:t>
            </a:r>
            <a:r>
              <a:rPr sz="1600" b="1" dirty="0">
                <a:latin typeface="Carlito"/>
                <a:cs typeface="Carlito"/>
              </a:rPr>
              <a:t>о </a:t>
            </a:r>
            <a:r>
              <a:rPr sz="1600" b="1" spc="-5" dirty="0">
                <a:latin typeface="Carlito"/>
                <a:cs typeface="Carlito"/>
              </a:rPr>
              <a:t>каких-либо </a:t>
            </a:r>
            <a:r>
              <a:rPr sz="1600" b="1" dirty="0">
                <a:latin typeface="Carlito"/>
                <a:cs typeface="Carlito"/>
              </a:rPr>
              <a:t>идеях, принципах или </a:t>
            </a:r>
            <a:r>
              <a:rPr sz="1600" b="1" spc="-5" dirty="0">
                <a:latin typeface="Carlito"/>
                <a:cs typeface="Carlito"/>
              </a:rPr>
              <a:t>процессах. Затем он  просит учащихся высказать свое </a:t>
            </a:r>
            <a:r>
              <a:rPr sz="1600" b="1" spc="-10" dirty="0">
                <a:latin typeface="Carlito"/>
                <a:cs typeface="Carlito"/>
              </a:rPr>
              <a:t>согласие </a:t>
            </a:r>
            <a:r>
              <a:rPr sz="1600" b="1" dirty="0">
                <a:latin typeface="Carlito"/>
                <a:cs typeface="Carlito"/>
              </a:rPr>
              <a:t>или </a:t>
            </a:r>
            <a:r>
              <a:rPr sz="1600" b="1" spc="-10" dirty="0">
                <a:latin typeface="Carlito"/>
                <a:cs typeface="Carlito"/>
              </a:rPr>
              <a:t>несогласие </a:t>
            </a:r>
            <a:r>
              <a:rPr sz="1600" b="1" spc="-5" dirty="0">
                <a:latin typeface="Carlito"/>
                <a:cs typeface="Carlito"/>
              </a:rPr>
              <a:t>со сказанным </a:t>
            </a:r>
            <a:r>
              <a:rPr sz="1600" b="1" dirty="0">
                <a:latin typeface="Carlito"/>
                <a:cs typeface="Carlito"/>
              </a:rPr>
              <a:t>и  </a:t>
            </a:r>
            <a:r>
              <a:rPr sz="1600" b="1" spc="-5" dirty="0">
                <a:latin typeface="Carlito"/>
                <a:cs typeface="Carlito"/>
              </a:rPr>
              <a:t>объяснить свою </a:t>
            </a:r>
            <a:r>
              <a:rPr sz="1600" b="1" spc="-10" dirty="0">
                <a:latin typeface="Carlito"/>
                <a:cs typeface="Carlito"/>
              </a:rPr>
              <a:t>точку</a:t>
            </a:r>
            <a:r>
              <a:rPr sz="1600" b="1" spc="60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зрения.</a:t>
            </a:r>
            <a:endParaRPr sz="1600" b="1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600" b="1" i="1" spc="-5" dirty="0">
                <a:latin typeface="Carlito"/>
                <a:cs typeface="Carlito"/>
              </a:rPr>
              <a:t>Варианты</a:t>
            </a:r>
            <a:endParaRPr sz="1600" b="1" dirty="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i="1" spc="-5" dirty="0">
                <a:latin typeface="Carlito"/>
                <a:cs typeface="Carlito"/>
              </a:rPr>
              <a:t>На доске </a:t>
            </a:r>
            <a:r>
              <a:rPr sz="1600" b="1" i="1" dirty="0">
                <a:latin typeface="Carlito"/>
                <a:cs typeface="Carlito"/>
              </a:rPr>
              <a:t>пишется </a:t>
            </a:r>
            <a:r>
              <a:rPr sz="1600" b="1" i="1" spc="-5" dirty="0">
                <a:latin typeface="Carlito"/>
                <a:cs typeface="Carlito"/>
              </a:rPr>
              <a:t>задание </a:t>
            </a:r>
            <a:r>
              <a:rPr sz="1600" b="1" i="1" dirty="0">
                <a:latin typeface="Carlito"/>
                <a:cs typeface="Carlito"/>
              </a:rPr>
              <a:t>с </a:t>
            </a:r>
            <a:r>
              <a:rPr sz="1600" b="1" i="1" spc="-5" dirty="0">
                <a:latin typeface="Carlito"/>
                <a:cs typeface="Carlito"/>
              </a:rPr>
              <a:t>пятью вариантами ответов. </a:t>
            </a:r>
            <a:r>
              <a:rPr sz="1600" b="1" i="1" dirty="0">
                <a:latin typeface="Carlito"/>
                <a:cs typeface="Carlito"/>
              </a:rPr>
              <a:t>При</a:t>
            </a:r>
            <a:r>
              <a:rPr sz="1600" b="1" i="1" spc="90" dirty="0">
                <a:latin typeface="Carlito"/>
                <a:cs typeface="Carlito"/>
              </a:rPr>
              <a:t> </a:t>
            </a:r>
            <a:r>
              <a:rPr sz="1600" b="1" i="1" dirty="0">
                <a:latin typeface="Carlito"/>
                <a:cs typeface="Carlito"/>
              </a:rPr>
              <a:t>этом</a:t>
            </a:r>
            <a:endParaRPr sz="1600" b="1" dirty="0">
              <a:latin typeface="Carlito"/>
              <a:cs typeface="Carlito"/>
            </a:endParaRPr>
          </a:p>
          <a:p>
            <a:pPr marL="299085" marR="5080">
              <a:lnSpc>
                <a:spcPct val="100000"/>
              </a:lnSpc>
            </a:pPr>
            <a:r>
              <a:rPr sz="1600" b="1" i="1" spc="-5" dirty="0">
                <a:latin typeface="Carlito"/>
                <a:cs typeface="Carlito"/>
              </a:rPr>
              <a:t>неверные </a:t>
            </a:r>
            <a:r>
              <a:rPr sz="1600" b="1" i="1" dirty="0">
                <a:latin typeface="Carlito"/>
                <a:cs typeface="Carlito"/>
              </a:rPr>
              <a:t>ответы </a:t>
            </a:r>
            <a:r>
              <a:rPr sz="1600" b="1" i="1" spc="-5" dirty="0">
                <a:latin typeface="Carlito"/>
                <a:cs typeface="Carlito"/>
              </a:rPr>
              <a:t>должны </a:t>
            </a:r>
            <a:r>
              <a:rPr sz="1600" b="1" i="1" dirty="0">
                <a:latin typeface="Carlito"/>
                <a:cs typeface="Carlito"/>
              </a:rPr>
              <a:t>иллюстрировать </a:t>
            </a:r>
            <a:r>
              <a:rPr sz="1600" b="1" i="1" spc="-5" dirty="0">
                <a:latin typeface="Carlito"/>
                <a:cs typeface="Carlito"/>
              </a:rPr>
              <a:t>наиболее часто повторяющиеся  ошибки.</a:t>
            </a:r>
            <a:endParaRPr sz="1600" b="1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 b="1" dirty="0">
              <a:latin typeface="Carlito"/>
              <a:cs typeface="Carlito"/>
            </a:endParaRPr>
          </a:p>
          <a:p>
            <a:pPr marL="1384300">
              <a:lnSpc>
                <a:spcPct val="100000"/>
              </a:lnSpc>
            </a:pPr>
            <a:r>
              <a:rPr sz="1600" b="1" spc="-5" dirty="0">
                <a:latin typeface="Carlito"/>
                <a:cs typeface="Carlito"/>
              </a:rPr>
              <a:t>Например: Найдите </a:t>
            </a:r>
            <a:r>
              <a:rPr sz="1600" b="1" dirty="0">
                <a:latin typeface="Carlito"/>
                <a:cs typeface="Carlito"/>
              </a:rPr>
              <a:t>неправильные</a:t>
            </a:r>
            <a:r>
              <a:rPr sz="1600" b="1" spc="45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утверждения,</a:t>
            </a:r>
            <a:endParaRPr sz="1600" b="1" dirty="0">
              <a:latin typeface="Carlito"/>
              <a:cs typeface="Carlito"/>
            </a:endParaRPr>
          </a:p>
          <a:p>
            <a:pPr marL="1384300">
              <a:lnSpc>
                <a:spcPct val="100000"/>
              </a:lnSpc>
            </a:pPr>
            <a:r>
              <a:rPr sz="1600" b="1" spc="-10" dirty="0">
                <a:latin typeface="Carlito"/>
                <a:cs typeface="Carlito"/>
              </a:rPr>
              <a:t>докажите </a:t>
            </a:r>
            <a:r>
              <a:rPr sz="1600" b="1" dirty="0">
                <a:latin typeface="Carlito"/>
                <a:cs typeface="Carlito"/>
              </a:rPr>
              <a:t>их неверность и </a:t>
            </a:r>
            <a:r>
              <a:rPr sz="1600" b="1" spc="-5" dirty="0">
                <a:latin typeface="Carlito"/>
                <a:cs typeface="Carlito"/>
              </a:rPr>
              <a:t>замените</a:t>
            </a:r>
            <a:r>
              <a:rPr sz="1600" b="1" spc="4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правильными.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 b="1" dirty="0">
              <a:latin typeface="Carlito"/>
              <a:cs typeface="Carlito"/>
            </a:endParaRPr>
          </a:p>
          <a:p>
            <a:pPr marL="299085" marR="24701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i="1" spc="-5" dirty="0">
                <a:latin typeface="Carlito"/>
                <a:cs typeface="Carlito"/>
              </a:rPr>
              <a:t>Ученики получают задание: </a:t>
            </a:r>
            <a:r>
              <a:rPr sz="1600" b="1" i="1" spc="-10" dirty="0">
                <a:latin typeface="Carlito"/>
                <a:cs typeface="Carlito"/>
              </a:rPr>
              <a:t>Разбор </a:t>
            </a:r>
            <a:r>
              <a:rPr sz="1600" b="1" i="1" spc="-5" dirty="0">
                <a:latin typeface="Carlito"/>
                <a:cs typeface="Carlito"/>
              </a:rPr>
              <a:t>решения задачи, </a:t>
            </a:r>
            <a:r>
              <a:rPr sz="1600" b="1" i="1" dirty="0">
                <a:latin typeface="Carlito"/>
                <a:cs typeface="Carlito"/>
              </a:rPr>
              <a:t>в </a:t>
            </a:r>
            <a:r>
              <a:rPr sz="1600" b="1" i="1" spc="-5" dirty="0">
                <a:latin typeface="Carlito"/>
                <a:cs typeface="Carlito"/>
              </a:rPr>
              <a:t>которой допущены  ошибки. </a:t>
            </a:r>
            <a:r>
              <a:rPr sz="1600" b="1" i="1" spc="-10" dirty="0">
                <a:latin typeface="Carlito"/>
                <a:cs typeface="Carlito"/>
              </a:rPr>
              <a:t>Учитель </a:t>
            </a:r>
            <a:r>
              <a:rPr sz="1600" b="1" i="1" spc="-5" dirty="0">
                <a:latin typeface="Carlito"/>
                <a:cs typeface="Carlito"/>
              </a:rPr>
              <a:t>должен продумать </a:t>
            </a:r>
            <a:r>
              <a:rPr sz="1600" b="1" i="1" dirty="0">
                <a:latin typeface="Carlito"/>
                <a:cs typeface="Carlito"/>
              </a:rPr>
              <a:t>эти </a:t>
            </a:r>
            <a:r>
              <a:rPr sz="1600" b="1" i="1" spc="-5" dirty="0">
                <a:latin typeface="Carlito"/>
                <a:cs typeface="Carlito"/>
              </a:rPr>
              <a:t>задания </a:t>
            </a:r>
            <a:r>
              <a:rPr sz="1600" b="1" i="1" dirty="0">
                <a:latin typeface="Carlito"/>
                <a:cs typeface="Carlito"/>
              </a:rPr>
              <a:t>так, чтобы </a:t>
            </a:r>
            <a:r>
              <a:rPr sz="1600" b="1" i="1" spc="-5" dirty="0">
                <a:latin typeface="Carlito"/>
                <a:cs typeface="Carlito"/>
              </a:rPr>
              <a:t>ошибки </a:t>
            </a:r>
            <a:r>
              <a:rPr sz="1600" b="1" i="1" dirty="0">
                <a:latin typeface="Carlito"/>
                <a:cs typeface="Carlito"/>
              </a:rPr>
              <a:t>были  </a:t>
            </a:r>
            <a:r>
              <a:rPr sz="1600" b="1" i="1" spc="-5" dirty="0">
                <a:latin typeface="Carlito"/>
                <a:cs typeface="Carlito"/>
              </a:rPr>
              <a:t>сделаны </a:t>
            </a:r>
            <a:r>
              <a:rPr sz="1600" b="1" i="1" dirty="0">
                <a:latin typeface="Carlito"/>
                <a:cs typeface="Carlito"/>
              </a:rPr>
              <a:t>в </a:t>
            </a:r>
            <a:r>
              <a:rPr sz="1600" b="1" i="1" spc="-5" dirty="0">
                <a:latin typeface="Carlito"/>
                <a:cs typeface="Carlito"/>
              </a:rPr>
              <a:t>местах, </a:t>
            </a:r>
            <a:r>
              <a:rPr sz="1600" b="1" i="1" dirty="0">
                <a:latin typeface="Carlito"/>
                <a:cs typeface="Carlito"/>
              </a:rPr>
              <a:t>где </a:t>
            </a:r>
            <a:r>
              <a:rPr sz="1600" b="1" i="1" spc="-5" dirty="0">
                <a:latin typeface="Carlito"/>
                <a:cs typeface="Carlito"/>
              </a:rPr>
              <a:t>учащиеся допускают их </a:t>
            </a:r>
            <a:r>
              <a:rPr sz="1600" b="1" i="1" dirty="0">
                <a:latin typeface="Carlito"/>
                <a:cs typeface="Carlito"/>
              </a:rPr>
              <a:t>чаще</a:t>
            </a:r>
            <a:r>
              <a:rPr sz="1600" b="1" i="1" spc="50" dirty="0">
                <a:latin typeface="Carlito"/>
                <a:cs typeface="Carlito"/>
              </a:rPr>
              <a:t> </a:t>
            </a:r>
            <a:r>
              <a:rPr sz="1600" b="1" i="1" dirty="0">
                <a:latin typeface="Carlito"/>
                <a:cs typeface="Carlito"/>
              </a:rPr>
              <a:t>всего.</a:t>
            </a:r>
            <a:endParaRPr sz="1600" b="1"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921" y="261937"/>
            <a:ext cx="2311400" cy="3438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0113" y="507087"/>
            <a:ext cx="8393887" cy="1471633"/>
          </a:xfrm>
          <a:prstGeom prst="rect">
            <a:avLst/>
          </a:prstGeom>
        </p:spPr>
        <p:txBody>
          <a:bodyPr vert="horz" wrap="square" lIns="0" tIns="238201" rIns="0" bIns="0" rtlCol="0">
            <a:spAutoFit/>
          </a:bodyPr>
          <a:lstStyle/>
          <a:p>
            <a:pPr marL="2676525" marR="5080" algn="l">
              <a:lnSpc>
                <a:spcPct val="100000"/>
              </a:lnSpc>
              <a:spcBef>
                <a:spcPts val="105"/>
              </a:spcBef>
            </a:pPr>
            <a:r>
              <a:rPr sz="4000" spc="-5" dirty="0">
                <a:solidFill>
                  <a:srgbClr val="FF0000"/>
                </a:solidFill>
              </a:rPr>
              <a:t>Проверка</a:t>
            </a:r>
            <a:r>
              <a:rPr sz="4000" spc="-55" dirty="0">
                <a:solidFill>
                  <a:srgbClr val="FF0000"/>
                </a:solidFill>
              </a:rPr>
              <a:t> </a:t>
            </a:r>
            <a:r>
              <a:rPr sz="4000" dirty="0">
                <a:solidFill>
                  <a:srgbClr val="FF0000"/>
                </a:solidFill>
              </a:rPr>
              <a:t>ошибочности  понимания</a:t>
            </a:r>
            <a:endParaRPr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38400" y="76200"/>
            <a:ext cx="6553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kern="0" spc="-65" dirty="0">
                <a:solidFill>
                  <a:prstClr val="black"/>
                </a:solidFill>
                <a:latin typeface="Carlito"/>
                <a:ea typeface="+mj-ea"/>
              </a:rPr>
              <a:t>Техники </a:t>
            </a:r>
            <a:r>
              <a:rPr lang="ru-RU" sz="2600" b="1" kern="0" spc="-15" dirty="0">
                <a:solidFill>
                  <a:prstClr val="black"/>
                </a:solidFill>
                <a:latin typeface="Carlito"/>
                <a:ea typeface="+mj-ea"/>
              </a:rPr>
              <a:t>формирующего</a:t>
            </a:r>
            <a:r>
              <a:rPr lang="ru-RU" sz="2600" b="1" kern="0" spc="70" dirty="0">
                <a:solidFill>
                  <a:prstClr val="black"/>
                </a:solidFill>
                <a:latin typeface="Carlito"/>
                <a:ea typeface="+mj-ea"/>
              </a:rPr>
              <a:t> </a:t>
            </a:r>
            <a:r>
              <a:rPr lang="ru-RU" sz="2600" b="1" kern="0" spc="-10" dirty="0">
                <a:solidFill>
                  <a:prstClr val="black"/>
                </a:solidFill>
                <a:latin typeface="Carlito"/>
                <a:ea typeface="+mj-ea"/>
              </a:rPr>
              <a:t>оценивания</a:t>
            </a:r>
            <a:endParaRPr lang="ru-RU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1098" y="4114800"/>
            <a:ext cx="8364855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rlito"/>
                <a:cs typeface="Carlito"/>
              </a:rPr>
              <a:t>Мини-тесты </a:t>
            </a:r>
            <a:r>
              <a:rPr sz="2400" spc="-10" dirty="0">
                <a:latin typeface="Carlito"/>
                <a:cs typeface="Carlito"/>
              </a:rPr>
              <a:t>(небольшое </a:t>
            </a:r>
            <a:r>
              <a:rPr sz="2400" spc="-15" dirty="0">
                <a:latin typeface="Carlito"/>
                <a:cs typeface="Carlito"/>
              </a:rPr>
              <a:t>количество </a:t>
            </a:r>
            <a:r>
              <a:rPr sz="2400" dirty="0">
                <a:latin typeface="Carlito"/>
                <a:cs typeface="Carlito"/>
              </a:rPr>
              <a:t>заданий)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призваны</a:t>
            </a:r>
          </a:p>
          <a:p>
            <a:pPr marL="12700" marR="5080" algn="just">
              <a:lnSpc>
                <a:spcPct val="100000"/>
              </a:lnSpc>
            </a:pPr>
            <a:r>
              <a:rPr sz="2400" spc="-10" dirty="0">
                <a:latin typeface="Carlito"/>
                <a:cs typeface="Carlito"/>
              </a:rPr>
              <a:t>оценивать </a:t>
            </a:r>
            <a:r>
              <a:rPr sz="2400" spc="-5" dirty="0">
                <a:latin typeface="Carlito"/>
                <a:cs typeface="Carlito"/>
              </a:rPr>
              <a:t>фактические </a:t>
            </a:r>
            <a:r>
              <a:rPr sz="2400" dirty="0">
                <a:latin typeface="Carlito"/>
                <a:cs typeface="Carlito"/>
              </a:rPr>
              <a:t>знания, </a:t>
            </a:r>
            <a:r>
              <a:rPr sz="2400" spc="-5" dirty="0">
                <a:latin typeface="Carlito"/>
                <a:cs typeface="Carlito"/>
              </a:rPr>
              <a:t>умения </a:t>
            </a:r>
            <a:r>
              <a:rPr sz="2400" dirty="0">
                <a:latin typeface="Carlito"/>
                <a:cs typeface="Carlito"/>
              </a:rPr>
              <a:t>и навыки </a:t>
            </a:r>
            <a:r>
              <a:rPr sz="2400" spc="-5" dirty="0">
                <a:latin typeface="Carlito"/>
                <a:cs typeface="Carlito"/>
              </a:rPr>
              <a:t>учащихся, </a:t>
            </a:r>
            <a:r>
              <a:rPr sz="2400" spc="-30" dirty="0">
                <a:latin typeface="Carlito"/>
                <a:cs typeface="Carlito"/>
              </a:rPr>
              <a:t>т.е.  </a:t>
            </a:r>
            <a:r>
              <a:rPr sz="2400" dirty="0">
                <a:latin typeface="Carlito"/>
                <a:cs typeface="Carlito"/>
              </a:rPr>
              <a:t>знания </a:t>
            </a:r>
            <a:r>
              <a:rPr sz="2400" spc="-10" dirty="0">
                <a:latin typeface="Carlito"/>
                <a:cs typeface="Carlito"/>
              </a:rPr>
              <a:t>конкретной </a:t>
            </a:r>
            <a:r>
              <a:rPr sz="2400" spc="-5" dirty="0">
                <a:latin typeface="Carlito"/>
                <a:cs typeface="Carlito"/>
              </a:rPr>
              <a:t>информации, </a:t>
            </a:r>
            <a:r>
              <a:rPr sz="2400" spc="-15" dirty="0">
                <a:latin typeface="Carlito"/>
                <a:cs typeface="Carlito"/>
              </a:rPr>
              <a:t>определенного </a:t>
            </a:r>
            <a:r>
              <a:rPr sz="2400" spc="-5" dirty="0">
                <a:latin typeface="Carlito"/>
                <a:cs typeface="Carlito"/>
              </a:rPr>
              <a:t>материала. На  </a:t>
            </a:r>
            <a:r>
              <a:rPr sz="2400" spc="-10" dirty="0">
                <a:latin typeface="Carlito"/>
                <a:cs typeface="Carlito"/>
              </a:rPr>
              <a:t>выполнение </a:t>
            </a:r>
            <a:r>
              <a:rPr sz="2400" spc="-5" dirty="0">
                <a:latin typeface="Carlito"/>
                <a:cs typeface="Carlito"/>
              </a:rPr>
              <a:t>мини-теста </a:t>
            </a:r>
            <a:r>
              <a:rPr sz="2400" spc="-20" dirty="0">
                <a:latin typeface="Carlito"/>
                <a:cs typeface="Carlito"/>
              </a:rPr>
              <a:t>отводится </a:t>
            </a:r>
            <a:r>
              <a:rPr sz="2400" dirty="0">
                <a:latin typeface="Carlito"/>
                <a:cs typeface="Carlito"/>
              </a:rPr>
              <a:t>не </a:t>
            </a:r>
            <a:r>
              <a:rPr sz="2400" spc="-15" dirty="0">
                <a:latin typeface="Carlito"/>
                <a:cs typeface="Carlito"/>
              </a:rPr>
              <a:t>более </a:t>
            </a:r>
            <a:r>
              <a:rPr sz="2400" dirty="0">
                <a:latin typeface="Carlito"/>
                <a:cs typeface="Carlito"/>
              </a:rPr>
              <a:t>5</a:t>
            </a:r>
            <a:r>
              <a:rPr sz="2400" spc="50" dirty="0">
                <a:latin typeface="Carlito"/>
                <a:cs typeface="Carlito"/>
              </a:rPr>
              <a:t> </a:t>
            </a:r>
            <a:r>
              <a:rPr sz="2400" spc="-5" dirty="0" err="1" smtClean="0">
                <a:latin typeface="Carlito"/>
                <a:cs typeface="Carlito"/>
              </a:rPr>
              <a:t>минут</a:t>
            </a:r>
            <a:r>
              <a:rPr lang="ru-RU" sz="2400" spc="-5" dirty="0" smtClean="0">
                <a:latin typeface="Carlito"/>
                <a:cs typeface="Carlito"/>
              </a:rPr>
              <a:t> </a:t>
            </a:r>
            <a:r>
              <a:rPr sz="2400" spc="-5" dirty="0" err="1" smtClean="0">
                <a:latin typeface="Carlito"/>
                <a:cs typeface="Carlito"/>
              </a:rPr>
              <a:t>времени</a:t>
            </a:r>
            <a:r>
              <a:rPr sz="2400" spc="5" dirty="0" smtClean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урока.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29000" y="404875"/>
            <a:ext cx="5392801" cy="3481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3014" y="1110234"/>
            <a:ext cx="3288386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FF0000"/>
                </a:solidFill>
              </a:rPr>
              <a:t>Мини</a:t>
            </a:r>
            <a:endParaRPr sz="4000" dirty="0"/>
          </a:p>
          <a:p>
            <a:pPr marL="12700">
              <a:lnSpc>
                <a:spcPct val="100000"/>
              </a:lnSpc>
            </a:pPr>
            <a:r>
              <a:rPr sz="4000" dirty="0">
                <a:solidFill>
                  <a:srgbClr val="FF0000"/>
                </a:solidFill>
              </a:rPr>
              <a:t>-</a:t>
            </a:r>
            <a:r>
              <a:rPr sz="4000" spc="-75" dirty="0">
                <a:solidFill>
                  <a:srgbClr val="FF0000"/>
                </a:solidFill>
              </a:rPr>
              <a:t> </a:t>
            </a:r>
            <a:r>
              <a:rPr sz="4000" spc="-15" dirty="0">
                <a:solidFill>
                  <a:srgbClr val="FF0000"/>
                </a:solidFill>
              </a:rPr>
              <a:t>тест</a:t>
            </a:r>
            <a:endParaRPr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490" y="43594"/>
            <a:ext cx="727971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600" b="1" kern="0" spc="-65" dirty="0">
                <a:solidFill>
                  <a:prstClr val="black"/>
                </a:solidFill>
                <a:latin typeface="Carlito"/>
              </a:rPr>
              <a:t>Техники </a:t>
            </a:r>
            <a:r>
              <a:rPr lang="ru-RU" sz="2600" b="1" kern="0" spc="-15" dirty="0">
                <a:solidFill>
                  <a:prstClr val="black"/>
                </a:solidFill>
                <a:latin typeface="Carlito"/>
              </a:rPr>
              <a:t>формирующего</a:t>
            </a:r>
            <a:r>
              <a:rPr lang="ru-RU" sz="2600" b="1" kern="0" spc="70" dirty="0">
                <a:solidFill>
                  <a:prstClr val="black"/>
                </a:solidFill>
                <a:latin typeface="Carlito"/>
              </a:rPr>
              <a:t> </a:t>
            </a:r>
            <a:r>
              <a:rPr lang="ru-RU" sz="2600" b="1" kern="0" spc="-10" dirty="0">
                <a:solidFill>
                  <a:prstClr val="black"/>
                </a:solidFill>
                <a:latin typeface="Carlito"/>
              </a:rPr>
              <a:t>оценивания</a:t>
            </a:r>
            <a:endParaRPr lang="ru-RU" sz="26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1318</Words>
  <Application>Microsoft Office PowerPoint</Application>
  <PresentationFormat>Экран (4:3)</PresentationFormat>
  <Paragraphs>156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Презентация PowerPoint</vt:lpstr>
      <vt:lpstr>Презентация PowerPoint</vt:lpstr>
      <vt:lpstr> При оценивании  за основу берутся познавательные процессы</vt:lpstr>
      <vt:lpstr>Презентация PowerPoint</vt:lpstr>
      <vt:lpstr>Формирующее оценивание – это бесконечный  поток обратной связи учителя и учащегося.</vt:lpstr>
      <vt:lpstr>Пять принципов формирующего  оценивания</vt:lpstr>
      <vt:lpstr>Техники формирующего оценивания</vt:lpstr>
      <vt:lpstr>Проверка ошибочности  понимания</vt:lpstr>
      <vt:lpstr>Мини - тест</vt:lpstr>
      <vt:lpstr>Формативный  тест</vt:lpstr>
      <vt:lpstr>Формативный опрос</vt:lpstr>
      <vt:lpstr>Самооценивание– один из видов оценочной деятельности, связанный не с выставлением себе отметок, а с  процедурой оценивания.</vt:lpstr>
      <vt:lpstr>Алгоритм самооценивания</vt:lpstr>
      <vt:lpstr>Презентация PowerPoint</vt:lpstr>
      <vt:lpstr>Взаимооценивание</vt:lpstr>
      <vt:lpstr>Техника «Две звезды и желание»</vt:lpstr>
      <vt:lpstr>Достижения учащихся можно  оценить по четырем критериям</vt:lpstr>
      <vt:lpstr>Шаги по организации учителем  формирующего оценивания: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Формирующее оценивание  на уроках математики</dc:title>
  <dc:creator>21</dc:creator>
  <cp:lastModifiedBy>ИНФОРМАТИКА ЭКЗАМЕН</cp:lastModifiedBy>
  <cp:revision>10</cp:revision>
  <dcterms:created xsi:type="dcterms:W3CDTF">2020-03-20T03:35:34Z</dcterms:created>
  <dcterms:modified xsi:type="dcterms:W3CDTF">2020-06-19T08:28:15Z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2015-09-09T00:00:00Z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2020-03-20T00:00:00Z</vt:filetime>
  </property>
</Properties>
</file>