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21"/>
  </p:notesMasterIdLst>
  <p:sldIdLst>
    <p:sldId id="257" r:id="rId2"/>
    <p:sldId id="279" r:id="rId3"/>
    <p:sldId id="260" r:id="rId4"/>
    <p:sldId id="261" r:id="rId5"/>
    <p:sldId id="262" r:id="rId6"/>
    <p:sldId id="267" r:id="rId7"/>
    <p:sldId id="268" r:id="rId8"/>
    <p:sldId id="287" r:id="rId9"/>
    <p:sldId id="269" r:id="rId10"/>
    <p:sldId id="270" r:id="rId11"/>
    <p:sldId id="296" r:id="rId12"/>
    <p:sldId id="297" r:id="rId13"/>
    <p:sldId id="298" r:id="rId14"/>
    <p:sldId id="288" r:id="rId15"/>
    <p:sldId id="295" r:id="rId16"/>
    <p:sldId id="274" r:id="rId17"/>
    <p:sldId id="28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911AF-752B-43DE-87BC-84AC66ED59F8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3C25E-CF6F-4E38-B466-23CFCB188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46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0DBBE-06C7-4624-B45F-7E8884F2207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0DBBE-06C7-4624-B45F-7E8884F220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79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0DBBE-06C7-4624-B45F-7E8884F220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22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3C25E-CF6F-4E38-B466-23CFCB1881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67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75EE9-8668-42B3-AEFC-EAA041BD78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29E68C-8D6C-4422-A3BB-706742AA160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E75D98-C452-4F32-A569-02FAD3C20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57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841" y="-257890"/>
            <a:ext cx="9753600" cy="72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99824"/>
            <a:ext cx="89219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cs typeface="Andalus" pitchFamily="18" charset="-78"/>
              </a:rPr>
              <a:t>ПРИМЕНЕНИЕ</a:t>
            </a:r>
            <a:r>
              <a:rPr lang="ru-RU" sz="4400" b="1" i="1" dirty="0">
                <a:solidFill>
                  <a:schemeClr val="bg1"/>
                </a:solidFill>
                <a:cs typeface="Andalus" pitchFamily="18" charset="-78"/>
              </a:rPr>
              <a:t/>
            </a:r>
            <a:br>
              <a:rPr lang="ru-RU" sz="4400" b="1" i="1" dirty="0">
                <a:solidFill>
                  <a:schemeClr val="bg1"/>
                </a:solidFill>
                <a:cs typeface="Andalus" pitchFamily="18" charset="-78"/>
              </a:rPr>
            </a:br>
            <a:r>
              <a:rPr lang="ru-RU" sz="4400" b="1" i="1" dirty="0">
                <a:solidFill>
                  <a:schemeClr val="bg1"/>
                </a:solidFill>
                <a:cs typeface="Andalus" pitchFamily="18" charset="-78"/>
              </a:rPr>
              <a:t> АКТИВНЫХ МЕТОДОВ ОБУЧЕНИЯ </a:t>
            </a:r>
            <a:br>
              <a:rPr lang="ru-RU" sz="4400" b="1" i="1" dirty="0">
                <a:solidFill>
                  <a:schemeClr val="bg1"/>
                </a:solidFill>
                <a:cs typeface="Andalus" pitchFamily="18" charset="-78"/>
              </a:rPr>
            </a:br>
            <a:r>
              <a:rPr lang="ru-RU" sz="4400" b="1" i="1" dirty="0">
                <a:solidFill>
                  <a:schemeClr val="bg1"/>
                </a:solidFill>
                <a:cs typeface="Andalus" pitchFamily="18" charset="-78"/>
              </a:rPr>
              <a:t>НА РАЗЛИЧНЫХ ЭТАПАХ  УРОКА В РАМКАХ ФГОС НОО </a:t>
            </a:r>
            <a:br>
              <a:rPr lang="ru-RU" sz="4400" b="1" i="1" dirty="0">
                <a:solidFill>
                  <a:schemeClr val="bg1"/>
                </a:solidFill>
                <a:cs typeface="Andalus" pitchFamily="18" charset="-78"/>
              </a:rPr>
            </a:br>
            <a:endParaRPr lang="ru-RU" sz="4400" i="1" dirty="0">
              <a:solidFill>
                <a:schemeClr val="bg1"/>
              </a:solidFill>
              <a:cs typeface="Andalus" pitchFamily="18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4771692"/>
            <a:ext cx="5372301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i="1" dirty="0" err="1" smtClean="0">
                <a:solidFill>
                  <a:srgbClr val="FFC000"/>
                </a:solidFill>
                <a:cs typeface="Arial" pitchFamily="34" charset="0"/>
              </a:rPr>
              <a:t>Полникова</a:t>
            </a:r>
            <a:r>
              <a:rPr lang="ru-RU" sz="1400" b="1" i="1" dirty="0" smtClean="0">
                <a:solidFill>
                  <a:srgbClr val="FFC000"/>
                </a:solidFill>
                <a:cs typeface="Arial" pitchFamily="34" charset="0"/>
              </a:rPr>
              <a:t> Татьяна </a:t>
            </a:r>
            <a:r>
              <a:rPr lang="ru-RU" sz="1400" b="1" i="1" dirty="0" smtClean="0">
                <a:solidFill>
                  <a:srgbClr val="FFC000"/>
                </a:solidFill>
                <a:cs typeface="Arial" pitchFamily="34" charset="0"/>
              </a:rPr>
              <a:t>Юрьевна,</a:t>
            </a:r>
            <a:r>
              <a:rPr lang="ru-RU" sz="1400" b="1" i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endParaRPr lang="ru-RU" sz="1400" b="1" i="1" dirty="0">
              <a:solidFill>
                <a:srgbClr val="FFC000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sz="1400" b="1" i="1" dirty="0">
                <a:solidFill>
                  <a:srgbClr val="FFC000"/>
                </a:solidFill>
                <a:cs typeface="Arial" pitchFamily="34" charset="0"/>
              </a:rPr>
              <a:t>учитель начальных </a:t>
            </a:r>
            <a:r>
              <a:rPr lang="ru-RU" sz="1400" b="1" i="1" dirty="0" smtClean="0">
                <a:solidFill>
                  <a:srgbClr val="FFC000"/>
                </a:solidFill>
                <a:cs typeface="Arial" pitchFamily="34" charset="0"/>
              </a:rPr>
              <a:t>классов </a:t>
            </a:r>
          </a:p>
          <a:p>
            <a:pPr algn="r">
              <a:defRPr/>
            </a:pPr>
            <a:r>
              <a:rPr lang="ru-RU" sz="1400" b="1" i="1" dirty="0" smtClean="0">
                <a:solidFill>
                  <a:srgbClr val="FFC000"/>
                </a:solidFill>
                <a:cs typeface="Arial" pitchFamily="34" charset="0"/>
              </a:rPr>
              <a:t>первой квалификационной категории</a:t>
            </a:r>
            <a:endParaRPr lang="ru-RU" sz="1400" b="1" i="1" dirty="0">
              <a:solidFill>
                <a:srgbClr val="FFC000"/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ru-RU" sz="1400" b="1" i="1" kern="0" dirty="0" smtClean="0">
                <a:solidFill>
                  <a:srgbClr val="FFC000"/>
                </a:solidFill>
                <a:cs typeface="Arial" pitchFamily="34" charset="0"/>
              </a:rPr>
              <a:t>МБОУ СОШ № 196</a:t>
            </a:r>
            <a:endParaRPr lang="ru-RU" sz="1400" b="1" i="1" kern="0" dirty="0">
              <a:solidFill>
                <a:srgbClr val="FFC000"/>
              </a:solidFill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38306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 закрепления изученного материала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rgbClr val="FF0000"/>
                </a:solidFill>
              </a:rPr>
              <a:t/>
            </a:r>
            <a:br>
              <a:rPr lang="ru-RU" u="sng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tx1"/>
                </a:solidFill>
              </a:rPr>
              <a:t>закрепление пройденного материала.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«Автобусная остановка»;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«Мудрый совет»;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b="1" dirty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8153400" cy="6858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marL="0" indent="0" algn="just">
              <a:buNone/>
              <a:defRPr/>
            </a:pPr>
            <a:r>
              <a:rPr lang="ru-RU" sz="4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(авторы </a:t>
            </a:r>
            <a:r>
              <a:rPr lang="ru-RU" sz="4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Воган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Эстес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3250" y="1495425"/>
            <a:ext cx="8001000" cy="56054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500" dirty="0" smtClean="0"/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altLang="ru-RU" sz="1800" dirty="0" smtClean="0"/>
              <a:t>     	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" V "  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- уже знал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/>
            </a:r>
            <a:br>
              <a:rPr lang="ru-RU" altLang="ru-RU" sz="3200" b="1" dirty="0" smtClean="0">
                <a:solidFill>
                  <a:srgbClr val="000066"/>
                </a:solidFill>
              </a:rPr>
            </a:br>
            <a:r>
              <a:rPr lang="ru-RU" altLang="ru-RU" sz="3200" b="1" dirty="0" smtClean="0">
                <a:solidFill>
                  <a:srgbClr val="000066"/>
                </a:solidFill>
              </a:rPr>
              <a:t>    	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"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+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"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>  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- новое</a:t>
            </a:r>
            <a:br>
              <a:rPr lang="ru-RU" altLang="ru-RU" sz="3200" b="1" dirty="0" smtClean="0">
                <a:solidFill>
                  <a:schemeClr val="tx1"/>
                </a:solidFill>
              </a:rPr>
            </a:br>
            <a:r>
              <a:rPr lang="ru-RU" altLang="ru-RU" sz="3200" b="1" dirty="0" smtClean="0">
                <a:solidFill>
                  <a:srgbClr val="000066"/>
                </a:solidFill>
              </a:rPr>
              <a:t>   	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"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-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" 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> 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- думал иначе</a:t>
            </a:r>
            <a:br>
              <a:rPr lang="ru-RU" altLang="ru-RU" sz="3200" b="1" dirty="0" smtClean="0">
                <a:solidFill>
                  <a:schemeClr val="tx1"/>
                </a:solidFill>
              </a:rPr>
            </a:br>
            <a:r>
              <a:rPr lang="ru-RU" altLang="ru-RU" sz="3200" b="1" dirty="0" smtClean="0">
                <a:solidFill>
                  <a:srgbClr val="000066"/>
                </a:solidFill>
              </a:rPr>
              <a:t>	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"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?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> </a:t>
            </a:r>
            <a:r>
              <a:rPr lang="en-US" altLang="ru-RU" sz="3200" b="1" dirty="0" smtClean="0">
                <a:solidFill>
                  <a:srgbClr val="FF0000"/>
                </a:solidFill>
              </a:rPr>
              <a:t>"</a:t>
            </a:r>
            <a:r>
              <a:rPr lang="ru-RU" altLang="ru-RU" sz="3200" b="1" dirty="0" smtClean="0">
                <a:solidFill>
                  <a:srgbClr val="000066"/>
                </a:solidFill>
              </a:rPr>
              <a:t>  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- не понял, есть вопросы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31803" name="Group 5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450241471"/>
              </p:ext>
            </p:extLst>
          </p:nvPr>
        </p:nvGraphicFramePr>
        <p:xfrm>
          <a:off x="1116013" y="4110038"/>
          <a:ext cx="6554788" cy="975144"/>
        </p:xfrm>
        <a:graphic>
          <a:graphicData uri="http://schemas.openxmlformats.org/drawingml/2006/table">
            <a:tbl>
              <a:tblPr/>
              <a:tblGrid>
                <a:gridCol w="1638300"/>
                <a:gridCol w="1639888"/>
                <a:gridCol w="1638300"/>
                <a:gridCol w="1638300"/>
              </a:tblGrid>
              <a:tr h="456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    V</a:t>
                      </a:r>
                    </a:p>
                  </a:txBody>
                  <a:tcPr marT="45666" marB="456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   +</a:t>
                      </a:r>
                    </a:p>
                  </a:txBody>
                  <a:tcPr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   -</a:t>
                      </a:r>
                    </a:p>
                  </a:txBody>
                  <a:tcPr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      ?</a:t>
                      </a:r>
                    </a:p>
                  </a:txBody>
                  <a:tcPr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66" marB="456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9275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46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5400" dirty="0" smtClean="0">
                <a:solidFill>
                  <a:srgbClr val="FF0000"/>
                </a:solidFill>
              </a:rPr>
              <a:t>Ромашка </a:t>
            </a:r>
            <a:r>
              <a:rPr lang="ru-RU" altLang="ru-RU" sz="5400" dirty="0" err="1" smtClean="0">
                <a:solidFill>
                  <a:srgbClr val="FF0000"/>
                </a:solidFill>
              </a:rPr>
              <a:t>Блума</a:t>
            </a:r>
            <a:endParaRPr lang="ru-RU" alt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56035" name="Oval 3"/>
          <p:cNvSpPr>
            <a:spLocks noChangeArrowheads="1"/>
          </p:cNvSpPr>
          <p:nvPr/>
        </p:nvSpPr>
        <p:spPr bwMode="auto">
          <a:xfrm rot="-3665019">
            <a:off x="3706813" y="2205037"/>
            <a:ext cx="3297238" cy="112871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/>
              <a:t>Простой</a:t>
            </a:r>
            <a:br>
              <a:rPr lang="ru-RU" altLang="ru-RU"/>
            </a:br>
            <a:r>
              <a:rPr lang="ru-RU" altLang="ru-RU"/>
              <a:t>вопрос</a:t>
            </a:r>
          </a:p>
        </p:txBody>
      </p:sp>
      <p:sp>
        <p:nvSpPr>
          <p:cNvPr id="556036" name="Oval 4"/>
          <p:cNvSpPr>
            <a:spLocks noChangeArrowheads="1"/>
          </p:cNvSpPr>
          <p:nvPr/>
        </p:nvSpPr>
        <p:spPr bwMode="auto">
          <a:xfrm rot="-52608">
            <a:off x="4110038" y="3621088"/>
            <a:ext cx="3784600" cy="982662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/>
              <a:t>Уточняющий</a:t>
            </a:r>
            <a:br>
              <a:rPr lang="ru-RU" altLang="ru-RU"/>
            </a:br>
            <a:r>
              <a:rPr lang="ru-RU" altLang="ru-RU"/>
              <a:t>вопрос</a:t>
            </a:r>
          </a:p>
        </p:txBody>
      </p:sp>
      <p:sp>
        <p:nvSpPr>
          <p:cNvPr id="556037" name="Oval 5"/>
          <p:cNvSpPr>
            <a:spLocks noChangeArrowheads="1"/>
          </p:cNvSpPr>
          <p:nvPr/>
        </p:nvSpPr>
        <p:spPr bwMode="auto">
          <a:xfrm rot="3547392">
            <a:off x="3806826" y="4429125"/>
            <a:ext cx="3086100" cy="12096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/>
              <a:t>Оценочный</a:t>
            </a:r>
            <a:br>
              <a:rPr lang="ru-RU" altLang="ru-RU"/>
            </a:br>
            <a:r>
              <a:rPr lang="ru-RU" altLang="ru-RU"/>
              <a:t>вопрос</a:t>
            </a:r>
          </a:p>
        </p:txBody>
      </p:sp>
      <p:sp>
        <p:nvSpPr>
          <p:cNvPr id="556038" name="Oval 6"/>
          <p:cNvSpPr>
            <a:spLocks noChangeArrowheads="1"/>
          </p:cNvSpPr>
          <p:nvPr/>
        </p:nvSpPr>
        <p:spPr bwMode="auto">
          <a:xfrm rot="-3652608">
            <a:off x="2490788" y="4391025"/>
            <a:ext cx="3297237" cy="112871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/>
              <a:t>Творческий</a:t>
            </a:r>
            <a:br>
              <a:rPr lang="ru-RU" altLang="ru-RU"/>
            </a:br>
            <a:r>
              <a:rPr lang="ru-RU" altLang="ru-RU"/>
              <a:t>вопрос</a:t>
            </a:r>
          </a:p>
        </p:txBody>
      </p:sp>
      <p:sp>
        <p:nvSpPr>
          <p:cNvPr id="556039" name="Oval 7"/>
          <p:cNvSpPr>
            <a:spLocks noChangeArrowheads="1"/>
          </p:cNvSpPr>
          <p:nvPr/>
        </p:nvSpPr>
        <p:spPr bwMode="auto">
          <a:xfrm rot="-52608">
            <a:off x="1465263" y="3656013"/>
            <a:ext cx="3784600" cy="98425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/>
              <a:t>Вопрос</a:t>
            </a:r>
            <a:br>
              <a:rPr lang="ru-RU" altLang="ru-RU"/>
            </a:br>
            <a:r>
              <a:rPr lang="ru-RU" altLang="ru-RU"/>
              <a:t>интерпретация</a:t>
            </a:r>
          </a:p>
        </p:txBody>
      </p:sp>
      <p:sp>
        <p:nvSpPr>
          <p:cNvPr id="556040" name="Oval 8"/>
          <p:cNvSpPr>
            <a:spLocks noChangeArrowheads="1"/>
          </p:cNvSpPr>
          <p:nvPr/>
        </p:nvSpPr>
        <p:spPr bwMode="auto">
          <a:xfrm rot="3547392">
            <a:off x="2467769" y="2242344"/>
            <a:ext cx="3086100" cy="12049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Практический</a:t>
            </a:r>
            <a:br>
              <a:rPr lang="ru-RU" altLang="ru-RU" dirty="0"/>
            </a:br>
            <a:r>
              <a:rPr lang="ru-RU" altLang="ru-RU" dirty="0"/>
              <a:t>вопрос</a:t>
            </a:r>
          </a:p>
        </p:txBody>
      </p:sp>
      <p:sp>
        <p:nvSpPr>
          <p:cNvPr id="556041" name="Oval 9"/>
          <p:cNvSpPr>
            <a:spLocks noChangeArrowheads="1"/>
          </p:cNvSpPr>
          <p:nvPr/>
        </p:nvSpPr>
        <p:spPr bwMode="auto">
          <a:xfrm rot="-184430">
            <a:off x="4143375" y="3686175"/>
            <a:ext cx="1144588" cy="8540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4720762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/>
      <p:bldP spid="556035" grpId="0" animBg="1"/>
      <p:bldP spid="556036" grpId="0" animBg="1"/>
      <p:bldP spid="556037" grpId="0" animBg="1"/>
      <p:bldP spid="556038" grpId="0" animBg="1"/>
      <p:bldP spid="556039" grpId="0" animBg="1"/>
      <p:bldP spid="556040" grpId="0" animBg="1"/>
      <p:bldP spid="5560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720725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FF0000"/>
                </a:solidFill>
              </a:rPr>
              <a:t>Ромашка </a:t>
            </a:r>
            <a:r>
              <a:rPr lang="ru-RU" altLang="ru-RU" sz="4000" dirty="0" err="1" smtClean="0">
                <a:solidFill>
                  <a:srgbClr val="FF0000"/>
                </a:solidFill>
              </a:rPr>
              <a:t>Блума</a:t>
            </a:r>
            <a:endParaRPr lang="ru-RU" alt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81062"/>
            <a:ext cx="8580438" cy="5976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lnSpc>
                <a:spcPct val="80000"/>
              </a:lnSpc>
              <a:buNone/>
            </a:pPr>
            <a:endParaRPr lang="ru-RU" altLang="ru-RU" sz="2800" b="1" dirty="0" smtClean="0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9900"/>
                </a:solidFill>
              </a:rPr>
              <a:t>Простые вопросы</a:t>
            </a:r>
            <a:r>
              <a:rPr lang="ru-RU" altLang="ru-RU" sz="2400" b="1" dirty="0" smtClean="0"/>
              <a:t> (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фактические вопросы) – требуют знания фактического материала и ориентированы на работу памяти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00FF"/>
                </a:solidFill>
              </a:rPr>
              <a:t>Уточняющие вопросы</a:t>
            </a:r>
            <a:r>
              <a:rPr lang="ru-RU" altLang="ru-RU" sz="2400" b="1" dirty="0" smtClean="0"/>
              <a:t> –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«насколько я понял….», «правильно ли я Вас поняла, что…»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/>
              <a:t>Интерпретирующие вопросы</a:t>
            </a:r>
            <a:r>
              <a:rPr lang="ru-RU" altLang="ru-RU" sz="2400" b="1" dirty="0" smtClean="0"/>
              <a:t>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(объясняющие) – побуждая учеников к интерпретации 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FFCC00"/>
                </a:solidFill>
              </a:rPr>
              <a:t>Оценочные вопросы</a:t>
            </a:r>
            <a:r>
              <a:rPr lang="ru-RU" altLang="ru-RU" sz="2400" b="1" dirty="0" smtClean="0"/>
              <a:t> (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сравнение) – необходимо использовать, когда вы слышите, что кто-либо из учеников выражает соседу по парте свое недовольство или удовольствие от произошедшего на уроке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800000"/>
                </a:solidFill>
              </a:rPr>
              <a:t>Творческие вопросы</a:t>
            </a:r>
            <a:r>
              <a:rPr lang="ru-RU" altLang="ru-RU" sz="2400" b="1" dirty="0" smtClean="0"/>
              <a:t>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(прогноз) – «Как вы думаете, что произойдет дальше…?»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FF0000"/>
                </a:solidFill>
              </a:rPr>
              <a:t>Практические вопросы</a:t>
            </a:r>
            <a:r>
              <a:rPr lang="ru-RU" altLang="ru-RU" sz="2400" b="1" dirty="0" smtClean="0"/>
              <a:t> –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«Как мы можем…?» «Как поступили бы вы…?»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dirty="0" smtClean="0"/>
          </a:p>
          <a:p>
            <a:pPr>
              <a:lnSpc>
                <a:spcPct val="80000"/>
              </a:lnSpc>
            </a:pPr>
            <a:endParaRPr lang="ru-RU" alt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83506182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4" y="-35532"/>
            <a:ext cx="9191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-1764196"/>
            <a:ext cx="6696744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13800" b="1" dirty="0" smtClean="0">
                <a:solidFill>
                  <a:srgbClr val="00B050"/>
                </a:solidFill>
                <a:latin typeface="Monotype Corsiva" pitchFamily="66" charset="0"/>
              </a:rPr>
              <a:t>«</a:t>
            </a:r>
            <a:r>
              <a:rPr lang="ru-RU" sz="13800" b="1" dirty="0" err="1" smtClean="0">
                <a:solidFill>
                  <a:srgbClr val="00B050"/>
                </a:solidFill>
                <a:latin typeface="Monotype Corsiva" pitchFamily="66" charset="0"/>
              </a:rPr>
              <a:t>Лэпбук</a:t>
            </a:r>
            <a:r>
              <a:rPr lang="ru-RU" sz="13800" b="1" dirty="0" smtClean="0">
                <a:solidFill>
                  <a:srgbClr val="00B050"/>
                </a:solidFill>
                <a:latin typeface="Monotype Corsiva" pitchFamily="66" charset="0"/>
              </a:rPr>
              <a:t>»</a:t>
            </a:r>
            <a:endParaRPr lang="ru-RU" sz="13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1268" name="Picture 4" descr="https://i.mycdn.me/image?id=813148837212&amp;t=0&amp;plc=MOBILE&amp;tkn=*zvi3BxK6Dpte437RsGkq9yA6Qq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1017"/>
            <a:ext cx="3259342" cy="29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s04.infourok.ru/uploads/ex/0b41/00017e58-31e4c5dd/hello_html_639d17a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45" r="4729" b="15563"/>
          <a:stretch/>
        </p:blipFill>
        <p:spPr bwMode="auto">
          <a:xfrm>
            <a:off x="5796599" y="1431813"/>
            <a:ext cx="3347401" cy="31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digiseller.ru/preview/619656/p1_2271912_ed443ce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5" t="13947" b="5142"/>
          <a:stretch/>
        </p:blipFill>
        <p:spPr bwMode="auto">
          <a:xfrm>
            <a:off x="2771800" y="3861048"/>
            <a:ext cx="3349781" cy="22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0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murskdetsad52.ucoz.ru/novosti/ola/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63"/>
            <a:ext cx="783595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42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064896" cy="1143000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АМ</a:t>
            </a:r>
            <a:r>
              <a:rPr lang="ru-RU" sz="4000" b="1" dirty="0" smtClean="0">
                <a:solidFill>
                  <a:srgbClr val="FF0000"/>
                </a:solidFill>
              </a:rPr>
              <a:t> подведение </a:t>
            </a:r>
            <a:r>
              <a:rPr lang="ru-RU" sz="4000" b="1" dirty="0">
                <a:solidFill>
                  <a:srgbClr val="FF0000"/>
                </a:solidFill>
              </a:rPr>
              <a:t>итогов урока, рефлексия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эффективно, грамотно и интересно подвести итоги урока и завершить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«Незаконченное предложение»;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«Телеграмма»;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«Мудрый совет»;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«Итоговый круг;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Шесть шляп»;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PC\Desktop\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097" y="2708919"/>
            <a:ext cx="3381375" cy="237172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9656" y="5048021"/>
            <a:ext cx="2160240" cy="18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8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3.infourok.ru/uploads/ex/0d5f/000502e6-40a40de0/640/img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4" y="-171400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8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28028" y="1497249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600" b="1" dirty="0">
                <a:solidFill>
                  <a:srgbClr val="800000"/>
                </a:solidFill>
              </a:rPr>
              <a:t>и</a:t>
            </a:r>
            <a:r>
              <a:rPr lang="ru-RU" sz="2600" b="1" dirty="0" smtClean="0">
                <a:solidFill>
                  <a:srgbClr val="800000"/>
                </a:solidFill>
              </a:rPr>
              <a:t>мя </a:t>
            </a:r>
            <a:r>
              <a:rPr lang="ru-RU" sz="2600" b="1" dirty="0">
                <a:solidFill>
                  <a:srgbClr val="800000"/>
                </a:solidFill>
              </a:rPr>
              <a:t>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74" y="0"/>
            <a:ext cx="842965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ПРАВИЛО СОСТАВЛЕНИЯ  СИНКВЕЙНА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393149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2393149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Предложение  </a:t>
            </a:r>
            <a:r>
              <a:rPr lang="ru-RU" sz="2000" b="1" dirty="0">
                <a:solidFill>
                  <a:srgbClr val="800000"/>
                </a:solidFill>
              </a:rPr>
              <a:t>из нескольких слов, показывающее 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100" b="1" dirty="0"/>
              <a:t>Слово, связанное с первым словом , отражает сущность темы </a:t>
            </a:r>
          </a:p>
        </p:txBody>
      </p:sp>
    </p:spTree>
    <p:extLst>
      <p:ext uri="{BB962C8B-B14F-4D97-AF65-F5344CB8AC3E}">
        <p14:creationId xmlns:p14="http://schemas.microsoft.com/office/powerpoint/2010/main" xmlns="" val="13760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4f24cbcc882c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468313" y="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Сделайте свою работу намного интересней и эффективнее, а своих учеников благодарными, успешными и счастливыми!</a:t>
            </a:r>
          </a:p>
        </p:txBody>
      </p:sp>
    </p:spTree>
    <p:extLst>
      <p:ext uri="{BB962C8B-B14F-4D97-AF65-F5344CB8AC3E}">
        <p14:creationId xmlns:p14="http://schemas.microsoft.com/office/powerpoint/2010/main" xmlns="" val="30558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925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4572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altLang="ru-RU" sz="4000" b="1" i="1" dirty="0">
                <a:solidFill>
                  <a:srgbClr val="FF0000"/>
                </a:solidFill>
                <a:latin typeface="+mn-lt"/>
              </a:rPr>
              <a:t>Активные методы обучения</a:t>
            </a:r>
            <a:r>
              <a:rPr lang="ru-RU" alt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4000" dirty="0">
                <a:latin typeface="+mn-lt"/>
              </a:rPr>
              <a:t>– </a:t>
            </a:r>
            <a:r>
              <a:rPr lang="ru-RU" altLang="ru-RU" sz="4000" b="1" dirty="0">
                <a:latin typeface="+mn-lt"/>
              </a:rPr>
              <a:t>это</a:t>
            </a:r>
            <a:r>
              <a:rPr lang="ru-RU" altLang="ru-RU" sz="4000" dirty="0">
                <a:latin typeface="+mn-lt"/>
              </a:rPr>
              <a:t> </a:t>
            </a:r>
            <a:r>
              <a:rPr lang="ru-RU" altLang="ru-RU" sz="4000" b="1" dirty="0">
                <a:latin typeface="+mn-lt"/>
              </a:rPr>
              <a:t>система методов, обеспечивающих активность и разнообразие мыслительной и практической деятельности учащихся в процессе освоения учебного </a:t>
            </a:r>
            <a:r>
              <a:rPr lang="ru-RU" altLang="ru-RU" sz="4000" b="1" dirty="0" smtClean="0">
                <a:latin typeface="+mn-lt"/>
              </a:rPr>
              <a:t>материала.</a:t>
            </a:r>
            <a:endParaRPr lang="ru-RU" altLang="ru-RU" sz="4000" b="1" dirty="0">
              <a:latin typeface="+mn-lt"/>
            </a:endParaRPr>
          </a:p>
        </p:txBody>
      </p:sp>
      <p:pic>
        <p:nvPicPr>
          <p:cNvPr id="15363" name="Picture 3" descr="img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049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0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632848" cy="1143000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sz="4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 начала образовательного  мероприятия</a:t>
            </a:r>
            <a:r>
              <a:rPr lang="ru-R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8003232" cy="266429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Поздоровайся глазами</a:t>
            </a: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en-US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Поздоровайся локтями</a:t>
            </a: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en-US" sz="11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«Поздоровайся ладошками»;</a:t>
            </a:r>
            <a:endParaRPr lang="en-US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«Добро в ладошках»;</a:t>
            </a:r>
            <a:endParaRPr lang="en-US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«Подари подарок другу»;</a:t>
            </a:r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«Улыбнемся друг другу»;</a:t>
            </a:r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«Самолётик пожеланий»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ru-RU" b="1" dirty="0"/>
          </a:p>
          <a:p>
            <a:pPr algn="ctr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F:\DCIM\102_FUJI\DSCF2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7674" y="3933056"/>
            <a:ext cx="3329414" cy="265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148478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положительный настрой на работу,</a:t>
            </a:r>
          </a:p>
          <a:p>
            <a:pPr lvl="0" algn="just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установление контакта между учениками.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271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50823"/>
            <a:ext cx="7200800" cy="1143000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АМ выяснения целей,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ожиданий </a:t>
            </a:r>
            <a:r>
              <a:rPr lang="ru-RU" b="1" dirty="0">
                <a:solidFill>
                  <a:srgbClr val="FF0000"/>
                </a:solidFill>
              </a:rPr>
              <a:t>и опасений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0681" y="1813995"/>
            <a:ext cx="8229600" cy="473884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 algn="ctr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3800" b="1" dirty="0" smtClean="0">
                <a:solidFill>
                  <a:srgbClr val="66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помогает учителю эффективно провести выяснение ожиданий и опасений, лучше понять класс и каждого ученика, определить цели урока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Поляна снежинок»;</a:t>
            </a:r>
          </a:p>
          <a:p>
            <a:pPr lvl="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«Фруктовый сад";</a:t>
            </a:r>
          </a:p>
          <a:p>
            <a:pPr lvl="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«Что у меня на сердце»;</a:t>
            </a:r>
          </a:p>
          <a:p>
            <a:pPr lvl="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«Солнышко и туча»;</a:t>
            </a:r>
          </a:p>
          <a:p>
            <a:pPr lvl="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«Осенний сад»;</a:t>
            </a:r>
          </a:p>
          <a:p>
            <a:pPr lvl="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«Ковер идей» ;</a:t>
            </a:r>
            <a:endParaRPr lang="en-US" sz="5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«Воздушные шарики».</a:t>
            </a: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043">
            <a:off x="-477964" y="-180137"/>
            <a:ext cx="2429213" cy="2404921"/>
          </a:xfrm>
          <a:prstGeom prst="rect">
            <a:avLst/>
          </a:prstGeom>
        </p:spPr>
      </p:pic>
      <p:pic>
        <p:nvPicPr>
          <p:cNvPr id="6" name="Содержимое 10" descr="12857a4edda0.jpg"/>
          <p:cNvPicPr>
            <a:picLocks noChangeAspect="1"/>
          </p:cNvPicPr>
          <p:nvPr/>
        </p:nvPicPr>
        <p:blipFill>
          <a:blip r:embed="rId3" cstate="print">
            <a:lum bright="-2000" contrast="2000"/>
          </a:blip>
          <a:stretch>
            <a:fillRect/>
          </a:stretch>
        </p:blipFill>
        <p:spPr bwMode="auto">
          <a:xfrm>
            <a:off x="4498308" y="2564481"/>
            <a:ext cx="2629360" cy="30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Содержимое 11" descr="LemonTree.jpg"/>
          <p:cNvPicPr>
            <a:picLocks noChangeAspect="1"/>
          </p:cNvPicPr>
          <p:nvPr/>
        </p:nvPicPr>
        <p:blipFill>
          <a:blip r:embed="rId4" cstate="print">
            <a:lum bright="-3000" contrast="4000"/>
          </a:blip>
          <a:stretch>
            <a:fillRect/>
          </a:stretch>
        </p:blipFill>
        <p:spPr>
          <a:xfrm>
            <a:off x="6516216" y="2895266"/>
            <a:ext cx="2448272" cy="324318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4355976" y="4803420"/>
            <a:ext cx="2520280" cy="801007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ОЖИДАНИЯ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6275536" y="5767024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ОПАСЕНИЯ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5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164" y="260648"/>
            <a:ext cx="8964488" cy="1143000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АМ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презентации учебного материала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нового материала, структурирование материала, оживление внимания обучающихся.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«Верные и неверные утверждения или "верите ли вы»;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«бортовой журнал»;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«кластер»;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«корзина (идей, понятий, имен)»;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«интеллект-карта;»;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255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93978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8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03363"/>
            <a:ext cx="8229600" cy="5165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4001294" y="3928269"/>
            <a:ext cx="857250" cy="1588"/>
          </a:xfrm>
          <a:prstGeom prst="straightConnector1">
            <a:avLst/>
          </a:prstGeom>
          <a:ln w="25400" cmpd="sng">
            <a:solidFill>
              <a:schemeClr val="bg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00375" y="4572000"/>
            <a:ext cx="642938" cy="1588"/>
          </a:xfrm>
          <a:prstGeom prst="straightConnector1">
            <a:avLst/>
          </a:prstGeom>
          <a:ln w="19050" cmpd="sng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72125" y="4572000"/>
            <a:ext cx="714375" cy="1588"/>
          </a:xfrm>
          <a:prstGeom prst="straightConnector1">
            <a:avLst/>
          </a:prstGeom>
          <a:ln w="19050" cmpd="sng">
            <a:solidFill>
              <a:schemeClr val="bg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29063"/>
            <a:ext cx="3754149" cy="223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012" y="1908175"/>
            <a:ext cx="44989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816388"/>
      </p:ext>
    </p:extLst>
  </p:cSld>
  <p:clrMapOvr>
    <a:masterClrMapping/>
  </p:clrMapOvr>
  <p:transition spd="med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20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edu.evnts.pw/upload/thesis-import-detail-text-images/140_95269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09273"/>
            <a:ext cx="4650770" cy="34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s://ds04.infourok.ru/uploads/ex/0598/0005d1f7-853f74ec/img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3" y="0"/>
            <a:ext cx="4968516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1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5507" y="116632"/>
            <a:ext cx="6512511" cy="11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6000" dirty="0">
                <a:solidFill>
                  <a:srgbClr val="FF0000"/>
                </a:solidFill>
              </a:rPr>
              <a:t>АМ релаксации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48996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уровень энергии в группе, прийти в бодрое настроение, активно подвигаться перед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началом работы.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«Четыре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«Делай как я».;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«Пантомима»;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«Кулачки»;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«Шарик»;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«Солнышко и тучка»;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«Солдатик и тряпичная кукла»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«Морские волны» </a:t>
            </a:r>
          </a:p>
          <a:p>
            <a:pPr marL="0" indent="0" algn="just">
              <a:buNone/>
            </a:pPr>
            <a:endParaRPr lang="ru-RU" sz="1800" b="1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8155">
            <a:off x="4094973" y="3528037"/>
            <a:ext cx="2146937" cy="2146937"/>
          </a:xfrm>
          <a:prstGeom prst="rect">
            <a:avLst/>
          </a:prstGeom>
        </p:spPr>
      </p:pic>
      <p:pic>
        <p:nvPicPr>
          <p:cNvPr id="5" name="Picture 1" descr="C:\Users\PC\Desktop\animashki-sport-13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954931"/>
            <a:ext cx="1728192" cy="1903069"/>
          </a:xfrm>
          <a:prstGeom prst="rect">
            <a:avLst/>
          </a:prstGeom>
          <a:noFill/>
        </p:spPr>
      </p:pic>
      <p:pic>
        <p:nvPicPr>
          <p:cNvPr id="6" name="Picture 2" descr="C:\Users\PC\Desktop\animashki-sport-13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2276872"/>
            <a:ext cx="1800200" cy="1741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24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448</TotalTime>
  <Words>509</Words>
  <Application>Microsoft Office PowerPoint</Application>
  <PresentationFormat>Экран (4:3)</PresentationFormat>
  <Paragraphs>120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Слайд 1</vt:lpstr>
      <vt:lpstr>Слайд 2</vt:lpstr>
      <vt:lpstr> АМ начала образовательного  мероприятия  </vt:lpstr>
      <vt:lpstr>АМ выяснения целей,  ожиданий и опасений</vt:lpstr>
      <vt:lpstr>АМ презентации учебного материала</vt:lpstr>
      <vt:lpstr> Кластер </vt:lpstr>
      <vt:lpstr>Слайд 7</vt:lpstr>
      <vt:lpstr>Слайд 8</vt:lpstr>
      <vt:lpstr>АМ релаксации</vt:lpstr>
      <vt:lpstr> АМ закрепления изученного материала  </vt:lpstr>
      <vt:lpstr>Инсерт (авторы Воган и Эстес)</vt:lpstr>
      <vt:lpstr>Ромашка Блума</vt:lpstr>
      <vt:lpstr>Ромашка Блума</vt:lpstr>
      <vt:lpstr>Слайд 14</vt:lpstr>
      <vt:lpstr>Слайд 15</vt:lpstr>
      <vt:lpstr> АМ подведение итогов урока, рефлексия 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Юрьевна</dc:creator>
  <cp:lastModifiedBy>GEG</cp:lastModifiedBy>
  <cp:revision>30</cp:revision>
  <dcterms:created xsi:type="dcterms:W3CDTF">2017-08-22T06:28:05Z</dcterms:created>
  <dcterms:modified xsi:type="dcterms:W3CDTF">2017-08-31T04:17:38Z</dcterms:modified>
</cp:coreProperties>
</file>