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9"/>
  </p:notesMasterIdLst>
  <p:sldIdLst>
    <p:sldId id="270" r:id="rId2"/>
    <p:sldId id="273" r:id="rId3"/>
    <p:sldId id="274" r:id="rId4"/>
    <p:sldId id="275" r:id="rId5"/>
    <p:sldId id="276" r:id="rId6"/>
    <p:sldId id="277" r:id="rId7"/>
    <p:sldId id="278" r:id="rId8"/>
    <p:sldId id="281" r:id="rId9"/>
    <p:sldId id="303" r:id="rId10"/>
    <p:sldId id="304" r:id="rId11"/>
    <p:sldId id="282" r:id="rId12"/>
    <p:sldId id="283" r:id="rId13"/>
    <p:sldId id="284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5" r:id="rId22"/>
    <p:sldId id="302" r:id="rId23"/>
    <p:sldId id="296" r:id="rId24"/>
    <p:sldId id="297" r:id="rId25"/>
    <p:sldId id="299" r:id="rId26"/>
    <p:sldId id="298" r:id="rId27"/>
    <p:sldId id="30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B6CC34"/>
    <a:srgbClr val="368A5E"/>
    <a:srgbClr val="93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707" autoAdjust="0"/>
  </p:normalViewPr>
  <p:slideViewPr>
    <p:cSldViewPr snapToGrid="0">
      <p:cViewPr>
        <p:scale>
          <a:sx n="100" d="100"/>
          <a:sy n="100" d="100"/>
        </p:scale>
        <p:origin x="-936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550A4-2126-4BB7-837A-212291CBBAFF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C638-FBD3-4D33-930D-350E347D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C638-FBD3-4D33-930D-350E347DF01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3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7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9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4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0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0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704-CCBC-478C-ADC5-15D8E4DE7F06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B2BD-9435-4BC3-93E8-CA1FE9BFC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778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Особенности использования технологии РКМЧП в математическом образовании младших </a:t>
            </a:r>
            <a:r>
              <a:rPr lang="ru-RU" sz="6000" dirty="0" smtClean="0"/>
              <a:t>школьников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6914" y="4730523"/>
            <a:ext cx="10526486" cy="1632177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err="1"/>
              <a:t>Лялюк</a:t>
            </a:r>
            <a:r>
              <a:rPr lang="ru-RU" i="1" dirty="0"/>
              <a:t> Антонина </a:t>
            </a:r>
            <a:r>
              <a:rPr lang="ru-RU" i="1" dirty="0" smtClean="0"/>
              <a:t>Владимировна,</a:t>
            </a:r>
          </a:p>
          <a:p>
            <a:pPr marL="0" indent="0" algn="r">
              <a:buNone/>
            </a:pPr>
            <a:r>
              <a:rPr lang="ru-RU" i="1" dirty="0" smtClean="0"/>
              <a:t>учитель начальных классов</a:t>
            </a:r>
            <a:endParaRPr lang="ru-RU" i="1" dirty="0"/>
          </a:p>
          <a:p>
            <a:pPr marL="0" indent="0" algn="r">
              <a:buNone/>
            </a:pPr>
            <a:r>
              <a:rPr lang="ru-RU" i="1" dirty="0" smtClean="0"/>
              <a:t>МБОУ </a:t>
            </a:r>
            <a:r>
              <a:rPr lang="ru-RU" i="1" dirty="0" smtClean="0"/>
              <a:t>СОШ № </a:t>
            </a:r>
            <a:r>
              <a:rPr lang="ru-RU" i="1" dirty="0" smtClean="0"/>
              <a:t>183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и\user\август 2019 конфер- фотки\IMG_20190218_16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877" y="1412547"/>
            <a:ext cx="5515100" cy="47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26" y="1045028"/>
            <a:ext cx="4741717" cy="55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1506200" cy="1325563"/>
          </a:xfrm>
        </p:spPr>
        <p:txBody>
          <a:bodyPr/>
          <a:lstStyle/>
          <a:p>
            <a:pPr algn="ctr"/>
            <a:r>
              <a:rPr lang="ru-RU" dirty="0" smtClean="0"/>
              <a:t>На каком математическом содержании используют технологию РКМЧП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В </a:t>
            </a:r>
            <a:r>
              <a:rPr lang="ru-RU" sz="3200" dirty="0" smtClean="0"/>
              <a:t>начальном курсе математики есть свои тексты (письменные и устные), в том числе вербальные тексты на родном языке и невербальные (математические записи, модели, математическая речь, а именно текстовые задачи, математические записи (выражения, равенства, неравенства, уравнения, формулы), в учебнике математики даны правила, пояснения, алгоритмы, определения, школьники знакомятся с текстами по  истории математики, работают со словарями, справочниками по математике, читают математические сказки и др.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Приёмы РКМЧП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«З – Х – У» (Знаю – Хочу узнать – Узнал);</a:t>
            </a:r>
          </a:p>
          <a:p>
            <a:r>
              <a:rPr lang="ru-RU" dirty="0" smtClean="0"/>
              <a:t>«Прогноз»;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Синквейн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«Сюжетная таблица»;</a:t>
            </a:r>
          </a:p>
          <a:p>
            <a:r>
              <a:rPr lang="ru-RU" dirty="0" smtClean="0"/>
              <a:t>«Толстые» и «тонкие» вопросы»;</a:t>
            </a:r>
          </a:p>
          <a:p>
            <a:r>
              <a:rPr lang="ru-RU" dirty="0" smtClean="0"/>
              <a:t>«Верные и неверные утверждения» или «Верите ли вы?»;</a:t>
            </a:r>
          </a:p>
          <a:p>
            <a:r>
              <a:rPr lang="ru-RU" dirty="0" smtClean="0"/>
              <a:t>«Вставь пропущенные…»;</a:t>
            </a:r>
          </a:p>
          <a:p>
            <a:r>
              <a:rPr lang="ru-RU" dirty="0" smtClean="0"/>
              <a:t>«Сводная таблица»;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Инсерт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«З – Х – 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4542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	Приём </a:t>
            </a:r>
            <a:r>
              <a:rPr lang="ru-RU" sz="3200" dirty="0" smtClean="0"/>
              <a:t>и заполнение таблицы направлены на развитие мыслительных  способностей учащихся, самостоятельности мышления, выработку собственной позиции.</a:t>
            </a:r>
          </a:p>
          <a:p>
            <a:pPr marL="0" indent="0">
              <a:buNone/>
            </a:pP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39958"/>
              </p:ext>
            </p:extLst>
          </p:nvPr>
        </p:nvGraphicFramePr>
        <p:xfrm>
          <a:off x="1596542" y="3879596"/>
          <a:ext cx="8865620" cy="1167234"/>
        </p:xfrm>
        <a:graphic>
          <a:graphicData uri="http://schemas.openxmlformats.org/drawingml/2006/table">
            <a:tbl>
              <a:tblPr firstRow="1" firstCol="1" bandRow="1"/>
              <a:tblGrid>
                <a:gridCol w="2954898"/>
                <a:gridCol w="2954898"/>
                <a:gridCol w="2955824"/>
              </a:tblGrid>
              <a:tr h="373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ЗНАЮ </a:t>
                      </a: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ХОЧУ </a:t>
                      </a: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УЗНАТЬ О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УЗНАЛ </a:t>
                      </a: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 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7525" y="3711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«Прогноз»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ходе использования приема «Прогноз» текст делится на смысловые части, а ученики прогнозируют его продолжение, например:</a:t>
            </a:r>
          </a:p>
          <a:p>
            <a:pPr algn="just"/>
            <a:r>
              <a:rPr lang="ru-RU" dirty="0" smtClean="0"/>
              <a:t>Как вы думаете какой вопрос можно сформулировать к условию задачи…? К модели задачи…?</a:t>
            </a:r>
          </a:p>
          <a:p>
            <a:r>
              <a:rPr lang="ru-RU" dirty="0" smtClean="0"/>
              <a:t>Как продолжить текст задачи…?</a:t>
            </a:r>
          </a:p>
          <a:p>
            <a:r>
              <a:rPr lang="ru-RU" dirty="0" smtClean="0"/>
              <a:t>Какое следующее число в ряду чисел…?</a:t>
            </a:r>
          </a:p>
          <a:p>
            <a:pPr algn="just"/>
            <a:r>
              <a:rPr lang="ru-RU" dirty="0" smtClean="0"/>
              <a:t>Что будет дальше в математической сказке, которая начинается так…?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 smtClean="0"/>
              <a:t>ходе математического образования </a:t>
            </a:r>
            <a:r>
              <a:rPr lang="ru-RU" dirty="0" err="1" smtClean="0"/>
              <a:t>синквейны</a:t>
            </a:r>
            <a:r>
              <a:rPr lang="ru-RU" dirty="0" smtClean="0"/>
              <a:t> составляют для рефлексии, обобщения, закрепления, осмысления математических понятий.</a:t>
            </a:r>
          </a:p>
          <a:p>
            <a:r>
              <a:rPr lang="ru-RU" dirty="0" smtClean="0"/>
              <a:t>1-ая строка состоит из одного слова (существительное),</a:t>
            </a:r>
          </a:p>
          <a:p>
            <a:r>
              <a:rPr lang="ru-RU" dirty="0" smtClean="0"/>
              <a:t>2-ая строка включает два слова (прилагательные),</a:t>
            </a:r>
          </a:p>
          <a:p>
            <a:r>
              <a:rPr lang="ru-RU" dirty="0" smtClean="0"/>
              <a:t>3-я строка образована тремя глаголами,</a:t>
            </a:r>
          </a:p>
          <a:p>
            <a:r>
              <a:rPr lang="ru-RU" dirty="0" smtClean="0"/>
              <a:t>4-ая строка – это фраза из  четырёх слов, предложение.</a:t>
            </a:r>
          </a:p>
          <a:p>
            <a:r>
              <a:rPr lang="ru-RU" dirty="0" smtClean="0"/>
              <a:t>5-ая строка содержит одно слово- ассоциацию.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составили </a:t>
            </a:r>
            <a:r>
              <a:rPr lang="ru-RU" dirty="0" err="1" smtClean="0"/>
              <a:t>синквейн</a:t>
            </a:r>
            <a:r>
              <a:rPr lang="ru-RU" dirty="0" smtClean="0"/>
              <a:t> дети</a:t>
            </a:r>
            <a:endParaRPr lang="ru-RU" dirty="0"/>
          </a:p>
        </p:txBody>
      </p:sp>
      <p:pic>
        <p:nvPicPr>
          <p:cNvPr id="7" name="Содержимое 6" descr="IMG_20190131_122115_BURST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8" name="Содержимое 7" descr="IMG_20190131_122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Составляют </a:t>
            </a:r>
            <a:r>
              <a:rPr lang="ru-RU" dirty="0" err="1" smtClean="0"/>
              <a:t>синквейн</a:t>
            </a:r>
            <a:endParaRPr lang="ru-RU" dirty="0"/>
          </a:p>
        </p:txBody>
      </p:sp>
      <p:pic>
        <p:nvPicPr>
          <p:cNvPr id="5" name="Содержимое 4" descr="IMG_20190131_122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7" name="Содержимое 6" descr="IMG_20190131_122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172200" y="2058194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«Сюжетная таблица»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/>
              <a:t>	Суть </a:t>
            </a:r>
            <a:r>
              <a:rPr lang="ru-RU" i="1" dirty="0" smtClean="0"/>
              <a:t>использования этого приёма в том, что , читая текст, ученик делает записи в таблице, создавая  таким образом «скелет», модель текста энциклопедической статьи по истории математики или текста задачи.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При анализе текстовой задачи могут возникать другие вопросы.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80601"/>
              </p:ext>
            </p:extLst>
          </p:nvPr>
        </p:nvGraphicFramePr>
        <p:xfrm>
          <a:off x="1050277" y="3633849"/>
          <a:ext cx="9388131" cy="736365"/>
        </p:xfrm>
        <a:graphic>
          <a:graphicData uri="http://schemas.openxmlformats.org/drawingml/2006/table">
            <a:tbl>
              <a:tblPr firstRow="1" firstCol="1" bandRow="1"/>
              <a:tblGrid>
                <a:gridCol w="1877430"/>
                <a:gridCol w="1877430"/>
                <a:gridCol w="1877430"/>
                <a:gridCol w="1877430"/>
                <a:gridCol w="1878411"/>
              </a:tblGrid>
              <a:tr h="315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КТО?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ЧТО?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КОГДА?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ГДЕ?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ПОЧЕМУ?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95406"/>
              </p:ext>
            </p:extLst>
          </p:nvPr>
        </p:nvGraphicFramePr>
        <p:xfrm>
          <a:off x="973777" y="5142016"/>
          <a:ext cx="10248405" cy="902524"/>
        </p:xfrm>
        <a:graphic>
          <a:graphicData uri="http://schemas.openxmlformats.org/drawingml/2006/table">
            <a:tbl>
              <a:tblPr firstRow="1" firstCol="1" bandRow="1"/>
              <a:tblGrid>
                <a:gridCol w="2049467"/>
                <a:gridCol w="2049467"/>
                <a:gridCol w="2178064"/>
                <a:gridCol w="1798601"/>
                <a:gridCol w="2172806"/>
              </a:tblGrid>
              <a:tr h="451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КТО?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 ДЕЛАЮТ?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КАКИЕ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ВЕЛИЧИНЫ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НАДО УЗНАТЬ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«Толстые» и «тонкие»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 smtClean="0"/>
              <a:t>успешной адаптации во взрослой  жизни необходимо учить различать вопросы, на которые можно дать однозначный ответ («тонкие» вопросы) и на которые нельзя ответить определенно («толстые» вопросы).</a:t>
            </a:r>
          </a:p>
          <a:p>
            <a:r>
              <a:rPr lang="ru-RU" b="1" dirty="0" smtClean="0"/>
              <a:t>«Тонкие» вопросы:</a:t>
            </a:r>
          </a:p>
          <a:p>
            <a:pPr marL="0" indent="0">
              <a:buNone/>
            </a:pPr>
            <a:r>
              <a:rPr lang="ru-RU" dirty="0" smtClean="0"/>
              <a:t>      Кто</a:t>
            </a:r>
            <a:r>
              <a:rPr lang="ru-RU" dirty="0" smtClean="0"/>
              <a:t>…? Что…? Когда…? Сколько…?</a:t>
            </a:r>
          </a:p>
          <a:p>
            <a:r>
              <a:rPr lang="ru-RU" b="1" dirty="0" smtClean="0"/>
              <a:t>«Толстые» вопросы:</a:t>
            </a:r>
          </a:p>
          <a:p>
            <a:pPr marL="0" indent="0">
              <a:buNone/>
            </a:pPr>
            <a:r>
              <a:rPr lang="ru-RU" dirty="0" smtClean="0"/>
              <a:t>      Объясни </a:t>
            </a:r>
            <a:r>
              <a:rPr lang="ru-RU" dirty="0" smtClean="0"/>
              <a:t>почему…? Почему вы думаете, что…? В чем разница между…? В чем сходство между…?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pPr algn="ctr"/>
            <a:r>
              <a:rPr lang="ru-RU" dirty="0" smtClean="0"/>
              <a:t>Актуальность </a:t>
            </a:r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Для </a:t>
            </a:r>
            <a:r>
              <a:rPr lang="ru-RU" sz="3200" dirty="0" smtClean="0"/>
              <a:t>обновления математического образования, реализации требований ФГОС НОО, организации </a:t>
            </a:r>
            <a:r>
              <a:rPr lang="ru-RU" sz="3200" dirty="0" smtClean="0"/>
              <a:t>системно-</a:t>
            </a:r>
            <a:r>
              <a:rPr lang="ru-RU" sz="3200" dirty="0" err="1" smtClean="0"/>
              <a:t>деятельностного</a:t>
            </a:r>
            <a:r>
              <a:rPr lang="ru-RU" sz="3200" dirty="0" smtClean="0"/>
              <a:t> </a:t>
            </a:r>
            <a:r>
              <a:rPr lang="ru-RU" sz="3200" dirty="0" smtClean="0"/>
              <a:t>подхода в обучении, эффективного формирования УУД, достижения новых целей и решения основных задач математического образования необходимо использовать инновационные, интерактивные технологии. Одной  из них является </a:t>
            </a:r>
            <a:r>
              <a:rPr lang="ru-RU" sz="3200" i="1" dirty="0" smtClean="0"/>
              <a:t>инновационная образовательная технология </a:t>
            </a:r>
            <a:r>
              <a:rPr lang="ru-RU" sz="3200" dirty="0" smtClean="0"/>
              <a:t>«Развитие критического мышления средствами чтения и письма» (РКМЧП)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«Верите ли вы?»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21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Этот </a:t>
            </a:r>
            <a:r>
              <a:rPr lang="ru-RU" dirty="0" smtClean="0"/>
              <a:t>приём можно использовать в начале урока </a:t>
            </a:r>
            <a:r>
              <a:rPr lang="ru-RU" dirty="0" smtClean="0"/>
              <a:t>математики. Учитель </a:t>
            </a:r>
            <a:r>
              <a:rPr lang="ru-RU" dirty="0" smtClean="0"/>
              <a:t>предлагает школьникам  несколько утверждений и просит их выбрать верные, которые описывают заданную тему </a:t>
            </a:r>
            <a:r>
              <a:rPr lang="ru-RU" dirty="0" smtClean="0"/>
              <a:t>(ситуацию</a:t>
            </a:r>
            <a:r>
              <a:rPr lang="ru-RU" dirty="0" smtClean="0"/>
              <a:t>, обстановку, систему правил). Ученики должны обосновать свой выбор. После знакомства с основной информацией (например, в учебнике) школьники возвращаются к выбранным ими утверждениям и оценивают их достоверность, опираясь на новые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«Вставь пропущенные…»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7725" y="2073275"/>
            <a:ext cx="10515600" cy="30702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Этот </a:t>
            </a:r>
            <a:r>
              <a:rPr lang="ru-RU" dirty="0" smtClean="0"/>
              <a:t>прием напоминает задания с «окошками». Инструкции при его использовании могут быть такими: «Вставь пропущенные слова в текст задачи. Вставь пропущенные числа в текст задачи. Вставь пропущенные цифры. Вставь пропущенные знаки действий в решение задачи. Вставь пропущенные слова в правило. Вставь пропущенные слова в определение. Вставь пропущенные слова в таблицу, составленную по диаграмме».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«Вставь пропущенные…»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430" y="1938144"/>
            <a:ext cx="4726383" cy="4650198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5866409"/>
            <a:ext cx="123701" cy="31055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и\user\август 2019 конфер- фотки\IMG_20190218_160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5362" y="1932326"/>
            <a:ext cx="4387438" cy="46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«Сводная таблица»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Этот </a:t>
            </a:r>
            <a:r>
              <a:rPr lang="ru-RU" dirty="0" smtClean="0"/>
              <a:t>приём направлен на обобщение знаний младших школьников, помогает систематизировать информацию, проводить параллели между явлениями, событиями, фактами или понятиями. Таблица состоит из трех колонок. В средней перечислены категории, по которым будет проходить сравнение. Она называется  </a:t>
            </a:r>
            <a:r>
              <a:rPr lang="ru-RU" i="1" dirty="0" smtClean="0"/>
              <a:t>линия сравнения</a:t>
            </a:r>
            <a:r>
              <a:rPr lang="ru-RU" i="1" dirty="0" smtClean="0"/>
              <a:t>. </a:t>
            </a:r>
            <a:r>
              <a:rPr lang="ru-RU" dirty="0" smtClean="0"/>
              <a:t>В </a:t>
            </a:r>
            <a:r>
              <a:rPr lang="ru-RU" dirty="0" smtClean="0"/>
              <a:t>колонки, расположенные слева и справа от линии сравнения заносится информация, полученная в результате сравнения. Количество строк в таблице определяется основаниями для сравнения и варьируется в зависимости от их числа.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14" y="376010"/>
            <a:ext cx="12257315" cy="1325563"/>
          </a:xfrm>
        </p:spPr>
        <p:txBody>
          <a:bodyPr/>
          <a:lstStyle/>
          <a:p>
            <a:pPr algn="ctr"/>
            <a:r>
              <a:rPr lang="ru-RU" dirty="0" smtClean="0"/>
              <a:t>Приём «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Система </a:t>
            </a:r>
            <a:r>
              <a:rPr lang="ru-RU" dirty="0" smtClean="0"/>
              <a:t>маркировки текста «</a:t>
            </a:r>
            <a:r>
              <a:rPr lang="ru-RU" dirty="0" err="1" smtClean="0"/>
              <a:t>Инсерт</a:t>
            </a:r>
            <a:r>
              <a:rPr lang="ru-RU" dirty="0" smtClean="0"/>
              <a:t>» - чтение с </a:t>
            </a:r>
            <a:r>
              <a:rPr lang="ru-RU" dirty="0" smtClean="0"/>
              <a:t>пометками. При </a:t>
            </a:r>
            <a:r>
              <a:rPr lang="ru-RU" dirty="0" smtClean="0"/>
              <a:t>чтении текста используются значки, например:</a:t>
            </a:r>
          </a:p>
          <a:p>
            <a:r>
              <a:rPr lang="ru-RU" dirty="0" smtClean="0"/>
              <a:t>«+» – информация уже известна ученику;</a:t>
            </a:r>
          </a:p>
          <a:p>
            <a:r>
              <a:rPr lang="ru-RU" dirty="0" smtClean="0"/>
              <a:t>«-» – противоречит их представлению;</a:t>
            </a:r>
          </a:p>
          <a:p>
            <a:r>
              <a:rPr lang="ru-RU" dirty="0" smtClean="0"/>
              <a:t>«!» – является интересным, неожиданным;</a:t>
            </a:r>
          </a:p>
          <a:p>
            <a:r>
              <a:rPr lang="ru-RU" dirty="0" smtClean="0"/>
              <a:t>«?» – что-то неясно, возникло желание узнать побольше.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 smtClean="0"/>
              <a:t>систематизации информации  ученик заполняет таблицу.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3148" y="317624"/>
            <a:ext cx="10515600" cy="132556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Инсерт</a:t>
            </a:r>
            <a:r>
              <a:rPr lang="ru-RU" dirty="0" smtClean="0"/>
              <a:t>» – чтение с пометками.</a:t>
            </a:r>
            <a:endParaRPr lang="ru-RU" dirty="0"/>
          </a:p>
        </p:txBody>
      </p:sp>
      <p:pic>
        <p:nvPicPr>
          <p:cNvPr id="1026" name="Picture 2" descr="D:\пользователи\user\август 2019 конфер- фотки\Фото 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2303812"/>
            <a:ext cx="4014911" cy="40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863448" y="6353298"/>
            <a:ext cx="130629" cy="36813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D:\пользователи\user\август 2019 конфер- фотки\Фото 3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02" y="2282539"/>
            <a:ext cx="3978233" cy="42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РКМЧП – это технология, где учитель и ученик – </a:t>
            </a:r>
            <a:r>
              <a:rPr lang="ru-RU" dirty="0" smtClean="0"/>
              <a:t>партнёры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5" y="2178050"/>
            <a:ext cx="10515600" cy="34607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Эта </a:t>
            </a:r>
            <a:r>
              <a:rPr lang="ru-RU" sz="3200" dirty="0" smtClean="0"/>
              <a:t>технология – практической реализации </a:t>
            </a:r>
            <a:r>
              <a:rPr lang="ru-RU" sz="3200" dirty="0" smtClean="0"/>
              <a:t>личностно-ориентированного </a:t>
            </a:r>
            <a:r>
              <a:rPr lang="ru-RU" sz="3200" dirty="0" smtClean="0"/>
              <a:t>обучения.</a:t>
            </a:r>
          </a:p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/>
              <a:t>Её </a:t>
            </a:r>
            <a:r>
              <a:rPr lang="ru-RU" sz="3200" dirty="0" smtClean="0"/>
              <a:t>особенность в том, что ученик в процессе, </a:t>
            </a:r>
            <a:r>
              <a:rPr lang="ru-RU" sz="3200" b="1" dirty="0" smtClean="0"/>
              <a:t>самостоятельно</a:t>
            </a:r>
            <a:r>
              <a:rPr lang="ru-RU" sz="3200" dirty="0" smtClean="0"/>
              <a:t> добывает знания на основе уже </a:t>
            </a:r>
            <a:r>
              <a:rPr lang="ru-RU" sz="3200" b="1" dirty="0" smtClean="0"/>
              <a:t>имеющегося опыта </a:t>
            </a:r>
            <a:r>
              <a:rPr lang="ru-RU" sz="3200" dirty="0" smtClean="0"/>
              <a:t>и из предлагаемых учителем источников. Это учение посредством личных открытий. В технологии РКМЧП </a:t>
            </a:r>
            <a:r>
              <a:rPr lang="ru-RU" sz="3200" b="1" dirty="0" smtClean="0"/>
              <a:t>учитель и ученик – партнёры.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24225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 smtClean="0"/>
              <a:t>подготовке вышеизложенного материала была использована статья  Т</a:t>
            </a:r>
            <a:r>
              <a:rPr lang="ru-RU" dirty="0" smtClean="0"/>
              <a:t>. В. </a:t>
            </a:r>
            <a:r>
              <a:rPr lang="ru-RU" dirty="0" err="1" smtClean="0"/>
              <a:t>Смолеусовой</a:t>
            </a:r>
            <a:r>
              <a:rPr lang="ru-RU" dirty="0" smtClean="0"/>
              <a:t>  </a:t>
            </a:r>
            <a:r>
              <a:rPr lang="ru-RU" dirty="0" smtClean="0"/>
              <a:t>«Развитие критического мышления средствами чтения и письма в математическом образовании». Методическая инновация. Журнал «Начальная школа». 2015. №5. стр</a:t>
            </a:r>
            <a:r>
              <a:rPr lang="ru-RU" dirty="0" smtClean="0"/>
              <a:t>. 45-51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139825"/>
          </a:xfrm>
        </p:spPr>
        <p:txBody>
          <a:bodyPr/>
          <a:lstStyle/>
          <a:p>
            <a:pPr algn="ctr"/>
            <a:r>
              <a:rPr lang="ru-RU" dirty="0" smtClean="0"/>
              <a:t>Авторы технологии РКМЧП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225" y="1719943"/>
            <a:ext cx="11273517" cy="3733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Технология </a:t>
            </a:r>
            <a:r>
              <a:rPr lang="ru-RU" sz="3200" dirty="0" smtClean="0"/>
              <a:t>РКМЧП возникла в Америке в 80-е годы ХХ столетия. Авторы технологии РКМЧП – американские педагоги Ч</a:t>
            </a:r>
            <a:r>
              <a:rPr lang="ru-RU" sz="3200" dirty="0" smtClean="0"/>
              <a:t>. Темпл</a:t>
            </a:r>
            <a:r>
              <a:rPr lang="ru-RU" sz="3200" dirty="0" smtClean="0"/>
              <a:t>, К. </a:t>
            </a:r>
            <a:r>
              <a:rPr lang="ru-RU" sz="3200" dirty="0" err="1" smtClean="0"/>
              <a:t>Мередит</a:t>
            </a:r>
            <a:r>
              <a:rPr lang="ru-RU" sz="3200" dirty="0" smtClean="0"/>
              <a:t>, Дж</a:t>
            </a:r>
            <a:r>
              <a:rPr lang="ru-RU" sz="3200" dirty="0" smtClean="0"/>
              <a:t>. </a:t>
            </a:r>
            <a:r>
              <a:rPr lang="ru-RU" sz="3200" dirty="0" err="1" smtClean="0"/>
              <a:t>Стилл</a:t>
            </a:r>
            <a:r>
              <a:rPr lang="ru-RU" sz="3200" dirty="0" smtClean="0"/>
              <a:t> </a:t>
            </a:r>
            <a:r>
              <a:rPr lang="ru-RU" sz="3200" dirty="0" smtClean="0"/>
              <a:t>и Д</a:t>
            </a:r>
            <a:r>
              <a:rPr lang="ru-RU" sz="3200" dirty="0" smtClean="0"/>
              <a:t>. </a:t>
            </a:r>
            <a:r>
              <a:rPr lang="ru-RU" sz="3200" dirty="0" err="1" smtClean="0"/>
              <a:t>Огл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	В </a:t>
            </a:r>
            <a:r>
              <a:rPr lang="ru-RU" sz="3200" dirty="0" smtClean="0"/>
              <a:t>основе технологии РКМЧП лежат также </a:t>
            </a:r>
            <a:r>
              <a:rPr lang="ru-RU" sz="3200" dirty="0" smtClean="0"/>
              <a:t>работы отечественных </a:t>
            </a:r>
            <a:r>
              <a:rPr lang="ru-RU" sz="3200" dirty="0" smtClean="0"/>
              <a:t>ученых Л</a:t>
            </a:r>
            <a:r>
              <a:rPr lang="ru-RU" sz="3200" dirty="0" smtClean="0"/>
              <a:t>. С</a:t>
            </a:r>
            <a:r>
              <a:rPr lang="ru-RU" sz="3200" dirty="0" smtClean="0"/>
              <a:t>. </a:t>
            </a:r>
            <a:r>
              <a:rPr lang="ru-RU" sz="3200" dirty="0" err="1" smtClean="0"/>
              <a:t>Выготского</a:t>
            </a:r>
            <a:r>
              <a:rPr lang="ru-RU" sz="3200" dirty="0" smtClean="0"/>
              <a:t>, Ж. Пиаже, Б. </a:t>
            </a:r>
            <a:r>
              <a:rPr lang="ru-RU" sz="3200" dirty="0" err="1" smtClean="0"/>
              <a:t>Блума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r>
              <a:rPr lang="ru-RU" sz="3200" dirty="0"/>
              <a:t>	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/>
              <a:t>В </a:t>
            </a:r>
            <a:r>
              <a:rPr lang="ru-RU" sz="3200" dirty="0" smtClean="0"/>
              <a:t>России технология РКМЧП получила широкую известность с конца 90-ых годов.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algn="ctr"/>
            <a:r>
              <a:rPr lang="ru-RU" dirty="0" smtClean="0"/>
              <a:t>Что такое «критическое мышление»?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825625"/>
            <a:ext cx="111537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/>
              <a:t>	Российские </a:t>
            </a:r>
            <a:r>
              <a:rPr lang="ru-RU" sz="4000" dirty="0" smtClean="0"/>
              <a:t>исследователи определяют понятие «критическое мышление», как способность анализировать информацию с позиции логики и </a:t>
            </a:r>
            <a:r>
              <a:rPr lang="ru-RU" sz="4000" dirty="0" smtClean="0"/>
              <a:t>личностно-психологического </a:t>
            </a:r>
            <a:r>
              <a:rPr lang="ru-RU" sz="4000" dirty="0" smtClean="0"/>
              <a:t>подхода, с тем, чтобы применять полученные результаты, как к стандартным, так и нестандартным ситуациям, вопросам и проблемам.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65125"/>
            <a:ext cx="11420475" cy="1325563"/>
          </a:xfrm>
        </p:spPr>
        <p:txBody>
          <a:bodyPr/>
          <a:lstStyle/>
          <a:p>
            <a:pPr algn="ctr"/>
            <a:r>
              <a:rPr lang="ru-RU" dirty="0" smtClean="0"/>
              <a:t>Как применять РКМЧП на </a:t>
            </a:r>
            <a:r>
              <a:rPr lang="ru-RU" dirty="0" smtClean="0"/>
              <a:t>уроках математики </a:t>
            </a:r>
            <a:r>
              <a:rPr lang="ru-RU" dirty="0" smtClean="0"/>
              <a:t>в начальной  школе?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49" y="1825625"/>
            <a:ext cx="11229975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	Технология </a:t>
            </a:r>
            <a:r>
              <a:rPr lang="ru-RU" sz="3600" dirty="0" smtClean="0"/>
              <a:t>РКМЧП  предлагает учителям:</a:t>
            </a:r>
          </a:p>
          <a:p>
            <a:pPr algn="just"/>
            <a:r>
              <a:rPr lang="ru-RU" sz="3600" dirty="0" smtClean="0"/>
              <a:t> конкретные приёмы для мотивации учебной деятельности, осмысления математических понятий и правил, обучения сообща, рефлексии учебной и познавательной деятельности;</a:t>
            </a:r>
          </a:p>
          <a:p>
            <a:pPr algn="just"/>
            <a:r>
              <a:rPr lang="ru-RU" sz="3600" dirty="0" smtClean="0"/>
              <a:t>графические организаторы мышления;</a:t>
            </a:r>
          </a:p>
          <a:p>
            <a:pPr algn="just"/>
            <a:r>
              <a:rPr lang="ru-RU" sz="3600" dirty="0" smtClean="0"/>
              <a:t>развивающие вопросы и задания разных видов.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365125"/>
            <a:ext cx="1163955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новые цели математического образования можно достигать средствами РКМЧП?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73275"/>
            <a:ext cx="10515600" cy="3565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	Достижение </a:t>
            </a:r>
            <a:r>
              <a:rPr lang="ru-RU" sz="3600" dirty="0" smtClean="0"/>
              <a:t>главной новой цели образования, заключающейся в </a:t>
            </a:r>
            <a:r>
              <a:rPr lang="ru-RU" sz="3600" b="1" i="1" dirty="0" smtClean="0"/>
              <a:t>развитии обучающихся на основе познания мира и формирования УУД</a:t>
            </a:r>
            <a:r>
              <a:rPr lang="ru-RU" sz="3600" dirty="0" smtClean="0"/>
              <a:t>, требует разнообразия применяемых на уроках развивающих технологий. Поэтому использование технологии РКМЧП востребовано и оправданно в математическом начальном образовании.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49" y="365125"/>
            <a:ext cx="11401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Для каких основных задач математического образования, поставленных из ФГОС НОО, может быть полезна технология РКМЧП?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7725" y="2130425"/>
            <a:ext cx="10515600" cy="3641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Развивающий эффект этой образовательной технологии дает возможность достигать новые личностные, </a:t>
            </a:r>
            <a:r>
              <a:rPr lang="ru-RU" sz="3200" dirty="0" err="1" smtClean="0"/>
              <a:t>метапредметные</a:t>
            </a:r>
            <a:r>
              <a:rPr lang="ru-RU" sz="3200" dirty="0" smtClean="0"/>
              <a:t> и предметные планируемые результаты, соответствующие требованиям ФГОС НОО. В ходе её использования ведется обучение обобщенным знаниям, универсальным умениям, навыкам и способам мышления, работе с информацией, умениям учиться, регулировать и организовывать себя и ход  своих мыслей.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65125"/>
            <a:ext cx="11277599" cy="13255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 smtClean="0"/>
              <a:t>основе технологии РКМЧП лежат три стадии</a:t>
            </a:r>
            <a:r>
              <a:rPr lang="ru-RU" i="1" dirty="0" smtClean="0"/>
              <a:t>: </a:t>
            </a:r>
            <a:r>
              <a:rPr lang="ru-RU" b="1" i="1" dirty="0" smtClean="0"/>
              <a:t>вызов, осмысление, рефлексия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16175"/>
            <a:ext cx="11201400" cy="33845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/>
              <a:t>	Они </a:t>
            </a:r>
            <a:r>
              <a:rPr lang="ru-RU" sz="3600" dirty="0" smtClean="0"/>
              <a:t>важны для реализации </a:t>
            </a:r>
            <a:r>
              <a:rPr lang="ru-RU" sz="3600" dirty="0" smtClean="0"/>
              <a:t>системно-</a:t>
            </a:r>
            <a:r>
              <a:rPr lang="ru-RU" sz="3600" dirty="0" err="1" smtClean="0"/>
              <a:t>деятельностного</a:t>
            </a:r>
            <a:r>
              <a:rPr lang="ru-RU" sz="3600" dirty="0" smtClean="0"/>
              <a:t> </a:t>
            </a:r>
            <a:r>
              <a:rPr lang="ru-RU" sz="3600" dirty="0" smtClean="0"/>
              <a:t>подхода, так как соответствуют </a:t>
            </a:r>
            <a:r>
              <a:rPr lang="ru-RU" sz="3600" i="1" dirty="0" smtClean="0"/>
              <a:t>трем компонентам учебной  деятельности</a:t>
            </a:r>
            <a:r>
              <a:rPr lang="ru-RU" sz="3600" dirty="0" smtClean="0"/>
              <a:t>: </a:t>
            </a:r>
          </a:p>
          <a:p>
            <a:r>
              <a:rPr lang="ru-RU" sz="3600" dirty="0" smtClean="0"/>
              <a:t>мотивационно-целевой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операционно-содержательной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рефлексивно-оценочной.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5" name="Содержимое 4" descr="IMG_20190130_1219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8210" y="1951316"/>
            <a:ext cx="5181600" cy="388620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38" y="1706872"/>
            <a:ext cx="326094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962</TotalTime>
  <Words>375</Words>
  <Application>Microsoft Office PowerPoint</Application>
  <PresentationFormat>Произвольный</PresentationFormat>
  <Paragraphs>123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Особенности использования технологии РКМЧП в математическом образовании младших школьников</vt:lpstr>
      <vt:lpstr>Актуальность проблемы</vt:lpstr>
      <vt:lpstr>Авторы технологии РКМЧП</vt:lpstr>
      <vt:lpstr>Что такое «критическое мышление»?</vt:lpstr>
      <vt:lpstr>Как применять РКМЧП на уроках математики в начальной  школе?</vt:lpstr>
      <vt:lpstr>Какие новые цели математического образования можно достигать средствами РКМЧП?</vt:lpstr>
      <vt:lpstr>Для каких основных задач математического образования, поставленных из ФГОС НОО, может быть полезна технология РКМЧП?</vt:lpstr>
      <vt:lpstr> В основе технологии РКМЧП лежат три стадии: вызов, осмысление, рефлексия.</vt:lpstr>
      <vt:lpstr>Рефлексия</vt:lpstr>
      <vt:lpstr>Презентация PowerPoint</vt:lpstr>
      <vt:lpstr>На каком математическом содержании используют технологию РКМЧП ?</vt:lpstr>
      <vt:lpstr>Приёмы РКМЧП</vt:lpstr>
      <vt:lpstr>Приём «З – Х – У» </vt:lpstr>
      <vt:lpstr>Приём «Прогноз»</vt:lpstr>
      <vt:lpstr>Синквейн</vt:lpstr>
      <vt:lpstr>Так составили синквейн дети</vt:lpstr>
      <vt:lpstr>Составляют синквейн</vt:lpstr>
      <vt:lpstr>«Сюжетная таблица»</vt:lpstr>
      <vt:lpstr>«Толстые» и «тонкие» вопросы</vt:lpstr>
      <vt:lpstr>Приём «Верите ли вы?»</vt:lpstr>
      <vt:lpstr>Приём «Вставь пропущенные…»</vt:lpstr>
      <vt:lpstr>«Вставь пропущенные…»</vt:lpstr>
      <vt:lpstr>Приём «Сводная таблица»</vt:lpstr>
      <vt:lpstr>Приём «Инсерт»</vt:lpstr>
      <vt:lpstr>«Инсерт» – чтение с пометками.</vt:lpstr>
      <vt:lpstr> РКМЧП – это технология, где учитель и ученик – партнёры</vt:lpstr>
      <vt:lpstr>Использованная 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деньги?  1. Металлические и бумажные знаки, являющиеся мерой стоимости при купле-продаже. 2. Капитал, средства </dc:title>
  <dc:creator>user</dc:creator>
  <cp:lastModifiedBy>Павленок Ирина Николаевна</cp:lastModifiedBy>
  <cp:revision>109</cp:revision>
  <dcterms:created xsi:type="dcterms:W3CDTF">2019-01-21T08:38:28Z</dcterms:created>
  <dcterms:modified xsi:type="dcterms:W3CDTF">2019-09-02T09:11:34Z</dcterms:modified>
</cp:coreProperties>
</file>