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7" r:id="rId4"/>
    <p:sldId id="268" r:id="rId5"/>
    <p:sldId id="257" r:id="rId6"/>
    <p:sldId id="258" r:id="rId7"/>
    <p:sldId id="260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305800" cy="3200400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rgbClr val="993300"/>
                </a:solidFill>
                <a:latin typeface="Cambria" pitchFamily="18" charset="0"/>
              </a:rPr>
              <a:t>Организация  работы </a:t>
            </a:r>
            <a:br>
              <a:rPr lang="ru-RU" sz="5400" b="1" i="1" dirty="0" smtClean="0">
                <a:solidFill>
                  <a:srgbClr val="993300"/>
                </a:solidFill>
                <a:latin typeface="Cambria" pitchFamily="18" charset="0"/>
              </a:rPr>
            </a:br>
            <a:r>
              <a:rPr lang="ru-RU" sz="5400" b="1" i="1" dirty="0" smtClean="0">
                <a:solidFill>
                  <a:srgbClr val="993300"/>
                </a:solidFill>
                <a:latin typeface="Cambria" pitchFamily="18" charset="0"/>
              </a:rPr>
              <a:t>с текстом на уроках ОРКСЭ, ОДНКНР</a:t>
            </a:r>
            <a:br>
              <a:rPr lang="ru-RU" sz="5400" b="1" i="1" dirty="0" smtClean="0">
                <a:solidFill>
                  <a:srgbClr val="993300"/>
                </a:solidFill>
                <a:latin typeface="Cambria" pitchFamily="18" charset="0"/>
              </a:rPr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334000"/>
            <a:ext cx="8153400" cy="1143000"/>
          </a:xfrm>
        </p:spPr>
        <p:txBody>
          <a:bodyPr>
            <a:normAutofit/>
          </a:bodyPr>
          <a:lstStyle/>
          <a:p>
            <a:r>
              <a:rPr lang="ru-RU" sz="1900" b="1" dirty="0" smtClean="0">
                <a:latin typeface="Arial" charset="0"/>
              </a:rPr>
              <a:t>Автор: Ефимова Светлана Владимировна, руководитель РМО учителей, ведущих курс ОРКСЭ и ПО ОДНКНР,</a:t>
            </a:r>
          </a:p>
          <a:p>
            <a:r>
              <a:rPr lang="ru-RU" sz="1900" b="1" dirty="0" smtClean="0">
                <a:latin typeface="Arial" charset="0"/>
              </a:rPr>
              <a:t> учитель начальных классов МБОУ Лицея № 126</a:t>
            </a:r>
            <a:endParaRPr lang="ru-RU" sz="19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1476375" y="115888"/>
            <a:ext cx="655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800000"/>
                </a:solidFill>
                <a:latin typeface="Arial" charset="0"/>
              </a:rPr>
              <a:t>ТИПОЛОГИЯ УЧЕБНЫХ ВОПРОСОВ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158750" y="9286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graphicFrame>
        <p:nvGraphicFramePr>
          <p:cNvPr id="201766" name="Group 38"/>
          <p:cNvGraphicFramePr>
            <a:graphicFrameLocks noGrp="1"/>
          </p:cNvGraphicFramePr>
          <p:nvPr/>
        </p:nvGraphicFramePr>
        <p:xfrm>
          <a:off x="0" y="692150"/>
          <a:ext cx="9109075" cy="5976938"/>
        </p:xfrm>
        <a:graphic>
          <a:graphicData uri="http://schemas.openxmlformats.org/drawingml/2006/table">
            <a:tbl>
              <a:tblPr/>
              <a:tblGrid>
                <a:gridCol w="190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6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81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2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888" name="Text Box 29"/>
          <p:cNvSpPr txBox="1">
            <a:spLocks noChangeArrowheads="1"/>
          </p:cNvSpPr>
          <p:nvPr/>
        </p:nvSpPr>
        <p:spPr bwMode="auto">
          <a:xfrm>
            <a:off x="15875" y="692150"/>
            <a:ext cx="196373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Задания,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требующие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мнемонического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воспроизведения информации</a:t>
            </a:r>
          </a:p>
        </p:txBody>
      </p:sp>
      <p:sp>
        <p:nvSpPr>
          <p:cNvPr id="36889" name="Text Box 30"/>
          <p:cNvSpPr txBox="1">
            <a:spLocks noChangeArrowheads="1"/>
          </p:cNvSpPr>
          <p:nvPr/>
        </p:nvSpPr>
        <p:spPr bwMode="auto">
          <a:xfrm>
            <a:off x="1779588" y="11144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36890" name="Text Box 31"/>
          <p:cNvSpPr txBox="1">
            <a:spLocks noChangeArrowheads="1"/>
          </p:cNvSpPr>
          <p:nvPr/>
        </p:nvSpPr>
        <p:spPr bwMode="auto">
          <a:xfrm>
            <a:off x="1979613" y="692150"/>
            <a:ext cx="16557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Задания,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требующие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извлечения и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описания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информации,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наблюдения</a:t>
            </a:r>
          </a:p>
        </p:txBody>
      </p:sp>
      <p:sp>
        <p:nvSpPr>
          <p:cNvPr id="36891" name="Text Box 32"/>
          <p:cNvSpPr txBox="1">
            <a:spLocks noChangeArrowheads="1"/>
          </p:cNvSpPr>
          <p:nvPr/>
        </p:nvSpPr>
        <p:spPr bwMode="auto">
          <a:xfrm>
            <a:off x="3635375" y="692150"/>
            <a:ext cx="18002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Задания,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требующие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структурирования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и переработки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информации</a:t>
            </a:r>
          </a:p>
        </p:txBody>
      </p:sp>
      <p:sp>
        <p:nvSpPr>
          <p:cNvPr id="36892" name="Text Box 33"/>
          <p:cNvSpPr txBox="1">
            <a:spLocks noChangeArrowheads="1"/>
          </p:cNvSpPr>
          <p:nvPr/>
        </p:nvSpPr>
        <p:spPr bwMode="auto">
          <a:xfrm>
            <a:off x="5416550" y="692150"/>
            <a:ext cx="17716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Задания,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требующие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осмысления,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оценки и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интерпретации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информации</a:t>
            </a:r>
          </a:p>
        </p:txBody>
      </p:sp>
      <p:sp>
        <p:nvSpPr>
          <p:cNvPr id="36893" name="Text Box 34"/>
          <p:cNvSpPr txBox="1">
            <a:spLocks noChangeArrowheads="1"/>
          </p:cNvSpPr>
          <p:nvPr/>
        </p:nvSpPr>
        <p:spPr bwMode="auto">
          <a:xfrm>
            <a:off x="7216775" y="692150"/>
            <a:ext cx="151288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Задания,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требующие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творческого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применения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информации</a:t>
            </a:r>
          </a:p>
        </p:txBody>
      </p:sp>
      <p:sp>
        <p:nvSpPr>
          <p:cNvPr id="36894" name="Text Box 39"/>
          <p:cNvSpPr txBox="1">
            <a:spLocks noChangeArrowheads="1"/>
          </p:cNvSpPr>
          <p:nvPr/>
        </p:nvSpPr>
        <p:spPr bwMode="auto">
          <a:xfrm>
            <a:off x="-92075" y="24399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36895" name="Text Box 40"/>
          <p:cNvSpPr txBox="1">
            <a:spLocks noChangeArrowheads="1"/>
          </p:cNvSpPr>
          <p:nvPr/>
        </p:nvSpPr>
        <p:spPr bwMode="auto">
          <a:xfrm>
            <a:off x="15875" y="2349500"/>
            <a:ext cx="1728788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Что это? Кто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это?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Как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называется?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Когда?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Дайте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определение.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Сформулируй-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те.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Перескажите.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Сделайте по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образцу.</a:t>
            </a:r>
          </a:p>
        </p:txBody>
      </p:sp>
      <p:sp>
        <p:nvSpPr>
          <p:cNvPr id="36896" name="Text Box 41"/>
          <p:cNvSpPr txBox="1">
            <a:spLocks noChangeArrowheads="1"/>
          </p:cNvSpPr>
          <p:nvPr/>
        </p:nvSpPr>
        <p:spPr bwMode="auto">
          <a:xfrm>
            <a:off x="1835150" y="2420938"/>
            <a:ext cx="1944688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Опишите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процесс,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явление и т.д.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Перечислите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факторы.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Дайте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характеристику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Понаблюдайте</a:t>
            </a:r>
          </a:p>
        </p:txBody>
      </p:sp>
      <p:sp>
        <p:nvSpPr>
          <p:cNvPr id="36897" name="Text Box 42"/>
          <p:cNvSpPr txBox="1">
            <a:spLocks noChangeArrowheads="1"/>
          </p:cNvSpPr>
          <p:nvPr/>
        </p:nvSpPr>
        <p:spPr bwMode="auto">
          <a:xfrm>
            <a:off x="3616325" y="2349500"/>
            <a:ext cx="1963738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Составьте план,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конспект.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Выпишите.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Подготовьте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доклад,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сообщение.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Напишите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изложение.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Укажите главное.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Озаглавьте.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Подготовьте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аннотацию.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Заполните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таблицу.</a:t>
            </a:r>
          </a:p>
        </p:txBody>
      </p:sp>
      <p:sp>
        <p:nvSpPr>
          <p:cNvPr id="36898" name="Text Box 44"/>
          <p:cNvSpPr txBox="1">
            <a:spLocks noChangeArrowheads="1"/>
          </p:cNvSpPr>
          <p:nvPr/>
        </p:nvSpPr>
        <p:spPr bwMode="auto">
          <a:xfrm>
            <a:off x="5410200" y="2743200"/>
            <a:ext cx="1857375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</a:rPr>
              <a:t>Проанализируйте</a:t>
            </a:r>
          </a:p>
          <a:p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</a:rPr>
              <a:t>Укажите сходство</a:t>
            </a:r>
          </a:p>
          <a:p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</a:rPr>
              <a:t>и различие.</a:t>
            </a:r>
          </a:p>
          <a:p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</a:rPr>
              <a:t>Сопоставьте.</a:t>
            </a:r>
          </a:p>
          <a:p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</a:rPr>
              <a:t>Сравните.</a:t>
            </a:r>
          </a:p>
          <a:p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</a:rPr>
              <a:t>Найдите</a:t>
            </a:r>
          </a:p>
          <a:p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</a:rPr>
              <a:t>закономерности.</a:t>
            </a:r>
          </a:p>
          <a:p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</a:rPr>
              <a:t>Оцените.</a:t>
            </a:r>
          </a:p>
          <a:p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</a:rPr>
              <a:t>Приведите</a:t>
            </a:r>
          </a:p>
          <a:p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</a:rPr>
              <a:t>пример.</a:t>
            </a:r>
          </a:p>
          <a:p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</a:rPr>
              <a:t>Объясните.</a:t>
            </a:r>
          </a:p>
          <a:p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</a:rPr>
              <a:t>Найдите</a:t>
            </a:r>
          </a:p>
          <a:p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</a:rPr>
              <a:t>аналогию.</a:t>
            </a:r>
          </a:p>
          <a:p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</a:rPr>
              <a:t>Докажите.</a:t>
            </a:r>
          </a:p>
          <a:p>
            <a:r>
              <a:rPr lang="ru-RU" sz="1600" b="1" dirty="0">
                <a:solidFill>
                  <a:srgbClr val="800000"/>
                </a:solidFill>
                <a:latin typeface="Times New Roman" pitchFamily="18" charset="0"/>
              </a:rPr>
              <a:t>Обоснуйте.</a:t>
            </a:r>
          </a:p>
        </p:txBody>
      </p:sp>
      <p:sp>
        <p:nvSpPr>
          <p:cNvPr id="36899" name="Text Box 45"/>
          <p:cNvSpPr txBox="1">
            <a:spLocks noChangeArrowheads="1"/>
          </p:cNvSpPr>
          <p:nvPr/>
        </p:nvSpPr>
        <p:spPr bwMode="auto">
          <a:xfrm>
            <a:off x="7216775" y="2349500"/>
            <a:ext cx="1524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Выскажите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свое мнение.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Предложите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способ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решения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проблемы.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Задайте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вопросы.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Исследуйте.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Напишите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сочинение.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Придумайте.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Предложите</a:t>
            </a:r>
          </a:p>
          <a:p>
            <a:r>
              <a:rPr lang="ru-RU" b="1">
                <a:solidFill>
                  <a:srgbClr val="800000"/>
                </a:solidFill>
                <a:latin typeface="Times New Roman" pitchFamily="18" charset="0"/>
              </a:rPr>
              <a:t>гипотезу.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0" y="981075"/>
            <a:ext cx="9144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mbria" pitchFamily="18" charset="0"/>
              </a:rPr>
              <a:t>• </a:t>
            </a:r>
            <a:r>
              <a:rPr lang="ru-RU" sz="2400" b="1" i="1">
                <a:latin typeface="Cambria" pitchFamily="18" charset="0"/>
              </a:rPr>
              <a:t>Простые (фактические) вопросы</a:t>
            </a:r>
            <a:r>
              <a:rPr lang="ru-RU" sz="2400" b="1" i="1">
                <a:solidFill>
                  <a:srgbClr val="800000"/>
                </a:solidFill>
                <a:latin typeface="Cambria" pitchFamily="18" charset="0"/>
              </a:rPr>
              <a:t> (Что.? Кто...? Когда…?).</a:t>
            </a:r>
          </a:p>
          <a:p>
            <a:r>
              <a:rPr lang="ru-RU" sz="2400" b="1" i="1">
                <a:latin typeface="Cambria" pitchFamily="18" charset="0"/>
              </a:rPr>
              <a:t>•Уточняющие вопросы</a:t>
            </a:r>
            <a:r>
              <a:rPr lang="ru-RU" sz="2400" b="1" i="1">
                <a:solidFill>
                  <a:srgbClr val="800000"/>
                </a:solidFill>
                <a:latin typeface="Cambria" pitchFamily="18" charset="0"/>
              </a:rPr>
              <a:t> (Правильно ли я понял, что …?</a:t>
            </a:r>
          </a:p>
          <a:p>
            <a:r>
              <a:rPr lang="ru-RU" sz="2400" b="1" i="1">
                <a:solidFill>
                  <a:srgbClr val="800000"/>
                </a:solidFill>
                <a:latin typeface="Cambria" pitchFamily="18" charset="0"/>
              </a:rPr>
              <a:t>  Можно ли сказать, что…?).</a:t>
            </a:r>
          </a:p>
          <a:p>
            <a:r>
              <a:rPr lang="ru-RU" sz="2400" b="1" i="1">
                <a:latin typeface="Cambria" pitchFamily="18" charset="0"/>
              </a:rPr>
              <a:t>•Интерпретационные (объясняющие) вопросы</a:t>
            </a:r>
            <a:r>
              <a:rPr lang="ru-RU" sz="2400" b="1" i="1">
                <a:solidFill>
                  <a:srgbClr val="800000"/>
                </a:solidFill>
                <a:latin typeface="Cambria" pitchFamily="18" charset="0"/>
              </a:rPr>
              <a:t> (Почему…?, В</a:t>
            </a:r>
          </a:p>
          <a:p>
            <a:r>
              <a:rPr lang="ru-RU" sz="2400" b="1" i="1">
                <a:solidFill>
                  <a:srgbClr val="800000"/>
                </a:solidFill>
                <a:latin typeface="Cambria" pitchFamily="18" charset="0"/>
              </a:rPr>
              <a:t>чём причина…?).</a:t>
            </a:r>
          </a:p>
          <a:p>
            <a:r>
              <a:rPr lang="ru-RU" sz="2400" b="1" i="1">
                <a:latin typeface="Cambria" pitchFamily="18" charset="0"/>
              </a:rPr>
              <a:t>•Оценочные</a:t>
            </a:r>
            <a:r>
              <a:rPr lang="ru-RU" sz="2400" b="1" i="1">
                <a:solidFill>
                  <a:srgbClr val="800000"/>
                </a:solidFill>
                <a:latin typeface="Cambria" pitchFamily="18" charset="0"/>
              </a:rPr>
              <a:t> (В чём отличие…? В чём сильные и слабые</a:t>
            </a:r>
          </a:p>
          <a:p>
            <a:r>
              <a:rPr lang="ru-RU" sz="2400" b="1" i="1">
                <a:solidFill>
                  <a:srgbClr val="800000"/>
                </a:solidFill>
                <a:latin typeface="Cambria" pitchFamily="18" charset="0"/>
              </a:rPr>
              <a:t>стороны…?).</a:t>
            </a:r>
          </a:p>
          <a:p>
            <a:r>
              <a:rPr lang="ru-RU" sz="2400" b="1" i="1">
                <a:latin typeface="Cambria" pitchFamily="18" charset="0"/>
              </a:rPr>
              <a:t>•Творческие (аналитико-синтетические)</a:t>
            </a:r>
            <a:r>
              <a:rPr lang="ru-RU" sz="2400" b="1" i="1">
                <a:solidFill>
                  <a:srgbClr val="800000"/>
                </a:solidFill>
                <a:latin typeface="Cambria" pitchFamily="18" charset="0"/>
              </a:rPr>
              <a:t> (А что было бы…?</a:t>
            </a:r>
          </a:p>
          <a:p>
            <a:r>
              <a:rPr lang="ru-RU" sz="2400" b="1" i="1">
                <a:solidFill>
                  <a:srgbClr val="800000"/>
                </a:solidFill>
                <a:latin typeface="Cambria" pitchFamily="18" charset="0"/>
              </a:rPr>
              <a:t>Как изменится…, если…?).</a:t>
            </a:r>
          </a:p>
          <a:p>
            <a:r>
              <a:rPr lang="ru-RU" sz="2400" b="1" i="1">
                <a:latin typeface="Cambria" pitchFamily="18" charset="0"/>
              </a:rPr>
              <a:t>•Практические (применение)</a:t>
            </a:r>
            <a:r>
              <a:rPr lang="ru-RU" sz="2400" b="1" i="1">
                <a:solidFill>
                  <a:srgbClr val="800000"/>
                </a:solidFill>
                <a:latin typeface="Cambria" pitchFamily="18" charset="0"/>
              </a:rPr>
              <a:t> (Как сделать так, чтобы…? Как применить в жизни…?).</a:t>
            </a:r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1743075" y="271463"/>
            <a:ext cx="623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800000"/>
                </a:solidFill>
              </a:rPr>
              <a:t>ТИПОЛОГИЯ УЧЕБНЫХ ВОПРОСОВ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381000"/>
            <a:ext cx="571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663300"/>
                </a:solidFill>
                <a:latin typeface="Cambria" pitchFamily="18" charset="0"/>
              </a:rPr>
              <a:t>План-способ структурирования </a:t>
            </a:r>
          </a:p>
          <a:p>
            <a:r>
              <a:rPr lang="ru-RU" sz="2400" b="1" i="1" dirty="0" smtClean="0">
                <a:solidFill>
                  <a:srgbClr val="663300"/>
                </a:solidFill>
                <a:latin typeface="Cambria" pitchFamily="18" charset="0"/>
              </a:rPr>
              <a:t>содержания текста  на основе </a:t>
            </a:r>
          </a:p>
          <a:p>
            <a:r>
              <a:rPr lang="ru-RU" sz="2400" b="1" i="1" dirty="0" smtClean="0">
                <a:solidFill>
                  <a:srgbClr val="663300"/>
                </a:solidFill>
                <a:latin typeface="Cambria" pitchFamily="18" charset="0"/>
              </a:rPr>
              <a:t>смысловых частей</a:t>
            </a:r>
            <a:endParaRPr lang="ru-RU" sz="2400" b="1" i="1" dirty="0">
              <a:solidFill>
                <a:srgbClr val="663300"/>
              </a:solidFill>
              <a:latin typeface="Cambria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600200" y="2438400"/>
            <a:ext cx="5895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CC3300"/>
                </a:solidFill>
                <a:latin typeface="Arial" charset="0"/>
              </a:rPr>
              <a:t>СОСТАВЛЕНИЕ ПЛАНА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52400" y="4648200"/>
            <a:ext cx="4521200" cy="1392237"/>
          </a:xfrm>
          <a:prstGeom prst="rect">
            <a:avLst/>
          </a:prstGeom>
          <a:solidFill>
            <a:srgbClr val="DDDDDD"/>
          </a:solidFill>
          <a:ln w="1905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CC3300"/>
                </a:solidFill>
                <a:latin typeface="Arial" charset="0"/>
              </a:rPr>
              <a:t>Процесс понимания текста</a:t>
            </a:r>
          </a:p>
          <a:p>
            <a:pPr algn="ctr"/>
            <a:r>
              <a:rPr lang="ru-RU" sz="2800" b="1" dirty="0">
                <a:solidFill>
                  <a:srgbClr val="CC3300"/>
                </a:solidFill>
                <a:latin typeface="Arial" charset="0"/>
              </a:rPr>
              <a:t>(способ работы)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3000" y="4648200"/>
            <a:ext cx="4081463" cy="974725"/>
          </a:xfrm>
          <a:prstGeom prst="rect">
            <a:avLst/>
          </a:prstGeom>
          <a:solidFill>
            <a:srgbClr val="DDDDDD"/>
          </a:solidFill>
          <a:ln w="2857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CC3300"/>
                </a:solidFill>
                <a:latin typeface="Arial" charset="0"/>
              </a:rPr>
              <a:t>Результат понимания</a:t>
            </a:r>
          </a:p>
          <a:p>
            <a:pPr algn="ctr"/>
            <a:r>
              <a:rPr lang="ru-RU" sz="2800" b="1" dirty="0">
                <a:solidFill>
                  <a:srgbClr val="CC3300"/>
                </a:solidFill>
                <a:latin typeface="Arial" charset="0"/>
              </a:rPr>
              <a:t> текста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2362200" y="3048000"/>
            <a:ext cx="485775" cy="1223962"/>
          </a:xfrm>
          <a:prstGeom prst="downArrow">
            <a:avLst>
              <a:gd name="adj1" fmla="val 50000"/>
              <a:gd name="adj2" fmla="val 6299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715000" y="3200400"/>
            <a:ext cx="485775" cy="1223962"/>
          </a:xfrm>
          <a:prstGeom prst="downArrow">
            <a:avLst>
              <a:gd name="adj1" fmla="val 50000"/>
              <a:gd name="adj2" fmla="val 6299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228600"/>
            <a:ext cx="7772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Притча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дидактико-аллегорический литературный жанр, заключающий в себе моральное поучение. Метафоричность 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аллегория притчи являются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сложными для младших школьников.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1828800"/>
            <a:ext cx="83820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Обсуждение основной идеи и смысла притчи.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Сформулировать вопросы или ответить на поставленные вопросы.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Придумать название притчи.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Притча без окончания (обсуждение, чем она могла бы закончиться).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Выделить ключевые слова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понятия, с последующим комментированием.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Сделать разбор текстового документа (в том числе анализ символов, 	структуры, понятийного аппарата, исторического контекста).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Инсценировка притчи.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Загадка, на которую нужно дать ответ (отгадка)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Подбор пословиц, поговорок.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Сравнение с басней (определить).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или предложить вставить пропущенные слова.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Рассмотреть притчу с ролевой позиции (представителя определенной исторической эпохи, культуры, религиозной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конфессии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профессии, социальной роли и т.п.).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Сравнение нескольких притч (притчи разных культур) с одинаковыми ценностями.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ценностей, которые отражает притча.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38400" y="1371600"/>
            <a:ext cx="3634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Cambria" pitchFamily="18" charset="0"/>
              </a:rPr>
              <a:t>способы использования притч 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Cambria" pitchFamily="18" charset="0"/>
              </a:rPr>
              <a:t>Требования ФГОС</a:t>
            </a:r>
            <a:br>
              <a:rPr lang="ru-RU" sz="2800" dirty="0" smtClean="0">
                <a:latin typeface="Cambria" pitchFamily="18" charset="0"/>
              </a:rPr>
            </a:br>
            <a:r>
              <a:rPr lang="ru-RU" sz="2800" dirty="0" smtClean="0">
                <a:latin typeface="Cambria" pitchFamily="18" charset="0"/>
              </a:rPr>
              <a:t>к </a:t>
            </a:r>
            <a:r>
              <a:rPr lang="ru-RU" sz="2800" dirty="0" err="1" smtClean="0">
                <a:latin typeface="Cambria" pitchFamily="18" charset="0"/>
              </a:rPr>
              <a:t>метапредметным</a:t>
            </a:r>
            <a:r>
              <a:rPr lang="ru-RU" sz="2800" dirty="0" smtClean="0">
                <a:latin typeface="Cambria" pitchFamily="18" charset="0"/>
              </a:rPr>
              <a:t> результатам</a:t>
            </a:r>
            <a:br>
              <a:rPr lang="ru-RU" sz="2800" dirty="0" smtClean="0">
                <a:latin typeface="Cambria" pitchFamily="18" charset="0"/>
              </a:rPr>
            </a:br>
            <a:r>
              <a:rPr lang="ru-RU" sz="2800" dirty="0" smtClean="0">
                <a:latin typeface="Cambria" pitchFamily="18" charset="0"/>
              </a:rPr>
              <a:t>изучения курса ОРКСЭ</a:t>
            </a:r>
            <a:endParaRPr lang="ru-RU" sz="2800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адекватное использование речевых средств и средств информационно-коммуникационных технологий для решения различных коммуникативных и познавательных задач;</a:t>
            </a:r>
          </a:p>
          <a:p>
            <a:r>
              <a:rPr lang="ru-RU" b="1" dirty="0" smtClean="0"/>
              <a:t>умение осуществлять </a:t>
            </a:r>
            <a:r>
              <a:rPr lang="ru-RU" b="1" dirty="0" smtClean="0">
                <a:solidFill>
                  <a:srgbClr val="FF0000"/>
                </a:solidFill>
              </a:rPr>
              <a:t>информационный поиск для выполнения учебных заданий</a:t>
            </a:r>
            <a:r>
              <a:rPr lang="ru-RU" b="1" dirty="0" smtClean="0"/>
              <a:t>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овладение навыками смыслового чтения текстов различных стилей и жанров</a:t>
            </a:r>
            <a:r>
              <a:rPr lang="ru-RU" b="1" dirty="0" smtClean="0"/>
              <a:t>, осознанного построения речевых высказываний в соответствии с задачами коммуникации;</a:t>
            </a:r>
          </a:p>
          <a:p>
            <a:r>
              <a:rPr lang="ru-RU" b="1" dirty="0" smtClean="0"/>
              <a:t>овладение логическими действиями анализа, синтеза, сравнения, обобщения, классификации, установления аналогий и причинно-следственных связей, построения рассуждений, отнесения к известным понятиям;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Чтение?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222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1752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b="1" i="1" dirty="0" smtClean="0">
                <a:solidFill>
                  <a:srgbClr val="800000"/>
                </a:solidFill>
                <a:latin typeface="Cambria" pitchFamily="18" charset="0"/>
              </a:rPr>
              <a:t>Чтение – это освоение письменной информации   </a:t>
            </a:r>
            <a:endParaRPr lang="ru-RU" b="1" i="1" dirty="0">
              <a:solidFill>
                <a:srgbClr val="800000"/>
              </a:solidFill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26670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b="1" i="1" dirty="0" smtClean="0">
                <a:solidFill>
                  <a:srgbClr val="800000"/>
                </a:solidFill>
                <a:latin typeface="Cambria" pitchFamily="18" charset="0"/>
              </a:rPr>
              <a:t>Чтение – это способность понимать письменный язык, правила которого приняты в обществе, а также пользоваться им. </a:t>
            </a:r>
          </a:p>
          <a:p>
            <a:r>
              <a:rPr lang="ru-RU" b="1" i="1" dirty="0" smtClean="0">
                <a:solidFill>
                  <a:srgbClr val="800000"/>
                </a:solidFill>
                <a:latin typeface="Cambria" pitchFamily="18" charset="0"/>
              </a:rPr>
              <a:t>Юные читатели понимают значение самых разнообразных текстов, общаются с другими читателями и читают для удовольствия </a:t>
            </a:r>
            <a:endParaRPr lang="ru-RU" b="1" i="1" dirty="0">
              <a:solidFill>
                <a:srgbClr val="800000"/>
              </a:solidFill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43434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b="1" i="1" dirty="0" smtClean="0">
                <a:solidFill>
                  <a:srgbClr val="800000"/>
                </a:solidFill>
                <a:latin typeface="Cambria" pitchFamily="18" charset="0"/>
              </a:rPr>
              <a:t>Чтение – это способность понимать и размышлять над письменным текстом, пользоваться им, чтобы достичь определенной цели, узнавать что-то новое и развиваться, а также участвовать в жизни общества </a:t>
            </a:r>
            <a:endParaRPr lang="ru-RU" b="1" i="1" dirty="0">
              <a:solidFill>
                <a:srgbClr val="80000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виды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98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71800" y="1752600"/>
            <a:ext cx="31021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663300"/>
                </a:solidFill>
                <a:latin typeface="Cambria" pitchFamily="18" charset="0"/>
              </a:rPr>
              <a:t> </a:t>
            </a:r>
            <a:r>
              <a:rPr lang="ru-RU" sz="3600" b="1" i="1" dirty="0" smtClean="0">
                <a:solidFill>
                  <a:srgbClr val="663300"/>
                </a:solidFill>
                <a:latin typeface="Cambria" pitchFamily="18" charset="0"/>
              </a:rPr>
              <a:t>Цель чтения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24200" y="3200400"/>
            <a:ext cx="28376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663300"/>
                </a:solidFill>
                <a:latin typeface="Cambria" pitchFamily="18" charset="0"/>
              </a:rPr>
              <a:t>Виды чтения</a:t>
            </a:r>
            <a:endParaRPr lang="ru-RU" sz="3200" b="1" i="1" dirty="0">
              <a:solidFill>
                <a:srgbClr val="663300"/>
              </a:solidFill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2400" y="4648200"/>
            <a:ext cx="38611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663300"/>
                </a:solidFill>
                <a:latin typeface="Cambria" pitchFamily="18" charset="0"/>
              </a:rPr>
              <a:t>Ознакомительное</a:t>
            </a:r>
            <a:endParaRPr lang="ru-RU" sz="3200" b="1" i="1" dirty="0">
              <a:solidFill>
                <a:srgbClr val="663300"/>
              </a:solidFill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9000" y="5867400"/>
            <a:ext cx="2480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663300"/>
                </a:solidFill>
                <a:latin typeface="Cambria" pitchFamily="18" charset="0"/>
              </a:rPr>
              <a:t> </a:t>
            </a:r>
            <a:r>
              <a:rPr lang="ru-RU" sz="3200" b="1" i="1" dirty="0" smtClean="0">
                <a:solidFill>
                  <a:srgbClr val="663300"/>
                </a:solidFill>
                <a:latin typeface="Cambria" pitchFamily="18" charset="0"/>
              </a:rPr>
              <a:t>Изучающее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53200" y="4724400"/>
            <a:ext cx="22196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663300"/>
                </a:solidFill>
                <a:latin typeface="Cambria" pitchFamily="18" charset="0"/>
              </a:rPr>
              <a:t>Поисковое</a:t>
            </a:r>
            <a:endParaRPr lang="ru-RU" sz="3200" b="1" i="1" dirty="0">
              <a:solidFill>
                <a:srgbClr val="663300"/>
              </a:solidFill>
              <a:latin typeface="Cambria" pitchFamily="18" charset="0"/>
            </a:endParaRPr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 flipH="1">
            <a:off x="2514600" y="3886200"/>
            <a:ext cx="1582737" cy="576262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21"/>
          <p:cNvSpPr>
            <a:spLocks noChangeShapeType="1"/>
          </p:cNvSpPr>
          <p:nvPr/>
        </p:nvSpPr>
        <p:spPr bwMode="auto">
          <a:xfrm>
            <a:off x="5181599" y="3810000"/>
            <a:ext cx="1371599" cy="990599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>
            <a:off x="4724400" y="4114800"/>
            <a:ext cx="45719" cy="1676399"/>
          </a:xfrm>
          <a:prstGeom prst="line">
            <a:avLst/>
          </a:prstGeom>
          <a:noFill/>
          <a:ln w="5715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4343400" y="2438400"/>
            <a:ext cx="485775" cy="863600"/>
          </a:xfrm>
          <a:prstGeom prst="downArrow">
            <a:avLst>
              <a:gd name="adj1" fmla="val 50000"/>
              <a:gd name="adj2" fmla="val 44444"/>
            </a:avLst>
          </a:prstGeom>
          <a:solidFill>
            <a:srgbClr val="8000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Развивающий  потенциал текста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•"/>
            </a:pPr>
            <a:r>
              <a:rPr lang="ru-RU" b="1" i="1" dirty="0" smtClean="0">
                <a:solidFill>
                  <a:srgbClr val="800000"/>
                </a:solidFill>
                <a:latin typeface="Cambria" pitchFamily="18" charset="0"/>
              </a:rPr>
              <a:t>формирует понимание, что учитель – </a:t>
            </a:r>
          </a:p>
          <a:p>
            <a:pPr>
              <a:buNone/>
            </a:pPr>
            <a:r>
              <a:rPr lang="ru-RU" b="1" i="1" dirty="0" smtClean="0">
                <a:solidFill>
                  <a:srgbClr val="800000"/>
                </a:solidFill>
                <a:latin typeface="Cambria" pitchFamily="18" charset="0"/>
              </a:rPr>
              <a:t>не единственный носитель информации</a:t>
            </a:r>
          </a:p>
          <a:p>
            <a:endParaRPr lang="ru-RU" b="1" i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>
              <a:buFontTx/>
              <a:buChar char="•"/>
            </a:pPr>
            <a:r>
              <a:rPr lang="ru-RU" b="1" i="1" dirty="0" smtClean="0">
                <a:solidFill>
                  <a:srgbClr val="800000"/>
                </a:solidFill>
                <a:latin typeface="Cambria" pitchFamily="18" charset="0"/>
              </a:rPr>
              <a:t>индивидуализирует восприятие </a:t>
            </a:r>
          </a:p>
          <a:p>
            <a:pPr>
              <a:buNone/>
            </a:pPr>
            <a:r>
              <a:rPr lang="ru-RU" b="1" i="1" dirty="0" smtClean="0">
                <a:solidFill>
                  <a:srgbClr val="800000"/>
                </a:solidFill>
                <a:latin typeface="Cambria" pitchFamily="18" charset="0"/>
              </a:rPr>
              <a:t>и переработку информации</a:t>
            </a:r>
          </a:p>
          <a:p>
            <a:endParaRPr lang="ru-RU" b="1" i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>
              <a:buFontTx/>
              <a:buChar char="•"/>
            </a:pPr>
            <a:r>
              <a:rPr lang="ru-RU" b="1" i="1" dirty="0" smtClean="0">
                <a:solidFill>
                  <a:srgbClr val="800000"/>
                </a:solidFill>
                <a:latin typeface="Cambria" pitchFamily="18" charset="0"/>
              </a:rPr>
              <a:t>выступает информационным носителем</a:t>
            </a:r>
          </a:p>
          <a:p>
            <a:endParaRPr lang="ru-RU" b="1" i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>
              <a:buFontTx/>
              <a:buChar char="•"/>
            </a:pPr>
            <a:r>
              <a:rPr lang="ru-RU" b="1" i="1" dirty="0" smtClean="0">
                <a:solidFill>
                  <a:srgbClr val="800000"/>
                </a:solidFill>
                <a:latin typeface="Cambria" pitchFamily="18" charset="0"/>
              </a:rPr>
              <a:t>развивает культуру чтения</a:t>
            </a:r>
          </a:p>
          <a:p>
            <a:endParaRPr lang="ru-RU" b="1" i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>
              <a:buFontTx/>
              <a:buChar char="•"/>
            </a:pPr>
            <a:r>
              <a:rPr lang="ru-RU" b="1" i="1" dirty="0" smtClean="0">
                <a:solidFill>
                  <a:srgbClr val="800000"/>
                </a:solidFill>
                <a:latin typeface="Cambria" pitchFamily="18" charset="0"/>
              </a:rPr>
              <a:t>формирует отношение к чтению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Формирование читательской 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</a:rPr>
              <a:t>компетенции</a:t>
            </a:r>
            <a:r>
              <a:rPr lang="ru-RU" b="1" dirty="0" smtClean="0">
                <a:solidFill>
                  <a:srgbClr val="800000"/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rgbClr val="800000"/>
                </a:solidFill>
                <a:latin typeface="Cambria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332038"/>
          </a:xfrm>
        </p:spPr>
        <p:txBody>
          <a:bodyPr/>
          <a:lstStyle/>
          <a:p>
            <a:pPr>
              <a:buNone/>
            </a:pPr>
            <a:r>
              <a:rPr lang="ru-RU" sz="2400" b="1" i="1" dirty="0" smtClean="0">
                <a:solidFill>
                  <a:srgbClr val="006600"/>
                </a:solidFill>
                <a:latin typeface="Cambria" pitchFamily="18" charset="0"/>
              </a:rPr>
              <a:t>Читательская компетенция позволяет школьнику успешно решать разного уровня задачи посредством взаимодействия  с текстом.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76400" y="2971800"/>
            <a:ext cx="54505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  <a:latin typeface="Tahoma" pitchFamily="34" charset="0"/>
              </a:rPr>
              <a:t> Читательская компетенция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4419600"/>
            <a:ext cx="29627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  <a:latin typeface="Arial" charset="0"/>
              </a:rPr>
              <a:t>Знание, умение</a:t>
            </a:r>
            <a:endParaRPr lang="ru-RU" sz="2800" b="1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5200" y="5410200"/>
            <a:ext cx="2214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  <a:latin typeface="Arial" charset="0"/>
              </a:rPr>
              <a:t>Отношение</a:t>
            </a:r>
            <a:endParaRPr lang="ru-RU" sz="2800" b="1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62800" y="4419600"/>
            <a:ext cx="1162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800000"/>
                </a:solidFill>
                <a:latin typeface="Arial" charset="0"/>
              </a:rPr>
              <a:t>Опыт</a:t>
            </a:r>
            <a:endParaRPr lang="ru-RU" sz="2800" b="1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V="1">
            <a:off x="1905000" y="3733800"/>
            <a:ext cx="1584325" cy="4318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V="1">
            <a:off x="4724400" y="4038600"/>
            <a:ext cx="0" cy="10795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H="1" flipV="1">
            <a:off x="6019800" y="3886200"/>
            <a:ext cx="1296988" cy="4318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800000"/>
                </a:solidFill>
                <a:latin typeface="Arial" charset="0"/>
              </a:rPr>
              <a:t>Этапы работы с текстом</a:t>
            </a:r>
            <a:br>
              <a:rPr lang="ru-RU" b="1" dirty="0" smtClean="0">
                <a:solidFill>
                  <a:srgbClr val="800000"/>
                </a:solidFill>
                <a:latin typeface="Arial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ru-RU" b="1" i="1" dirty="0" smtClean="0">
                <a:solidFill>
                  <a:srgbClr val="800000"/>
                </a:solidFill>
                <a:latin typeface="Cambria" pitchFamily="18" charset="0"/>
              </a:rPr>
              <a:t>1. Чтение</a:t>
            </a:r>
          </a:p>
          <a:p>
            <a:pPr marL="457200" indent="-457200">
              <a:buNone/>
            </a:pPr>
            <a:r>
              <a:rPr lang="ru-RU" b="1" i="1" dirty="0" smtClean="0">
                <a:solidFill>
                  <a:srgbClr val="800000"/>
                </a:solidFill>
                <a:latin typeface="Cambria" pitchFamily="18" charset="0"/>
              </a:rPr>
              <a:t>2. Понимание содержания  </a:t>
            </a:r>
          </a:p>
          <a:p>
            <a:pPr marL="457200" indent="-457200">
              <a:buNone/>
            </a:pPr>
            <a:r>
              <a:rPr lang="ru-RU" b="1" i="1" dirty="0" smtClean="0">
                <a:solidFill>
                  <a:srgbClr val="800000"/>
                </a:solidFill>
                <a:latin typeface="Cambria" pitchFamily="18" charset="0"/>
              </a:rPr>
              <a:t>3. Вычленение ключевых понятий</a:t>
            </a:r>
          </a:p>
          <a:p>
            <a:pPr marL="457200" indent="-457200">
              <a:buNone/>
            </a:pPr>
            <a:r>
              <a:rPr lang="ru-RU" b="1" i="1" dirty="0" smtClean="0">
                <a:solidFill>
                  <a:srgbClr val="800000"/>
                </a:solidFill>
                <a:latin typeface="Cambria" pitchFamily="18" charset="0"/>
              </a:rPr>
              <a:t>4. Обобщение  информации</a:t>
            </a:r>
          </a:p>
          <a:p>
            <a:pPr marL="457200" indent="-457200">
              <a:buNone/>
            </a:pPr>
            <a:r>
              <a:rPr lang="ru-RU" b="1" i="1" dirty="0" smtClean="0">
                <a:solidFill>
                  <a:srgbClr val="800000"/>
                </a:solidFill>
                <a:latin typeface="Cambria" pitchFamily="18" charset="0"/>
              </a:rPr>
              <a:t>5. Преобразование информации</a:t>
            </a:r>
          </a:p>
          <a:p>
            <a:pPr marL="457200" indent="-457200">
              <a:buNone/>
            </a:pPr>
            <a:r>
              <a:rPr lang="ru-RU" b="1" i="1" dirty="0" smtClean="0">
                <a:solidFill>
                  <a:srgbClr val="800000"/>
                </a:solidFill>
                <a:latin typeface="Cambria" pitchFamily="18" charset="0"/>
              </a:rPr>
              <a:t>6. Применение и представление  информации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8"/>
          <p:cNvSpPr txBox="1">
            <a:spLocks noChangeArrowheads="1"/>
          </p:cNvSpPr>
          <p:nvPr/>
        </p:nvSpPr>
        <p:spPr bwMode="auto">
          <a:xfrm>
            <a:off x="158750" y="78422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33795" name="Text Box 9"/>
          <p:cNvSpPr txBox="1">
            <a:spLocks noChangeArrowheads="1"/>
          </p:cNvSpPr>
          <p:nvPr/>
        </p:nvSpPr>
        <p:spPr bwMode="auto">
          <a:xfrm>
            <a:off x="1116013" y="115888"/>
            <a:ext cx="7085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800000"/>
                </a:solidFill>
                <a:latin typeface="Arial" charset="0"/>
              </a:rPr>
              <a:t>ТИПОЛОГИЯ УЧЕБНЫХ ТЕКСТОВ</a:t>
            </a:r>
          </a:p>
        </p:txBody>
      </p:sp>
      <p:sp>
        <p:nvSpPr>
          <p:cNvPr id="33796" name="Text Box 10"/>
          <p:cNvSpPr txBox="1">
            <a:spLocks noChangeArrowheads="1"/>
          </p:cNvSpPr>
          <p:nvPr/>
        </p:nvSpPr>
        <p:spPr bwMode="auto">
          <a:xfrm>
            <a:off x="447675" y="857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graphicFrame>
        <p:nvGraphicFramePr>
          <p:cNvPr id="196676" name="Group 68"/>
          <p:cNvGraphicFramePr>
            <a:graphicFrameLocks noGrp="1"/>
          </p:cNvGraphicFramePr>
          <p:nvPr/>
        </p:nvGraphicFramePr>
        <p:xfrm>
          <a:off x="0" y="692150"/>
          <a:ext cx="9144000" cy="5905501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6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3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3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Проблематизирующий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819" name="Text Box 47"/>
          <p:cNvSpPr txBox="1">
            <a:spLocks noChangeArrowheads="1"/>
          </p:cNvSpPr>
          <p:nvPr/>
        </p:nvSpPr>
        <p:spPr bwMode="auto">
          <a:xfrm>
            <a:off x="250825" y="765175"/>
            <a:ext cx="2017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800000"/>
                </a:solidFill>
                <a:latin typeface="Arial" charset="0"/>
              </a:rPr>
              <a:t>Тип учебного </a:t>
            </a:r>
          </a:p>
          <a:p>
            <a:pPr algn="ctr"/>
            <a:r>
              <a:rPr lang="ru-RU" sz="2000" b="1" dirty="0">
                <a:solidFill>
                  <a:srgbClr val="800000"/>
                </a:solidFill>
                <a:latin typeface="Arial" charset="0"/>
              </a:rPr>
              <a:t>текста</a:t>
            </a:r>
          </a:p>
        </p:txBody>
      </p:sp>
      <p:sp>
        <p:nvSpPr>
          <p:cNvPr id="33820" name="Text Box 48"/>
          <p:cNvSpPr txBox="1">
            <a:spLocks noChangeArrowheads="1"/>
          </p:cNvSpPr>
          <p:nvPr/>
        </p:nvSpPr>
        <p:spPr bwMode="auto">
          <a:xfrm>
            <a:off x="2392363" y="758825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800000"/>
                </a:solidFill>
                <a:latin typeface="Arial" charset="0"/>
              </a:rPr>
              <a:t>Характеристика</a:t>
            </a:r>
          </a:p>
        </p:txBody>
      </p:sp>
      <p:sp>
        <p:nvSpPr>
          <p:cNvPr id="33821" name="Text Box 49"/>
          <p:cNvSpPr txBox="1">
            <a:spLocks noChangeArrowheads="1"/>
          </p:cNvSpPr>
          <p:nvPr/>
        </p:nvSpPr>
        <p:spPr bwMode="auto">
          <a:xfrm>
            <a:off x="4695825" y="784225"/>
            <a:ext cx="2036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800000"/>
                </a:solidFill>
                <a:latin typeface="Arial" charset="0"/>
              </a:rPr>
              <a:t>«Маркеры»</a:t>
            </a:r>
          </a:p>
        </p:txBody>
      </p:sp>
      <p:sp>
        <p:nvSpPr>
          <p:cNvPr id="33822" name="Text Box 50"/>
          <p:cNvSpPr txBox="1">
            <a:spLocks noChangeArrowheads="1"/>
          </p:cNvSpPr>
          <p:nvPr/>
        </p:nvSpPr>
        <p:spPr bwMode="auto">
          <a:xfrm>
            <a:off x="6784975" y="784225"/>
            <a:ext cx="210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  <a:latin typeface="Arial" charset="0"/>
              </a:rPr>
              <a:t>Развивающие</a:t>
            </a:r>
          </a:p>
          <a:p>
            <a:pPr algn="ctr"/>
            <a:r>
              <a:rPr lang="ru-RU" sz="2000" b="1">
                <a:solidFill>
                  <a:srgbClr val="800000"/>
                </a:solidFill>
                <a:latin typeface="Arial" charset="0"/>
              </a:rPr>
              <a:t>возможности</a:t>
            </a:r>
          </a:p>
        </p:txBody>
      </p:sp>
      <p:sp>
        <p:nvSpPr>
          <p:cNvPr id="33823" name="Text Box 51"/>
          <p:cNvSpPr txBox="1">
            <a:spLocks noChangeArrowheads="1"/>
          </p:cNvSpPr>
          <p:nvPr/>
        </p:nvSpPr>
        <p:spPr bwMode="auto">
          <a:xfrm>
            <a:off x="0" y="2708275"/>
            <a:ext cx="2484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Tahoma" pitchFamily="34" charset="0"/>
              </a:rPr>
              <a:t>Аксиоматический</a:t>
            </a:r>
          </a:p>
        </p:txBody>
      </p:sp>
      <p:sp>
        <p:nvSpPr>
          <p:cNvPr id="33824" name="Text Box 52"/>
          <p:cNvSpPr txBox="1">
            <a:spLocks noChangeArrowheads="1"/>
          </p:cNvSpPr>
          <p:nvPr/>
        </p:nvSpPr>
        <p:spPr bwMode="auto">
          <a:xfrm>
            <a:off x="2392363" y="1773238"/>
            <a:ext cx="21082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Содержит 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достоверную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информацию</a:t>
            </a:r>
          </a:p>
        </p:txBody>
      </p:sp>
      <p:sp>
        <p:nvSpPr>
          <p:cNvPr id="33825" name="Text Box 53"/>
          <p:cNvSpPr txBox="1">
            <a:spLocks noChangeArrowheads="1"/>
          </p:cNvSpPr>
          <p:nvPr/>
        </p:nvSpPr>
        <p:spPr bwMode="auto">
          <a:xfrm>
            <a:off x="4810125" y="1773238"/>
            <a:ext cx="18065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Факты, 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отсутствие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эмоций, 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терминология</a:t>
            </a:r>
          </a:p>
        </p:txBody>
      </p:sp>
      <p:sp>
        <p:nvSpPr>
          <p:cNvPr id="33826" name="Text Box 54"/>
          <p:cNvSpPr txBox="1">
            <a:spLocks noChangeArrowheads="1"/>
          </p:cNvSpPr>
          <p:nvPr/>
        </p:nvSpPr>
        <p:spPr bwMode="auto">
          <a:xfrm>
            <a:off x="6659563" y="1773238"/>
            <a:ext cx="2484437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Функции 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запоминания и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воспроизведения,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расширение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лексического 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запаса,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кругозора</a:t>
            </a:r>
          </a:p>
        </p:txBody>
      </p:sp>
      <p:sp>
        <p:nvSpPr>
          <p:cNvPr id="33827" name="Text Box 61"/>
          <p:cNvSpPr txBox="1">
            <a:spLocks noChangeArrowheads="1"/>
          </p:cNvSpPr>
          <p:nvPr/>
        </p:nvSpPr>
        <p:spPr bwMode="auto">
          <a:xfrm>
            <a:off x="2339975" y="4005263"/>
            <a:ext cx="22320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Содержит 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проблемную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информацию,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рассуждения,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умозаключения</a:t>
            </a:r>
          </a:p>
        </p:txBody>
      </p:sp>
      <p:sp>
        <p:nvSpPr>
          <p:cNvPr id="33828" name="Text Box 63"/>
          <p:cNvSpPr txBox="1">
            <a:spLocks noChangeArrowheads="1"/>
          </p:cNvSpPr>
          <p:nvPr/>
        </p:nvSpPr>
        <p:spPr bwMode="auto">
          <a:xfrm>
            <a:off x="4643438" y="4005263"/>
            <a:ext cx="2016125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Проблема,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противопоставления,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размышления,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изложение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субъективного опыта</a:t>
            </a:r>
          </a:p>
        </p:txBody>
      </p:sp>
      <p:sp>
        <p:nvSpPr>
          <p:cNvPr id="33829" name="Text Box 66"/>
          <p:cNvSpPr txBox="1">
            <a:spLocks noChangeArrowheads="1"/>
          </p:cNvSpPr>
          <p:nvPr/>
        </p:nvSpPr>
        <p:spPr bwMode="auto">
          <a:xfrm>
            <a:off x="6640513" y="4005263"/>
            <a:ext cx="2503487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800000"/>
                </a:solidFill>
                <a:latin typeface="Arial" charset="0"/>
              </a:rPr>
              <a:t>Развитие логики,</a:t>
            </a:r>
          </a:p>
          <a:p>
            <a:r>
              <a:rPr lang="ru-RU" sz="1600" b="1">
                <a:solidFill>
                  <a:srgbClr val="800000"/>
                </a:solidFill>
                <a:latin typeface="Arial" charset="0"/>
              </a:rPr>
              <a:t>способности к</a:t>
            </a:r>
          </a:p>
          <a:p>
            <a:r>
              <a:rPr lang="ru-RU" sz="1600" b="1">
                <a:solidFill>
                  <a:srgbClr val="800000"/>
                </a:solidFill>
                <a:latin typeface="Arial" charset="0"/>
              </a:rPr>
              <a:t>пониманию, навыков</a:t>
            </a:r>
          </a:p>
          <a:p>
            <a:r>
              <a:rPr lang="ru-RU" sz="1600" b="1">
                <a:solidFill>
                  <a:srgbClr val="800000"/>
                </a:solidFill>
                <a:latin typeface="Arial" charset="0"/>
              </a:rPr>
              <a:t>смысловой обработки</a:t>
            </a:r>
          </a:p>
          <a:p>
            <a:r>
              <a:rPr lang="ru-RU" sz="1600" b="1">
                <a:solidFill>
                  <a:srgbClr val="800000"/>
                </a:solidFill>
                <a:latin typeface="Arial" charset="0"/>
              </a:rPr>
              <a:t>текста, критического</a:t>
            </a:r>
          </a:p>
          <a:p>
            <a:r>
              <a:rPr lang="ru-RU" sz="1600" b="1">
                <a:solidFill>
                  <a:srgbClr val="800000"/>
                </a:solidFill>
                <a:latin typeface="Arial" charset="0"/>
              </a:rPr>
              <a:t>мышления,</a:t>
            </a:r>
          </a:p>
          <a:p>
            <a:r>
              <a:rPr lang="ru-RU" sz="1600" b="1">
                <a:solidFill>
                  <a:srgbClr val="800000"/>
                </a:solidFill>
                <a:latin typeface="Arial" charset="0"/>
              </a:rPr>
              <a:t>стимулирование</a:t>
            </a:r>
          </a:p>
          <a:p>
            <a:r>
              <a:rPr lang="ru-RU" sz="1600" b="1">
                <a:solidFill>
                  <a:srgbClr val="800000"/>
                </a:solidFill>
                <a:latin typeface="Arial" charset="0"/>
              </a:rPr>
              <a:t>познавательной</a:t>
            </a:r>
          </a:p>
          <a:p>
            <a:r>
              <a:rPr lang="ru-RU" sz="1600" b="1">
                <a:solidFill>
                  <a:srgbClr val="800000"/>
                </a:solidFill>
                <a:latin typeface="Arial" charset="0"/>
              </a:rPr>
              <a:t>мотивации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58750" y="78422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116013" y="115888"/>
            <a:ext cx="7085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800000"/>
                </a:solidFill>
                <a:latin typeface="Arial" charset="0"/>
              </a:rPr>
              <a:t>ТИПОЛОГИЯ УЧЕБНЫХ ТЕКСТОВ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47675" y="8572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graphicFrame>
        <p:nvGraphicFramePr>
          <p:cNvPr id="200749" name="Group 45"/>
          <p:cNvGraphicFramePr>
            <a:graphicFrameLocks noGrp="1"/>
          </p:cNvGraphicFramePr>
          <p:nvPr/>
        </p:nvGraphicFramePr>
        <p:xfrm>
          <a:off x="0" y="692150"/>
          <a:ext cx="9144000" cy="5905501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1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Личностно-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окрашенный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3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250825" y="765175"/>
            <a:ext cx="2017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  <a:latin typeface="Arial" charset="0"/>
              </a:rPr>
              <a:t>  Тип учебного </a:t>
            </a:r>
          </a:p>
          <a:p>
            <a:pPr algn="ctr"/>
            <a:r>
              <a:rPr lang="ru-RU" sz="2000" b="1">
                <a:solidFill>
                  <a:srgbClr val="800000"/>
                </a:solidFill>
                <a:latin typeface="Arial" charset="0"/>
              </a:rPr>
              <a:t>текста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2392363" y="758825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800000"/>
                </a:solidFill>
                <a:latin typeface="Arial" charset="0"/>
              </a:rPr>
              <a:t>Характеристика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4695825" y="784225"/>
            <a:ext cx="2036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800000"/>
                </a:solidFill>
                <a:latin typeface="Arial" charset="0"/>
              </a:rPr>
              <a:t>«Маркеры»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6784975" y="784225"/>
            <a:ext cx="210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800000"/>
                </a:solidFill>
                <a:latin typeface="Arial" charset="0"/>
              </a:rPr>
              <a:t>Развивающие</a:t>
            </a:r>
          </a:p>
          <a:p>
            <a:pPr algn="ctr"/>
            <a:r>
              <a:rPr lang="ru-RU" sz="2000" b="1">
                <a:solidFill>
                  <a:srgbClr val="800000"/>
                </a:solidFill>
                <a:latin typeface="Arial" charset="0"/>
              </a:rPr>
              <a:t>возможности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158750" y="18653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 </a:t>
            </a:r>
          </a:p>
        </p:txBody>
      </p:sp>
      <p:sp>
        <p:nvSpPr>
          <p:cNvPr id="34848" name="Text Box 32"/>
          <p:cNvSpPr txBox="1">
            <a:spLocks noChangeArrowheads="1"/>
          </p:cNvSpPr>
          <p:nvPr/>
        </p:nvSpPr>
        <p:spPr bwMode="auto">
          <a:xfrm>
            <a:off x="2392363" y="1773238"/>
            <a:ext cx="210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 </a:t>
            </a:r>
          </a:p>
        </p:txBody>
      </p:sp>
      <p:sp>
        <p:nvSpPr>
          <p:cNvPr id="34849" name="Text Box 33"/>
          <p:cNvSpPr txBox="1">
            <a:spLocks noChangeArrowheads="1"/>
          </p:cNvSpPr>
          <p:nvPr/>
        </p:nvSpPr>
        <p:spPr bwMode="auto">
          <a:xfrm>
            <a:off x="4810125" y="1773238"/>
            <a:ext cx="1806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 </a:t>
            </a:r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6659563" y="1773238"/>
            <a:ext cx="2484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 </a:t>
            </a:r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2339975" y="4005263"/>
            <a:ext cx="22320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 </a:t>
            </a: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4643438" y="4005263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 </a:t>
            </a:r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6640513" y="4005263"/>
            <a:ext cx="2503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800000"/>
                </a:solidFill>
                <a:latin typeface="Arial" charset="0"/>
              </a:rPr>
              <a:t> </a:t>
            </a:r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2319338" y="1720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2319338" y="1792288"/>
            <a:ext cx="22526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Содержит обращение к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личностному опыту,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эмоциям, образу жизни</a:t>
            </a:r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4624388" y="1792288"/>
            <a:ext cx="196373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Обращение к чувствам,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ощущениям,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риторические вопросы и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восклицания</a:t>
            </a:r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6659563" y="1792288"/>
            <a:ext cx="237648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Расширение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эмоционального опыта,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формирование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мировоззрения</a:t>
            </a:r>
          </a:p>
        </p:txBody>
      </p:sp>
      <p:sp>
        <p:nvSpPr>
          <p:cNvPr id="34858" name="Text Box 42"/>
          <p:cNvSpPr txBox="1">
            <a:spLocks noChangeArrowheads="1"/>
          </p:cNvSpPr>
          <p:nvPr/>
        </p:nvSpPr>
        <p:spPr bwMode="auto">
          <a:xfrm>
            <a:off x="87313" y="4092575"/>
            <a:ext cx="189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800000"/>
                </a:solidFill>
              </a:rPr>
              <a:t>Ценностно-</a:t>
            </a:r>
          </a:p>
          <a:p>
            <a:r>
              <a:rPr lang="ru-RU" b="1">
                <a:solidFill>
                  <a:srgbClr val="800000"/>
                </a:solidFill>
              </a:rPr>
              <a:t>окрашенный</a:t>
            </a:r>
          </a:p>
        </p:txBody>
      </p:sp>
      <p:sp>
        <p:nvSpPr>
          <p:cNvPr id="34859" name="Text Box 43"/>
          <p:cNvSpPr txBox="1">
            <a:spLocks noChangeArrowheads="1"/>
          </p:cNvSpPr>
          <p:nvPr/>
        </p:nvSpPr>
        <p:spPr bwMode="auto">
          <a:xfrm>
            <a:off x="2268538" y="3952875"/>
            <a:ext cx="2303462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Интерпретирует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информацию в контексте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культурных и духовных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ценностей,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нравственных проблем.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 </a:t>
            </a:r>
          </a:p>
        </p:txBody>
      </p:sp>
      <p:sp>
        <p:nvSpPr>
          <p:cNvPr id="34860" name="Text Box 44"/>
          <p:cNvSpPr txBox="1">
            <a:spLocks noChangeArrowheads="1"/>
          </p:cNvSpPr>
          <p:nvPr/>
        </p:nvSpPr>
        <p:spPr bwMode="auto">
          <a:xfrm>
            <a:off x="4624388" y="3952875"/>
            <a:ext cx="2108200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800000"/>
                </a:solidFill>
                <a:latin typeface="Arial" charset="0"/>
              </a:rPr>
              <a:t>Ценностная лексика,</a:t>
            </a:r>
          </a:p>
          <a:p>
            <a:r>
              <a:rPr lang="ru-RU" sz="1600" b="1">
                <a:solidFill>
                  <a:srgbClr val="800000"/>
                </a:solidFill>
                <a:latin typeface="Arial" charset="0"/>
              </a:rPr>
              <a:t>диалоговая форма,</a:t>
            </a:r>
          </a:p>
          <a:p>
            <a:r>
              <a:rPr lang="ru-RU" sz="1600" b="1">
                <a:solidFill>
                  <a:srgbClr val="800000"/>
                </a:solidFill>
                <a:latin typeface="Arial" charset="0"/>
              </a:rPr>
              <a:t>изложение ценностных</a:t>
            </a:r>
          </a:p>
          <a:p>
            <a:r>
              <a:rPr lang="ru-RU" sz="1600" b="1">
                <a:solidFill>
                  <a:srgbClr val="800000"/>
                </a:solidFill>
                <a:latin typeface="Arial" charset="0"/>
              </a:rPr>
              <a:t>противоречий,  </a:t>
            </a:r>
          </a:p>
          <a:p>
            <a:r>
              <a:rPr lang="ru-RU" sz="1600" b="1">
                <a:solidFill>
                  <a:srgbClr val="800000"/>
                </a:solidFill>
                <a:latin typeface="Arial" charset="0"/>
              </a:rPr>
              <a:t>проблем, обращение</a:t>
            </a:r>
          </a:p>
          <a:p>
            <a:r>
              <a:rPr lang="ru-RU" sz="1600" b="1">
                <a:solidFill>
                  <a:srgbClr val="800000"/>
                </a:solidFill>
                <a:latin typeface="Arial" charset="0"/>
              </a:rPr>
              <a:t>к личному</a:t>
            </a:r>
            <a:r>
              <a:rPr lang="ru-RU">
                <a:latin typeface="Arial" charset="0"/>
              </a:rPr>
              <a:t> </a:t>
            </a:r>
            <a:r>
              <a:rPr lang="ru-RU" sz="1600" b="1">
                <a:solidFill>
                  <a:srgbClr val="800000"/>
                </a:solidFill>
                <a:latin typeface="Arial" charset="0"/>
              </a:rPr>
              <a:t>мнению</a:t>
            </a:r>
          </a:p>
        </p:txBody>
      </p:sp>
      <p:sp>
        <p:nvSpPr>
          <p:cNvPr id="34861" name="Text Box 46"/>
          <p:cNvSpPr txBox="1">
            <a:spLocks noChangeArrowheads="1"/>
          </p:cNvSpPr>
          <p:nvPr/>
        </p:nvSpPr>
        <p:spPr bwMode="auto">
          <a:xfrm>
            <a:off x="6732588" y="4005263"/>
            <a:ext cx="230346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Формирование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нравственных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ценностей,</a:t>
            </a:r>
          </a:p>
          <a:p>
            <a:r>
              <a:rPr lang="ru-RU" b="1">
                <a:solidFill>
                  <a:srgbClr val="800000"/>
                </a:solidFill>
                <a:latin typeface="Arial" charset="0"/>
              </a:rPr>
              <a:t>критического мышления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</TotalTime>
  <Words>749</Words>
  <Application>Microsoft Office PowerPoint</Application>
  <PresentationFormat>Экран (4:3)</PresentationFormat>
  <Paragraphs>263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Cambria</vt:lpstr>
      <vt:lpstr>Franklin Gothic Book</vt:lpstr>
      <vt:lpstr>Franklin Gothic Medium</vt:lpstr>
      <vt:lpstr>Tahoma</vt:lpstr>
      <vt:lpstr>Times New Roman</vt:lpstr>
      <vt:lpstr>Wingdings 2</vt:lpstr>
      <vt:lpstr>Трек</vt:lpstr>
      <vt:lpstr>Организация  работы  с текстом на уроках ОРКСЭ, ОДНКНР </vt:lpstr>
      <vt:lpstr>Требования ФГОС к метапредметным результатам изучения курса ОРКСЭ</vt:lpstr>
      <vt:lpstr>Что такое Чтение?</vt:lpstr>
      <vt:lpstr>Цель и виды чтения</vt:lpstr>
      <vt:lpstr>Развивающий  потенциал текста</vt:lpstr>
      <vt:lpstr>Формирование читательской  компетенции </vt:lpstr>
      <vt:lpstr>Этапы работы с текстом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работы  с текстом на уроках ОРКСЭ</dc:title>
  <dc:creator>Snezhana</dc:creator>
  <cp:lastModifiedBy>Snezhana</cp:lastModifiedBy>
  <cp:revision>12</cp:revision>
  <dcterms:modified xsi:type="dcterms:W3CDTF">2020-05-20T02:08:34Z</dcterms:modified>
</cp:coreProperties>
</file>