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319" r:id="rId3"/>
    <p:sldId id="295" r:id="rId4"/>
    <p:sldId id="260" r:id="rId5"/>
    <p:sldId id="296" r:id="rId6"/>
    <p:sldId id="303" r:id="rId7"/>
    <p:sldId id="305" r:id="rId8"/>
    <p:sldId id="262" r:id="rId9"/>
    <p:sldId id="306" r:id="rId10"/>
    <p:sldId id="307" r:id="rId11"/>
    <p:sldId id="257" r:id="rId12"/>
    <p:sldId id="297" r:id="rId13"/>
    <p:sldId id="321" r:id="rId14"/>
    <p:sldId id="309" r:id="rId15"/>
    <p:sldId id="264" r:id="rId16"/>
    <p:sldId id="310" r:id="rId17"/>
    <p:sldId id="311" r:id="rId18"/>
    <p:sldId id="261" r:id="rId19"/>
    <p:sldId id="263" r:id="rId20"/>
    <p:sldId id="322" r:id="rId21"/>
    <p:sldId id="313" r:id="rId22"/>
    <p:sldId id="267" r:id="rId23"/>
    <p:sldId id="314" r:id="rId24"/>
    <p:sldId id="315" r:id="rId25"/>
    <p:sldId id="266" r:id="rId26"/>
    <p:sldId id="328" r:id="rId27"/>
    <p:sldId id="324" r:id="rId28"/>
    <p:sldId id="327" r:id="rId29"/>
    <p:sldId id="268" r:id="rId30"/>
    <p:sldId id="302" r:id="rId31"/>
    <p:sldId id="269" r:id="rId32"/>
    <p:sldId id="270" r:id="rId33"/>
    <p:sldId id="271" r:id="rId34"/>
    <p:sldId id="272" r:id="rId35"/>
    <p:sldId id="273" r:id="rId36"/>
    <p:sldId id="274" r:id="rId37"/>
    <p:sldId id="279" r:id="rId38"/>
    <p:sldId id="275" r:id="rId39"/>
    <p:sldId id="276" r:id="rId40"/>
    <p:sldId id="277" r:id="rId41"/>
    <p:sldId id="278" r:id="rId42"/>
    <p:sldId id="325" r:id="rId43"/>
    <p:sldId id="293" r:id="rId44"/>
    <p:sldId id="294" r:id="rId45"/>
    <p:sldId id="318" r:id="rId46"/>
    <p:sldId id="32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9;&#1095;&#1077;&#1085;&#1080;&#1082;\Downloads\&#1052;&#1069;_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26882555173574E-2"/>
          <c:y val="5.1720169594185343E-2"/>
          <c:w val="0.92132206488445556"/>
          <c:h val="0.68741418686300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соотношение участия и отказов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Лицей № 126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 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СОШ № 83</c:v>
                </c:pt>
                <c:pt idx="21">
                  <c:v>Православная гимназия</c:v>
                </c:pt>
                <c:pt idx="22">
                  <c:v>Веритас</c:v>
                </c:pt>
                <c:pt idx="23">
                  <c:v>ГАОУ НСО «Школа-интернат»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9.3000000000000007</c:v>
                </c:pt>
                <c:pt idx="1">
                  <c:v>0</c:v>
                </c:pt>
                <c:pt idx="2">
                  <c:v>0</c:v>
                </c:pt>
                <c:pt idx="3">
                  <c:v>7.1</c:v>
                </c:pt>
                <c:pt idx="4">
                  <c:v>0</c:v>
                </c:pt>
                <c:pt idx="5">
                  <c:v>11.7</c:v>
                </c:pt>
                <c:pt idx="6">
                  <c:v>5.8</c:v>
                </c:pt>
                <c:pt idx="7">
                  <c:v>33.299999999999997</c:v>
                </c:pt>
                <c:pt idx="8">
                  <c:v>11.1</c:v>
                </c:pt>
                <c:pt idx="9">
                  <c:v>0</c:v>
                </c:pt>
                <c:pt idx="10">
                  <c:v>10.199999999999999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</c:v>
                </c:pt>
                <c:pt idx="15">
                  <c:v>5.8</c:v>
                </c:pt>
                <c:pt idx="16">
                  <c:v>4.5</c:v>
                </c:pt>
                <c:pt idx="17">
                  <c:v>0</c:v>
                </c:pt>
                <c:pt idx="18">
                  <c:v>9.1999999999999993</c:v>
                </c:pt>
                <c:pt idx="19">
                  <c:v>10.9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5A-4EDE-A643-FFD7C1FDFA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6126432"/>
        <c:axId val="206126824"/>
      </c:barChart>
      <c:catAx>
        <c:axId val="2061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26824"/>
        <c:crosses val="autoZero"/>
        <c:auto val="1"/>
        <c:lblAlgn val="ctr"/>
        <c:lblOffset val="100"/>
        <c:noMultiLvlLbl val="0"/>
      </c:catAx>
      <c:valAx>
        <c:axId val="206126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2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04854691449828"/>
          <c:y val="0.85571303587051617"/>
          <c:w val="0.26573711986267157"/>
          <c:h val="0.13330750322876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победителей и призеров муниципального этапа олимпиады по предметам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0" i="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3 учебных года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призеров 2016-2017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18</c:v>
                </c:pt>
                <c:pt idx="1">
                  <c:v>5</c:v>
                </c:pt>
                <c:pt idx="2">
                  <c:v>26</c:v>
                </c:pt>
                <c:pt idx="3">
                  <c:v>12</c:v>
                </c:pt>
                <c:pt idx="4">
                  <c:v>2</c:v>
                </c:pt>
                <c:pt idx="5">
                  <c:v>2</c:v>
                </c:pt>
                <c:pt idx="6">
                  <c:v>11</c:v>
                </c:pt>
                <c:pt idx="7">
                  <c:v>1</c:v>
                </c:pt>
                <c:pt idx="8">
                  <c:v>12</c:v>
                </c:pt>
                <c:pt idx="9">
                  <c:v>9</c:v>
                </c:pt>
                <c:pt idx="10">
                  <c:v>5</c:v>
                </c:pt>
                <c:pt idx="11">
                  <c:v>28</c:v>
                </c:pt>
                <c:pt idx="12">
                  <c:v>5</c:v>
                </c:pt>
                <c:pt idx="13">
                  <c:v>7</c:v>
                </c:pt>
                <c:pt idx="14">
                  <c:v>14</c:v>
                </c:pt>
                <c:pt idx="15">
                  <c:v>4</c:v>
                </c:pt>
                <c:pt idx="16">
                  <c:v>5</c:v>
                </c:pt>
                <c:pt idx="17">
                  <c:v>17</c:v>
                </c:pt>
                <c:pt idx="18">
                  <c:v>2</c:v>
                </c:pt>
                <c:pt idx="19">
                  <c:v>8</c:v>
                </c:pt>
                <c:pt idx="20">
                  <c:v>19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E-4793-B0B5-2D4B757813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призеров 2017-2018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11</c:v>
                </c:pt>
                <c:pt idx="1">
                  <c:v>1</c:v>
                </c:pt>
                <c:pt idx="2">
                  <c:v>12</c:v>
                </c:pt>
                <c:pt idx="3">
                  <c:v>14</c:v>
                </c:pt>
                <c:pt idx="4">
                  <c:v>0</c:v>
                </c:pt>
                <c:pt idx="5">
                  <c:v>4</c:v>
                </c:pt>
                <c:pt idx="6">
                  <c:v>7</c:v>
                </c:pt>
                <c:pt idx="7">
                  <c:v>2</c:v>
                </c:pt>
                <c:pt idx="8">
                  <c:v>16</c:v>
                </c:pt>
                <c:pt idx="9">
                  <c:v>2</c:v>
                </c:pt>
                <c:pt idx="10">
                  <c:v>1</c:v>
                </c:pt>
                <c:pt idx="11">
                  <c:v>9</c:v>
                </c:pt>
                <c:pt idx="12">
                  <c:v>8</c:v>
                </c:pt>
                <c:pt idx="13">
                  <c:v>9</c:v>
                </c:pt>
                <c:pt idx="14">
                  <c:v>11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2</c:v>
                </c:pt>
                <c:pt idx="19">
                  <c:v>7</c:v>
                </c:pt>
                <c:pt idx="20">
                  <c:v>16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DE-4793-B0B5-2D4B757813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призеров 2018 -2019 уч.г.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11</c:v>
                </c:pt>
                <c:pt idx="4">
                  <c:v>1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13</c:v>
                </c:pt>
                <c:pt idx="9">
                  <c:v>4</c:v>
                </c:pt>
                <c:pt idx="10">
                  <c:v>3</c:v>
                </c:pt>
                <c:pt idx="11">
                  <c:v>19</c:v>
                </c:pt>
                <c:pt idx="12">
                  <c:v>6</c:v>
                </c:pt>
                <c:pt idx="13">
                  <c:v>9</c:v>
                </c:pt>
                <c:pt idx="14">
                  <c:v>7</c:v>
                </c:pt>
                <c:pt idx="15">
                  <c:v>5</c:v>
                </c:pt>
                <c:pt idx="16">
                  <c:v>5</c:v>
                </c:pt>
                <c:pt idx="17">
                  <c:v>8</c:v>
                </c:pt>
                <c:pt idx="18">
                  <c:v>3</c:v>
                </c:pt>
                <c:pt idx="19">
                  <c:v>7</c:v>
                </c:pt>
                <c:pt idx="20">
                  <c:v>15</c:v>
                </c:pt>
                <c:pt idx="2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DE-4793-B0B5-2D4B75781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67992"/>
        <c:axId val="205867600"/>
      </c:barChart>
      <c:catAx>
        <c:axId val="20586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867600"/>
        <c:crosses val="autoZero"/>
        <c:auto val="1"/>
        <c:lblAlgn val="ctr"/>
        <c:lblOffset val="100"/>
        <c:noMultiLvlLbl val="0"/>
      </c:catAx>
      <c:valAx>
        <c:axId val="20586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6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Советский</c:v>
                </c:pt>
                <c:pt idx="1">
                  <c:v>Центральный округ</c:v>
                </c:pt>
                <c:pt idx="2">
                  <c:v>Калининский</c:v>
                </c:pt>
                <c:pt idx="3">
                  <c:v>Ленинский</c:v>
                </c:pt>
                <c:pt idx="4">
                  <c:v>Кировский</c:v>
                </c:pt>
                <c:pt idx="5">
                  <c:v>Октябрьский</c:v>
                </c:pt>
                <c:pt idx="6">
                  <c:v>Дзержинский</c:v>
                </c:pt>
                <c:pt idx="7">
                  <c:v>Первомайский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</c:v>
                </c:pt>
                <c:pt idx="1">
                  <c:v>32</c:v>
                </c:pt>
                <c:pt idx="2">
                  <c:v>22.8</c:v>
                </c:pt>
                <c:pt idx="3">
                  <c:v>39</c:v>
                </c:pt>
                <c:pt idx="4">
                  <c:v>28.5</c:v>
                </c:pt>
                <c:pt idx="5">
                  <c:v>32</c:v>
                </c:pt>
                <c:pt idx="6">
                  <c:v>16.5</c:v>
                </c:pt>
                <c:pt idx="7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9D-47AD-8D5A-188D04D1DD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Советский</c:v>
                </c:pt>
                <c:pt idx="1">
                  <c:v>Центральный округ</c:v>
                </c:pt>
                <c:pt idx="2">
                  <c:v>Калининский</c:v>
                </c:pt>
                <c:pt idx="3">
                  <c:v>Ленинский</c:v>
                </c:pt>
                <c:pt idx="4">
                  <c:v>Кировский</c:v>
                </c:pt>
                <c:pt idx="5">
                  <c:v>Октябрьский</c:v>
                </c:pt>
                <c:pt idx="6">
                  <c:v>Дзержинский</c:v>
                </c:pt>
                <c:pt idx="7">
                  <c:v>Первомайский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44</c:v>
                </c:pt>
                <c:pt idx="1">
                  <c:v>32</c:v>
                </c:pt>
                <c:pt idx="2">
                  <c:v>20.399999999999999</c:v>
                </c:pt>
                <c:pt idx="3">
                  <c:v>32</c:v>
                </c:pt>
                <c:pt idx="4">
                  <c:v>30.4</c:v>
                </c:pt>
                <c:pt idx="5">
                  <c:v>26.8</c:v>
                </c:pt>
                <c:pt idx="6">
                  <c:v>20.5</c:v>
                </c:pt>
                <c:pt idx="7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9D-47AD-8D5A-188D04D1DD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Советский</c:v>
                </c:pt>
                <c:pt idx="1">
                  <c:v>Центральный округ</c:v>
                </c:pt>
                <c:pt idx="2">
                  <c:v>Калининский</c:v>
                </c:pt>
                <c:pt idx="3">
                  <c:v>Ленинский</c:v>
                </c:pt>
                <c:pt idx="4">
                  <c:v>Кировский</c:v>
                </c:pt>
                <c:pt idx="5">
                  <c:v>Октябрьский</c:v>
                </c:pt>
                <c:pt idx="6">
                  <c:v>Дзержинский</c:v>
                </c:pt>
                <c:pt idx="7">
                  <c:v>Первомайский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49</c:v>
                </c:pt>
                <c:pt idx="1">
                  <c:v>32</c:v>
                </c:pt>
                <c:pt idx="2">
                  <c:v>28.6</c:v>
                </c:pt>
                <c:pt idx="3">
                  <c:v>27</c:v>
                </c:pt>
                <c:pt idx="4">
                  <c:v>26.2</c:v>
                </c:pt>
                <c:pt idx="5">
                  <c:v>22.5</c:v>
                </c:pt>
                <c:pt idx="6">
                  <c:v>20.07</c:v>
                </c:pt>
                <c:pt idx="7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9D-47AD-8D5A-188D04D1D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5865248"/>
        <c:axId val="205864464"/>
      </c:barChart>
      <c:catAx>
        <c:axId val="2058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864464"/>
        <c:crosses val="autoZero"/>
        <c:auto val="1"/>
        <c:lblAlgn val="ctr"/>
        <c:lblOffset val="100"/>
        <c:noMultiLvlLbl val="0"/>
      </c:catAx>
      <c:valAx>
        <c:axId val="20586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8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Эффективность,%
2016-2017 уч.г. 
</c:v>
                </c:pt>
                <c:pt idx="1">
                  <c:v>Эффективность,%
2017-2018 уч.г.
</c:v>
                </c:pt>
                <c:pt idx="2">
                  <c:v>Эффективность,%
 2018-2019 уч.г.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21.9</c:v>
                </c:pt>
                <c:pt idx="1">
                  <c:v>20.399999999999999</c:v>
                </c:pt>
                <c:pt idx="2">
                  <c:v>28.6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AE-4729-B9A2-475DFC4F46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6183656"/>
        <c:axId val="106184048"/>
      </c:lineChart>
      <c:catAx>
        <c:axId val="10618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184048"/>
        <c:crosses val="autoZero"/>
        <c:auto val="1"/>
        <c:lblAlgn val="ctr"/>
        <c:lblOffset val="100"/>
        <c:noMultiLvlLbl val="0"/>
      </c:catAx>
      <c:valAx>
        <c:axId val="106184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8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участия 2016-2017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ГАОУ</c:v>
                </c:pt>
                <c:pt idx="25">
                  <c:v>МБОУ ВСШ № 27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31</c:v>
                </c:pt>
                <c:pt idx="1">
                  <c:v>12</c:v>
                </c:pt>
                <c:pt idx="2">
                  <c:v>33</c:v>
                </c:pt>
                <c:pt idx="3">
                  <c:v>16</c:v>
                </c:pt>
                <c:pt idx="4">
                  <c:v>21</c:v>
                </c:pt>
                <c:pt idx="5">
                  <c:v>11.9</c:v>
                </c:pt>
                <c:pt idx="6">
                  <c:v>55.6</c:v>
                </c:pt>
                <c:pt idx="7">
                  <c:v>37.5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11.1</c:v>
                </c:pt>
                <c:pt idx="12">
                  <c:v>16.7</c:v>
                </c:pt>
                <c:pt idx="13">
                  <c:v>9</c:v>
                </c:pt>
                <c:pt idx="14">
                  <c:v>9</c:v>
                </c:pt>
                <c:pt idx="15">
                  <c:v>16.7</c:v>
                </c:pt>
                <c:pt idx="16">
                  <c:v>30.8</c:v>
                </c:pt>
                <c:pt idx="17">
                  <c:v>50</c:v>
                </c:pt>
                <c:pt idx="18">
                  <c:v>24</c:v>
                </c:pt>
                <c:pt idx="19">
                  <c:v>13.3</c:v>
                </c:pt>
                <c:pt idx="20">
                  <c:v>16.899999999999999</c:v>
                </c:pt>
                <c:pt idx="21">
                  <c:v>25</c:v>
                </c:pt>
                <c:pt idx="22">
                  <c:v>37.5</c:v>
                </c:pt>
                <c:pt idx="23">
                  <c:v>50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AA-40A8-A525-F7D6620026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участия 2017-2018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ГАОУ</c:v>
                </c:pt>
                <c:pt idx="25">
                  <c:v>МБОУ ВСШ № 27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27</c:v>
                </c:pt>
                <c:pt idx="1">
                  <c:v>26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40</c:v>
                </c:pt>
                <c:pt idx="7">
                  <c:v>0</c:v>
                </c:pt>
                <c:pt idx="8">
                  <c:v>11</c:v>
                </c:pt>
                <c:pt idx="9">
                  <c:v>11</c:v>
                </c:pt>
                <c:pt idx="10">
                  <c:v>0</c:v>
                </c:pt>
                <c:pt idx="11">
                  <c:v>0</c:v>
                </c:pt>
                <c:pt idx="12">
                  <c:v>25</c:v>
                </c:pt>
                <c:pt idx="13">
                  <c:v>33</c:v>
                </c:pt>
                <c:pt idx="14">
                  <c:v>11</c:v>
                </c:pt>
                <c:pt idx="15">
                  <c:v>25</c:v>
                </c:pt>
                <c:pt idx="16">
                  <c:v>33</c:v>
                </c:pt>
                <c:pt idx="17">
                  <c:v>33</c:v>
                </c:pt>
                <c:pt idx="18">
                  <c:v>29</c:v>
                </c:pt>
                <c:pt idx="19">
                  <c:v>7</c:v>
                </c:pt>
                <c:pt idx="20">
                  <c:v>14</c:v>
                </c:pt>
                <c:pt idx="21">
                  <c:v>28</c:v>
                </c:pt>
                <c:pt idx="22">
                  <c:v>28</c:v>
                </c:pt>
                <c:pt idx="23">
                  <c:v>42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AA-40A8-A525-F7D6620026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участия 2018-2019 уч.г.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ГАОУ</c:v>
                </c:pt>
                <c:pt idx="25">
                  <c:v>МБОУ ВСШ № 27</c:v>
                </c:pt>
              </c:strCache>
            </c:strRef>
          </c:cat>
          <c:val>
            <c:numRef>
              <c:f>Лист1!$D$2:$D$27</c:f>
              <c:numCache>
                <c:formatCode>General</c:formatCode>
                <c:ptCount val="26"/>
                <c:pt idx="0">
                  <c:v>31.25</c:v>
                </c:pt>
                <c:pt idx="1">
                  <c:v>28.2</c:v>
                </c:pt>
                <c:pt idx="2">
                  <c:v>29.41</c:v>
                </c:pt>
                <c:pt idx="3">
                  <c:v>11.54</c:v>
                </c:pt>
                <c:pt idx="4">
                  <c:v>36.36</c:v>
                </c:pt>
                <c:pt idx="5">
                  <c:v>26.67</c:v>
                </c:pt>
                <c:pt idx="6">
                  <c:v>25</c:v>
                </c:pt>
                <c:pt idx="7">
                  <c:v>0</c:v>
                </c:pt>
                <c:pt idx="8">
                  <c:v>37.5</c:v>
                </c:pt>
                <c:pt idx="9">
                  <c:v>16.670000000000002</c:v>
                </c:pt>
                <c:pt idx="10">
                  <c:v>0</c:v>
                </c:pt>
                <c:pt idx="11">
                  <c:v>50</c:v>
                </c:pt>
                <c:pt idx="12">
                  <c:v>40</c:v>
                </c:pt>
                <c:pt idx="13">
                  <c:v>16.670000000000002</c:v>
                </c:pt>
                <c:pt idx="14">
                  <c:v>33.33</c:v>
                </c:pt>
                <c:pt idx="15">
                  <c:v>37.5</c:v>
                </c:pt>
                <c:pt idx="16">
                  <c:v>28.5</c:v>
                </c:pt>
                <c:pt idx="17">
                  <c:v>45</c:v>
                </c:pt>
                <c:pt idx="18">
                  <c:v>36.22</c:v>
                </c:pt>
                <c:pt idx="19">
                  <c:v>15.38</c:v>
                </c:pt>
                <c:pt idx="20">
                  <c:v>25.71</c:v>
                </c:pt>
                <c:pt idx="21">
                  <c:v>14.29</c:v>
                </c:pt>
                <c:pt idx="22">
                  <c:v>50</c:v>
                </c:pt>
                <c:pt idx="23">
                  <c:v>50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AA-40A8-A525-F7D662002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17712"/>
        <c:axId val="205866032"/>
      </c:barChart>
      <c:catAx>
        <c:axId val="20731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866032"/>
        <c:crosses val="autoZero"/>
        <c:auto val="1"/>
        <c:lblAlgn val="ctr"/>
        <c:lblOffset val="100"/>
        <c:noMultiLvlLbl val="0"/>
      </c:catAx>
      <c:valAx>
        <c:axId val="20586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31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79990284220834E-2"/>
          <c:y val="0.89498171378715641"/>
          <c:w val="0.93271624377436235"/>
          <c:h val="9.0277112780616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99814557231995E-2"/>
          <c:y val="3.2083647918307485E-2"/>
          <c:w val="0.90271515535448932"/>
          <c:h val="0.60043236196735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Эффективность,% 2016-2017 уч.г.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37.5</c:v>
                </c:pt>
                <c:pt idx="1">
                  <c:v>14.3</c:v>
                </c:pt>
                <c:pt idx="2">
                  <c:v>30.2</c:v>
                </c:pt>
                <c:pt idx="3">
                  <c:v>23.5</c:v>
                </c:pt>
                <c:pt idx="4">
                  <c:v>11.8</c:v>
                </c:pt>
                <c:pt idx="5">
                  <c:v>8</c:v>
                </c:pt>
                <c:pt idx="6">
                  <c:v>20</c:v>
                </c:pt>
                <c:pt idx="7">
                  <c:v>14.3</c:v>
                </c:pt>
                <c:pt idx="8">
                  <c:v>16.7</c:v>
                </c:pt>
                <c:pt idx="9">
                  <c:v>14.3</c:v>
                </c:pt>
                <c:pt idx="10">
                  <c:v>31.25</c:v>
                </c:pt>
                <c:pt idx="11">
                  <c:v>26.4</c:v>
                </c:pt>
                <c:pt idx="12">
                  <c:v>9.4</c:v>
                </c:pt>
                <c:pt idx="13">
                  <c:v>17.899999999999999</c:v>
                </c:pt>
                <c:pt idx="14">
                  <c:v>20.3</c:v>
                </c:pt>
                <c:pt idx="15">
                  <c:v>16.7</c:v>
                </c:pt>
                <c:pt idx="16">
                  <c:v>8.9</c:v>
                </c:pt>
                <c:pt idx="17">
                  <c:v>43.6</c:v>
                </c:pt>
                <c:pt idx="18">
                  <c:v>22.2</c:v>
                </c:pt>
                <c:pt idx="19">
                  <c:v>24.2</c:v>
                </c:pt>
                <c:pt idx="20">
                  <c:v>31.7</c:v>
                </c:pt>
                <c:pt idx="21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9-470D-BC85-9DB5B6B452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Эффективность,% 2017-2018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28.9</c:v>
                </c:pt>
                <c:pt idx="1">
                  <c:v>4.8</c:v>
                </c:pt>
                <c:pt idx="2">
                  <c:v>20</c:v>
                </c:pt>
                <c:pt idx="3">
                  <c:v>29.9</c:v>
                </c:pt>
                <c:pt idx="4">
                  <c:v>0</c:v>
                </c:pt>
                <c:pt idx="5">
                  <c:v>25</c:v>
                </c:pt>
                <c:pt idx="6">
                  <c:v>15.2</c:v>
                </c:pt>
                <c:pt idx="7">
                  <c:v>40</c:v>
                </c:pt>
                <c:pt idx="8">
                  <c:v>22.85</c:v>
                </c:pt>
                <c:pt idx="9">
                  <c:v>7.4</c:v>
                </c:pt>
                <c:pt idx="10">
                  <c:v>10</c:v>
                </c:pt>
                <c:pt idx="11">
                  <c:v>16.98</c:v>
                </c:pt>
                <c:pt idx="12">
                  <c:v>23.5</c:v>
                </c:pt>
                <c:pt idx="13">
                  <c:v>15.5</c:v>
                </c:pt>
                <c:pt idx="14">
                  <c:v>16.7</c:v>
                </c:pt>
                <c:pt idx="15">
                  <c:v>33.299999999999997</c:v>
                </c:pt>
                <c:pt idx="16">
                  <c:v>23.8</c:v>
                </c:pt>
                <c:pt idx="17">
                  <c:v>21.4</c:v>
                </c:pt>
                <c:pt idx="18">
                  <c:v>33.299999999999997</c:v>
                </c:pt>
                <c:pt idx="19">
                  <c:v>20</c:v>
                </c:pt>
                <c:pt idx="20">
                  <c:v>25.8</c:v>
                </c:pt>
                <c:pt idx="21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69-470D-BC85-9DB5B6B452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Эффективность,% 2018-2019 уч.г.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0</c:v>
                </c:pt>
                <c:pt idx="1">
                  <c:v>50</c:v>
                </c:pt>
                <c:pt idx="2">
                  <c:v>14.8</c:v>
                </c:pt>
                <c:pt idx="3">
                  <c:v>31.42</c:v>
                </c:pt>
                <c:pt idx="4">
                  <c:v>16.7</c:v>
                </c:pt>
                <c:pt idx="5">
                  <c:v>27.8</c:v>
                </c:pt>
                <c:pt idx="6">
                  <c:v>18.18</c:v>
                </c:pt>
                <c:pt idx="7">
                  <c:v>36.36</c:v>
                </c:pt>
                <c:pt idx="8">
                  <c:v>40.6</c:v>
                </c:pt>
                <c:pt idx="9">
                  <c:v>22.2</c:v>
                </c:pt>
                <c:pt idx="10">
                  <c:v>50</c:v>
                </c:pt>
                <c:pt idx="11">
                  <c:v>38.700000000000003</c:v>
                </c:pt>
                <c:pt idx="12">
                  <c:v>18.18</c:v>
                </c:pt>
                <c:pt idx="13">
                  <c:v>25.7</c:v>
                </c:pt>
                <c:pt idx="14">
                  <c:v>29.17</c:v>
                </c:pt>
                <c:pt idx="15">
                  <c:v>27.8</c:v>
                </c:pt>
                <c:pt idx="16">
                  <c:v>17.2</c:v>
                </c:pt>
                <c:pt idx="17">
                  <c:v>22.8</c:v>
                </c:pt>
                <c:pt idx="18">
                  <c:v>50</c:v>
                </c:pt>
                <c:pt idx="19">
                  <c:v>22.6</c:v>
                </c:pt>
                <c:pt idx="20">
                  <c:v>38.5</c:v>
                </c:pt>
                <c:pt idx="21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65640"/>
        <c:axId val="206129176"/>
      </c:barChart>
      <c:catAx>
        <c:axId val="20586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129176"/>
        <c:crosses val="autoZero"/>
        <c:auto val="1"/>
        <c:lblAlgn val="ctr"/>
        <c:lblOffset val="100"/>
        <c:noMultiLvlLbl val="0"/>
      </c:catAx>
      <c:valAx>
        <c:axId val="20612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586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МЭ ВсОШ специализированнных классов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МАОУ Гимназия № 12</c:v>
                </c:pt>
                <c:pt idx="1">
                  <c:v>МБОУ Лицей № 126</c:v>
                </c:pt>
                <c:pt idx="2">
                  <c:v>МБОУ лицей № 81</c:v>
                </c:pt>
                <c:pt idx="3">
                  <c:v>МБОУ СОШ № 23</c:v>
                </c:pt>
                <c:pt idx="4">
                  <c:v>МБОУ СОШ № 207 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58</c:v>
                </c:pt>
                <c:pt idx="1">
                  <c:v>15</c:v>
                </c:pt>
                <c:pt idx="2">
                  <c:v>11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F8-4DFC-B316-D6F5C6FEB4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8945144"/>
        <c:axId val="209608680"/>
      </c:barChart>
      <c:catAx>
        <c:axId val="20894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608680"/>
        <c:crosses val="autoZero"/>
        <c:auto val="1"/>
        <c:lblAlgn val="ctr"/>
        <c:lblOffset val="100"/>
        <c:noMultiLvlLbl val="0"/>
      </c:catAx>
      <c:valAx>
        <c:axId val="20960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94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 и призеров учащихся из  специализированнных классов МЭ ВсОШ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МАОУ Гимназия № 12</c:v>
                </c:pt>
                <c:pt idx="1">
                  <c:v>МБОУ Лицей № 126</c:v>
                </c:pt>
                <c:pt idx="2">
                  <c:v>МБОУ лицей № 81</c:v>
                </c:pt>
                <c:pt idx="3">
                  <c:v>МБОУ СОШ № 23</c:v>
                </c:pt>
                <c:pt idx="4">
                  <c:v>МБОУ СОШ № 207 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20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F8-4DFC-B316-D6F5C6FEB4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609464"/>
        <c:axId val="209609856"/>
      </c:barChart>
      <c:catAx>
        <c:axId val="20960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609856"/>
        <c:crosses val="autoZero"/>
        <c:auto val="1"/>
        <c:lblAlgn val="ctr"/>
        <c:lblOffset val="100"/>
        <c:noMultiLvlLbl val="0"/>
      </c:catAx>
      <c:valAx>
        <c:axId val="2096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60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участия в предметных олимпиадах учащихся из специализированных классов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МАОУ «Гимназия № 12»</c:v>
                </c:pt>
                <c:pt idx="1">
                  <c:v>МБОУ Лицей № 126</c:v>
                </c:pt>
                <c:pt idx="2">
                  <c:v>МБОУ лицей № 81</c:v>
                </c:pt>
                <c:pt idx="3">
                  <c:v>МБОУ СОШ № 23</c:v>
                </c:pt>
                <c:pt idx="4">
                  <c:v>МБОУ СОШ № 207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0.34499999999999997</c:v>
                </c:pt>
                <c:pt idx="1">
                  <c:v>0.13300000000000001</c:v>
                </c:pt>
                <c:pt idx="2">
                  <c:v>0.27200000000000002</c:v>
                </c:pt>
                <c:pt idx="3">
                  <c:v>0.375</c:v>
                </c:pt>
                <c:pt idx="4">
                  <c:v>0.66700000000000004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F7-4FB7-A72C-96618A2E9D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9610640"/>
        <c:axId val="209611032"/>
      </c:barChart>
      <c:catAx>
        <c:axId val="20961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611032"/>
        <c:crosses val="autoZero"/>
        <c:auto val="1"/>
        <c:lblAlgn val="ctr"/>
        <c:lblOffset val="100"/>
        <c:noMultiLvlLbl val="0"/>
      </c:catAx>
      <c:valAx>
        <c:axId val="20961103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61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5318322425845E-2"/>
          <c:y val="4.9033644497070372E-2"/>
          <c:w val="0.90611023174287686"/>
          <c:h val="0.72693028137949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2016-2017 уч.г.</c:v>
                </c:pt>
                <c:pt idx="1">
                  <c:v>2017-2018 уч.г.</c:v>
                </c:pt>
                <c:pt idx="2">
                  <c:v>2018 -2019 уч.г.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2.8000000000000001E-2</c:v>
                </c:pt>
                <c:pt idx="1">
                  <c:v>2.1000000000000001E-2</c:v>
                </c:pt>
                <c:pt idx="2">
                  <c:v>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9A-404A-A3F2-C5BE6A5158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25 %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2016-2017 уч.г.</c:v>
                </c:pt>
                <c:pt idx="1">
                  <c:v>2017-2018 уч.г.</c:v>
                </c:pt>
                <c:pt idx="2">
                  <c:v>2018 -2019 уч.г.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0.22</c:v>
                </c:pt>
                <c:pt idx="1">
                  <c:v>0.22</c:v>
                </c:pt>
                <c:pt idx="2" formatCode="0.00%">
                  <c:v>0.18079999999999999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9A-404A-A3F2-C5BE6A5158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 75%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2016-2017 уч.г.</c:v>
                </c:pt>
                <c:pt idx="1">
                  <c:v>2017-2018 уч.г.</c:v>
                </c:pt>
                <c:pt idx="2">
                  <c:v>2018 -2019 уч.г.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9A-404A-A3F2-C5BE6A5158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 75 до 100%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2016-2017 уч.г.</c:v>
                </c:pt>
                <c:pt idx="1">
                  <c:v>2017-2018 уч.г.</c:v>
                </c:pt>
                <c:pt idx="2">
                  <c:v>2018 -2019 уч.г.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 formatCode="0.0%">
                  <c:v>5.5E-2</c:v>
                </c:pt>
                <c:pt idx="1">
                  <c:v>0.06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9A-404A-A3F2-C5BE6A5158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943968"/>
        <c:axId val="209612208"/>
      </c:barChart>
      <c:catAx>
        <c:axId val="2089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612208"/>
        <c:crosses val="autoZero"/>
        <c:auto val="1"/>
        <c:lblAlgn val="ctr"/>
        <c:lblOffset val="100"/>
        <c:noMultiLvlLbl val="0"/>
      </c:catAx>
      <c:valAx>
        <c:axId val="2096122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94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отказов от общего количества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98-4984-A095-37F98C3380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98-4984-A095-37F98C3380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98-4984-A095-37F98C3380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98-4984-A095-37F98C3380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98-4984-A095-37F98C3380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98-4984-A095-37F98C3380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98-4984-A095-37F98C3380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C98-4984-A095-37F98C3380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C98-4984-A095-37F98C33806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C98-4984-A095-37F98C33806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C98-4984-A095-37F98C33806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C98-4984-A095-37F98C33806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C98-4984-A095-37F98C33806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C98-4984-A095-37F98C3380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МБОУ СОШ № 8</c:v>
                </c:pt>
                <c:pt idx="1">
                  <c:v>МБОУ Лицей № 28</c:v>
                </c:pt>
                <c:pt idx="2">
                  <c:v>МБОУ СОШ № 46</c:v>
                </c:pt>
                <c:pt idx="3">
                  <c:v>МБОУ СОШ № 78</c:v>
                </c:pt>
                <c:pt idx="4">
                  <c:v>МБОУ СОШ № 103</c:v>
                </c:pt>
                <c:pt idx="5">
                  <c:v>МБОУ СОШ № 105</c:v>
                </c:pt>
                <c:pt idx="6">
                  <c:v>МБОУ Лицей № 126</c:v>
                </c:pt>
                <c:pt idx="7">
                  <c:v>МБОУ СОШ № 184</c:v>
                </c:pt>
                <c:pt idx="8">
                  <c:v>МБОУ СОШ № 203 ХЭЦ</c:v>
                </c:pt>
                <c:pt idx="9">
                  <c:v>МБОУ СОШ № 207</c:v>
                </c:pt>
                <c:pt idx="10">
                  <c:v>МАОУ «Гимназия № 12»</c:v>
                </c:pt>
                <c:pt idx="11">
                  <c:v>МБОУ лицей № 81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13</c:v>
                </c:pt>
                <c:pt idx="1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C98-4984-A095-37F98C33806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Районы!$J$23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Районы!$I$24:$I$31</c:f>
              <c:strCache>
                <c:ptCount val="8"/>
                <c:pt idx="0">
                  <c:v>Центральный</c:v>
                </c:pt>
                <c:pt idx="1">
                  <c:v>Советский</c:v>
                </c:pt>
                <c:pt idx="2">
                  <c:v>Ленинский</c:v>
                </c:pt>
                <c:pt idx="3">
                  <c:v>Калининский</c:v>
                </c:pt>
                <c:pt idx="4">
                  <c:v>Дзержинский</c:v>
                </c:pt>
                <c:pt idx="5">
                  <c:v>Кировский</c:v>
                </c:pt>
                <c:pt idx="6">
                  <c:v>Октябрьский</c:v>
                </c:pt>
                <c:pt idx="7">
                  <c:v>Первомайский</c:v>
                </c:pt>
              </c:strCache>
            </c:strRef>
          </c:cat>
          <c:val>
            <c:numRef>
              <c:f>Районы!$J$24:$J$31</c:f>
              <c:numCache>
                <c:formatCode>General</c:formatCode>
                <c:ptCount val="8"/>
                <c:pt idx="0">
                  <c:v>2935</c:v>
                </c:pt>
                <c:pt idx="1">
                  <c:v>1139</c:v>
                </c:pt>
                <c:pt idx="2">
                  <c:v>969</c:v>
                </c:pt>
                <c:pt idx="3">
                  <c:v>934</c:v>
                </c:pt>
                <c:pt idx="4">
                  <c:v>654</c:v>
                </c:pt>
                <c:pt idx="5">
                  <c:v>593</c:v>
                </c:pt>
                <c:pt idx="6">
                  <c:v>472</c:v>
                </c:pt>
                <c:pt idx="7">
                  <c:v>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5F-4670-AF99-0B14D9B05B94}"/>
            </c:ext>
          </c:extLst>
        </c:ser>
        <c:ser>
          <c:idx val="1"/>
          <c:order val="1"/>
          <c:tx>
            <c:strRef>
              <c:f>Районы!$K$23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Районы!$I$24:$I$31</c:f>
              <c:strCache>
                <c:ptCount val="8"/>
                <c:pt idx="0">
                  <c:v>Центральный</c:v>
                </c:pt>
                <c:pt idx="1">
                  <c:v>Советский</c:v>
                </c:pt>
                <c:pt idx="2">
                  <c:v>Ленинский</c:v>
                </c:pt>
                <c:pt idx="3">
                  <c:v>Калининский</c:v>
                </c:pt>
                <c:pt idx="4">
                  <c:v>Дзержинский</c:v>
                </c:pt>
                <c:pt idx="5">
                  <c:v>Кировский</c:v>
                </c:pt>
                <c:pt idx="6">
                  <c:v>Октябрьский</c:v>
                </c:pt>
                <c:pt idx="7">
                  <c:v>Первомайский</c:v>
                </c:pt>
              </c:strCache>
            </c:strRef>
          </c:cat>
          <c:val>
            <c:numRef>
              <c:f>Районы!$K$24:$K$31</c:f>
              <c:numCache>
                <c:formatCode>General</c:formatCode>
                <c:ptCount val="8"/>
                <c:pt idx="0">
                  <c:v>2634</c:v>
                </c:pt>
                <c:pt idx="1">
                  <c:v>1149</c:v>
                </c:pt>
                <c:pt idx="2">
                  <c:v>1082</c:v>
                </c:pt>
                <c:pt idx="3">
                  <c:v>731</c:v>
                </c:pt>
                <c:pt idx="4">
                  <c:v>591</c:v>
                </c:pt>
                <c:pt idx="5">
                  <c:v>542</c:v>
                </c:pt>
                <c:pt idx="6">
                  <c:v>463</c:v>
                </c:pt>
                <c:pt idx="7">
                  <c:v>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5F-4670-AF99-0B14D9B05B94}"/>
            </c:ext>
          </c:extLst>
        </c:ser>
        <c:ser>
          <c:idx val="2"/>
          <c:order val="2"/>
          <c:tx>
            <c:strRef>
              <c:f>Районы!$L$23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Районы!$I$24:$I$31</c:f>
              <c:strCache>
                <c:ptCount val="8"/>
                <c:pt idx="0">
                  <c:v>Центральный</c:v>
                </c:pt>
                <c:pt idx="1">
                  <c:v>Советский</c:v>
                </c:pt>
                <c:pt idx="2">
                  <c:v>Ленинский</c:v>
                </c:pt>
                <c:pt idx="3">
                  <c:v>Калининский</c:v>
                </c:pt>
                <c:pt idx="4">
                  <c:v>Дзержинский</c:v>
                </c:pt>
                <c:pt idx="5">
                  <c:v>Кировский</c:v>
                </c:pt>
                <c:pt idx="6">
                  <c:v>Октябрьский</c:v>
                </c:pt>
                <c:pt idx="7">
                  <c:v>Первомайский</c:v>
                </c:pt>
              </c:strCache>
            </c:strRef>
          </c:cat>
          <c:val>
            <c:numRef>
              <c:f>Районы!$L$24:$L$31</c:f>
              <c:numCache>
                <c:formatCode>General</c:formatCode>
                <c:ptCount val="8"/>
                <c:pt idx="0">
                  <c:v>2553</c:v>
                </c:pt>
                <c:pt idx="1">
                  <c:v>1033</c:v>
                </c:pt>
                <c:pt idx="2">
                  <c:v>1076</c:v>
                </c:pt>
                <c:pt idx="3">
                  <c:v>520</c:v>
                </c:pt>
                <c:pt idx="4">
                  <c:v>518</c:v>
                </c:pt>
                <c:pt idx="5">
                  <c:v>500</c:v>
                </c:pt>
                <c:pt idx="6">
                  <c:v>480</c:v>
                </c:pt>
                <c:pt idx="7">
                  <c:v>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5F-4670-AF99-0B14D9B05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182480"/>
        <c:axId val="106182872"/>
      </c:barChart>
      <c:catAx>
        <c:axId val="10618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182872"/>
        <c:crosses val="autoZero"/>
        <c:auto val="1"/>
        <c:lblAlgn val="ctr"/>
        <c:lblOffset val="100"/>
        <c:noMultiLvlLbl val="0"/>
      </c:catAx>
      <c:valAx>
        <c:axId val="106182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18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Динамика количества участников муниципального этапа олимпиады в Калининском районе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участников  2016-2017 уч.г. </c:v>
                </c:pt>
                <c:pt idx="1">
                  <c:v>Кол-во участников 2017-2018 уч.г.</c:v>
                </c:pt>
                <c:pt idx="2">
                  <c:v>Кол-во участников 2018-2019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969</c:v>
                </c:pt>
                <c:pt idx="1">
                  <c:v>731</c:v>
                </c:pt>
                <c:pt idx="2">
                  <c:v>520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D8-4682-9FEC-C1F1C3BE3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6127608"/>
        <c:axId val="206128000"/>
      </c:lineChart>
      <c:catAx>
        <c:axId val="20612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128000"/>
        <c:crosses val="autoZero"/>
        <c:auto val="1"/>
        <c:lblAlgn val="ctr"/>
        <c:lblOffset val="100"/>
        <c:noMultiLvlLbl val="0"/>
      </c:catAx>
      <c:valAx>
        <c:axId val="20612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12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в 2017 -20187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 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ГАОУ НСО «Школа-интернат»</c:v>
                </c:pt>
                <c:pt idx="25">
                  <c:v>МБОУ ВСШ № 27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43</c:v>
                </c:pt>
                <c:pt idx="1">
                  <c:v>23</c:v>
                </c:pt>
                <c:pt idx="2">
                  <c:v>16</c:v>
                </c:pt>
                <c:pt idx="3">
                  <c:v>62</c:v>
                </c:pt>
                <c:pt idx="4">
                  <c:v>19</c:v>
                </c:pt>
                <c:pt idx="5">
                  <c:v>18</c:v>
                </c:pt>
                <c:pt idx="6">
                  <c:v>20</c:v>
                </c:pt>
                <c:pt idx="7">
                  <c:v>4</c:v>
                </c:pt>
                <c:pt idx="8">
                  <c:v>9</c:v>
                </c:pt>
                <c:pt idx="9">
                  <c:v>9</c:v>
                </c:pt>
                <c:pt idx="10">
                  <c:v>2</c:v>
                </c:pt>
                <c:pt idx="11">
                  <c:v>8</c:v>
                </c:pt>
                <c:pt idx="12">
                  <c:v>12</c:v>
                </c:pt>
                <c:pt idx="13">
                  <c:v>9</c:v>
                </c:pt>
                <c:pt idx="14">
                  <c:v>27</c:v>
                </c:pt>
                <c:pt idx="15">
                  <c:v>16</c:v>
                </c:pt>
                <c:pt idx="16">
                  <c:v>42</c:v>
                </c:pt>
                <c:pt idx="17">
                  <c:v>15</c:v>
                </c:pt>
                <c:pt idx="18">
                  <c:v>172</c:v>
                </c:pt>
                <c:pt idx="19">
                  <c:v>127</c:v>
                </c:pt>
                <c:pt idx="20">
                  <c:v>50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6</c:v>
                </c:pt>
                <c:pt idx="2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F-459E-AE0D-EF512B950B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участников в 2018 -2019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 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ГАОУ НСО «Школа-интернат»</c:v>
                </c:pt>
                <c:pt idx="25">
                  <c:v>МБОУ ВСШ № 27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32</c:v>
                </c:pt>
                <c:pt idx="1">
                  <c:v>39</c:v>
                </c:pt>
                <c:pt idx="2">
                  <c:v>17</c:v>
                </c:pt>
                <c:pt idx="3">
                  <c:v>26</c:v>
                </c:pt>
                <c:pt idx="4">
                  <c:v>11</c:v>
                </c:pt>
                <c:pt idx="5">
                  <c:v>15</c:v>
                </c:pt>
                <c:pt idx="6">
                  <c:v>16</c:v>
                </c:pt>
                <c:pt idx="7">
                  <c:v>2</c:v>
                </c:pt>
                <c:pt idx="8">
                  <c:v>8</c:v>
                </c:pt>
                <c:pt idx="9">
                  <c:v>12</c:v>
                </c:pt>
                <c:pt idx="10">
                  <c:v>0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9</c:v>
                </c:pt>
                <c:pt idx="15">
                  <c:v>16</c:v>
                </c:pt>
                <c:pt idx="16">
                  <c:v>42</c:v>
                </c:pt>
                <c:pt idx="17">
                  <c:v>20</c:v>
                </c:pt>
                <c:pt idx="18">
                  <c:v>127</c:v>
                </c:pt>
                <c:pt idx="19">
                  <c:v>65</c:v>
                </c:pt>
                <c:pt idx="20">
                  <c:v>35</c:v>
                </c:pt>
                <c:pt idx="21">
                  <c:v>7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AF-459E-AE0D-EF512B95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314968"/>
        <c:axId val="207315360"/>
      </c:barChart>
      <c:catAx>
        <c:axId val="207314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315360"/>
        <c:crosses val="autoZero"/>
        <c:auto val="1"/>
        <c:lblAlgn val="ctr"/>
        <c:lblOffset val="100"/>
        <c:noMultiLvlLbl val="0"/>
      </c:catAx>
      <c:valAx>
        <c:axId val="207315360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tint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31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 2016-2017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48</c:v>
                </c:pt>
                <c:pt idx="1">
                  <c:v>35</c:v>
                </c:pt>
                <c:pt idx="2">
                  <c:v>86</c:v>
                </c:pt>
                <c:pt idx="3">
                  <c:v>51</c:v>
                </c:pt>
                <c:pt idx="4">
                  <c:v>17</c:v>
                </c:pt>
                <c:pt idx="5">
                  <c:v>25</c:v>
                </c:pt>
                <c:pt idx="6">
                  <c:v>55</c:v>
                </c:pt>
                <c:pt idx="7">
                  <c:v>7</c:v>
                </c:pt>
                <c:pt idx="8">
                  <c:v>72</c:v>
                </c:pt>
                <c:pt idx="9">
                  <c:v>63</c:v>
                </c:pt>
                <c:pt idx="10">
                  <c:v>16</c:v>
                </c:pt>
                <c:pt idx="11">
                  <c:v>106</c:v>
                </c:pt>
                <c:pt idx="12">
                  <c:v>53</c:v>
                </c:pt>
                <c:pt idx="13">
                  <c:v>39</c:v>
                </c:pt>
                <c:pt idx="14">
                  <c:v>69</c:v>
                </c:pt>
                <c:pt idx="15">
                  <c:v>24</c:v>
                </c:pt>
                <c:pt idx="16">
                  <c:v>56</c:v>
                </c:pt>
                <c:pt idx="17">
                  <c:v>39</c:v>
                </c:pt>
                <c:pt idx="18">
                  <c:v>9</c:v>
                </c:pt>
                <c:pt idx="19">
                  <c:v>33</c:v>
                </c:pt>
                <c:pt idx="20">
                  <c:v>60</c:v>
                </c:pt>
                <c:pt idx="2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09-4DA4-89EB-379ACFB4F0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 2017-2018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38</c:v>
                </c:pt>
                <c:pt idx="1">
                  <c:v>21</c:v>
                </c:pt>
                <c:pt idx="2">
                  <c:v>60</c:v>
                </c:pt>
                <c:pt idx="3">
                  <c:v>47</c:v>
                </c:pt>
                <c:pt idx="4">
                  <c:v>4</c:v>
                </c:pt>
                <c:pt idx="5">
                  <c:v>16</c:v>
                </c:pt>
                <c:pt idx="6">
                  <c:v>46</c:v>
                </c:pt>
                <c:pt idx="7">
                  <c:v>5</c:v>
                </c:pt>
                <c:pt idx="8">
                  <c:v>70</c:v>
                </c:pt>
                <c:pt idx="9">
                  <c:v>27</c:v>
                </c:pt>
                <c:pt idx="10">
                  <c:v>10</c:v>
                </c:pt>
                <c:pt idx="11">
                  <c:v>53</c:v>
                </c:pt>
                <c:pt idx="12">
                  <c:v>34</c:v>
                </c:pt>
                <c:pt idx="13">
                  <c:v>58</c:v>
                </c:pt>
                <c:pt idx="14">
                  <c:v>66</c:v>
                </c:pt>
                <c:pt idx="15">
                  <c:v>15</c:v>
                </c:pt>
                <c:pt idx="16">
                  <c:v>21</c:v>
                </c:pt>
                <c:pt idx="17">
                  <c:v>28</c:v>
                </c:pt>
                <c:pt idx="18">
                  <c:v>6</c:v>
                </c:pt>
                <c:pt idx="19">
                  <c:v>35</c:v>
                </c:pt>
                <c:pt idx="20">
                  <c:v>62</c:v>
                </c:pt>
                <c:pt idx="2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09-4DA4-89EB-379ACFB4F0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участников 2018-2019 уч.г.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Лист1!$A$2:$A$23</c:f>
              <c:strCache>
                <c:ptCount val="22"/>
                <c:pt idx="0">
                  <c:v>Английский язык</c:v>
                </c:pt>
                <c:pt idx="1">
                  <c:v>Астрономия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Информатика</c:v>
                </c:pt>
                <c:pt idx="5">
                  <c:v>Искусство</c:v>
                </c:pt>
                <c:pt idx="6">
                  <c:v>История</c:v>
                </c:pt>
                <c:pt idx="7">
                  <c:v>Китайский язык</c:v>
                </c:pt>
                <c:pt idx="8">
                  <c:v>Литература</c:v>
                </c:pt>
                <c:pt idx="9">
                  <c:v>Математика</c:v>
                </c:pt>
                <c:pt idx="10">
                  <c:v>Немецкий язык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Право</c:v>
                </c:pt>
                <c:pt idx="14">
                  <c:v>Русский язык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Физическая культура</c:v>
                </c:pt>
                <c:pt idx="18">
                  <c:v>Французский язык</c:v>
                </c:pt>
                <c:pt idx="19">
                  <c:v>Химия</c:v>
                </c:pt>
                <c:pt idx="20">
                  <c:v>Экология</c:v>
                </c:pt>
                <c:pt idx="21">
                  <c:v>Экономика</c:v>
                </c:pt>
              </c:strCache>
            </c:str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18</c:v>
                </c:pt>
                <c:pt idx="1">
                  <c:v>8</c:v>
                </c:pt>
                <c:pt idx="2">
                  <c:v>27</c:v>
                </c:pt>
                <c:pt idx="3">
                  <c:v>35</c:v>
                </c:pt>
                <c:pt idx="4">
                  <c:v>6</c:v>
                </c:pt>
                <c:pt idx="5">
                  <c:v>18</c:v>
                </c:pt>
                <c:pt idx="6">
                  <c:v>33</c:v>
                </c:pt>
                <c:pt idx="7">
                  <c:v>11</c:v>
                </c:pt>
                <c:pt idx="8">
                  <c:v>32</c:v>
                </c:pt>
                <c:pt idx="9">
                  <c:v>18</c:v>
                </c:pt>
                <c:pt idx="10">
                  <c:v>6</c:v>
                </c:pt>
                <c:pt idx="11">
                  <c:v>49</c:v>
                </c:pt>
                <c:pt idx="12">
                  <c:v>33</c:v>
                </c:pt>
                <c:pt idx="13">
                  <c:v>35</c:v>
                </c:pt>
                <c:pt idx="14">
                  <c:v>24</c:v>
                </c:pt>
                <c:pt idx="15">
                  <c:v>18</c:v>
                </c:pt>
                <c:pt idx="16">
                  <c:v>29</c:v>
                </c:pt>
                <c:pt idx="17">
                  <c:v>35</c:v>
                </c:pt>
                <c:pt idx="18">
                  <c:v>6</c:v>
                </c:pt>
                <c:pt idx="19">
                  <c:v>31</c:v>
                </c:pt>
                <c:pt idx="20">
                  <c:v>39</c:v>
                </c:pt>
                <c:pt idx="2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09-4DA4-89EB-379ACFB4F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16536"/>
        <c:axId val="207316928"/>
      </c:barChart>
      <c:catAx>
        <c:axId val="20731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316928"/>
        <c:crosses val="autoZero"/>
        <c:auto val="1"/>
        <c:lblAlgn val="ctr"/>
        <c:lblOffset val="100"/>
        <c:noMultiLvlLbl val="0"/>
      </c:catAx>
      <c:valAx>
        <c:axId val="20731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31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Центральный округ</c:v>
                </c:pt>
                <c:pt idx="1">
                  <c:v>Советский</c:v>
                </c:pt>
                <c:pt idx="2">
                  <c:v>Ленинский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Октябрьский</c:v>
                </c:pt>
                <c:pt idx="6">
                  <c:v>Дзержинский</c:v>
                </c:pt>
                <c:pt idx="7">
                  <c:v>Первомайский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936</c:v>
                </c:pt>
                <c:pt idx="1">
                  <c:v>494</c:v>
                </c:pt>
                <c:pt idx="2">
                  <c:v>374</c:v>
                </c:pt>
                <c:pt idx="3">
                  <c:v>213</c:v>
                </c:pt>
                <c:pt idx="4">
                  <c:v>169</c:v>
                </c:pt>
                <c:pt idx="5">
                  <c:v>150</c:v>
                </c:pt>
                <c:pt idx="6">
                  <c:v>108</c:v>
                </c:pt>
                <c:pt idx="7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3F-4F30-9F25-5059EF90FB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2000"/>
                  </a:schemeClr>
                </a:gs>
                <a:gs pos="100000">
                  <a:schemeClr val="accent3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Центральный округ</c:v>
                </c:pt>
                <c:pt idx="1">
                  <c:v>Советский</c:v>
                </c:pt>
                <c:pt idx="2">
                  <c:v>Ленинский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Октябрьский</c:v>
                </c:pt>
                <c:pt idx="6">
                  <c:v>Дзержинский</c:v>
                </c:pt>
                <c:pt idx="7">
                  <c:v>Первомайский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847</c:v>
                </c:pt>
                <c:pt idx="1">
                  <c:v>507</c:v>
                </c:pt>
                <c:pt idx="2">
                  <c:v>342</c:v>
                </c:pt>
                <c:pt idx="3">
                  <c:v>149</c:v>
                </c:pt>
                <c:pt idx="4">
                  <c:v>165</c:v>
                </c:pt>
                <c:pt idx="5">
                  <c:v>124</c:v>
                </c:pt>
                <c:pt idx="6">
                  <c:v>121</c:v>
                </c:pt>
                <c:pt idx="7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3F-4F30-9F25-5059EF90FB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2000"/>
                  </a:schemeClr>
                </a:gs>
                <a:gs pos="100000">
                  <a:schemeClr val="accent5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Центральный округ</c:v>
                </c:pt>
                <c:pt idx="1">
                  <c:v>Советский</c:v>
                </c:pt>
                <c:pt idx="2">
                  <c:v>Ленинский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Октябрьский</c:v>
                </c:pt>
                <c:pt idx="6">
                  <c:v>Дзержинский</c:v>
                </c:pt>
                <c:pt idx="7">
                  <c:v>Первомайский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823</c:v>
                </c:pt>
                <c:pt idx="1">
                  <c:v>503</c:v>
                </c:pt>
                <c:pt idx="2">
                  <c:v>288</c:v>
                </c:pt>
                <c:pt idx="3">
                  <c:v>149</c:v>
                </c:pt>
                <c:pt idx="4">
                  <c:v>131</c:v>
                </c:pt>
                <c:pt idx="5">
                  <c:v>108</c:v>
                </c:pt>
                <c:pt idx="6">
                  <c:v>104</c:v>
                </c:pt>
                <c:pt idx="7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3F-4F30-9F25-5059EF90F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318104"/>
        <c:axId val="209012968"/>
      </c:barChart>
      <c:catAx>
        <c:axId val="20731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012968"/>
        <c:crosses val="autoZero"/>
        <c:auto val="1"/>
        <c:lblAlgn val="ctr"/>
        <c:lblOffset val="100"/>
        <c:noMultiLvlLbl val="0"/>
      </c:catAx>
      <c:valAx>
        <c:axId val="20901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731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победителей и призеров муниципального этапа олимпиады по предметам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учебных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призеров
2016-2017 уч.г. 
</c:v>
                </c:pt>
                <c:pt idx="1">
                  <c:v>Кол-во призеров
2017-2018 уч.г.
</c:v>
                </c:pt>
                <c:pt idx="2">
                  <c:v>Кол-во призеров
2018-2019 уч.г.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</c:v>
                </c:pt>
                <c:pt idx="1">
                  <c:v>149</c:v>
                </c:pt>
                <c:pt idx="2">
                  <c:v>149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85-487C-975C-C1EC3F976D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013752"/>
        <c:axId val="209014144"/>
      </c:lineChart>
      <c:catAx>
        <c:axId val="20901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014144"/>
        <c:crosses val="autoZero"/>
        <c:auto val="1"/>
        <c:lblAlgn val="ctr"/>
        <c:lblOffset val="100"/>
        <c:noMultiLvlLbl val="0"/>
      </c:catAx>
      <c:valAx>
        <c:axId val="209014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01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МБОУ ВСШ № 27</c:v>
                </c:pt>
                <c:pt idx="25">
                  <c:v>ГАОУ НСО «Школа-интернат»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12</c:v>
                </c:pt>
                <c:pt idx="1">
                  <c:v>6</c:v>
                </c:pt>
                <c:pt idx="2">
                  <c:v>1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8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14</c:v>
                </c:pt>
                <c:pt idx="17">
                  <c:v>5</c:v>
                </c:pt>
                <c:pt idx="18">
                  <c:v>51</c:v>
                </c:pt>
                <c:pt idx="19">
                  <c:v>9</c:v>
                </c:pt>
                <c:pt idx="20">
                  <c:v>7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A-4496-B48C-4A1337D9BA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– 2019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Лист1!$A$2:$A$27</c:f>
              <c:strCache>
                <c:ptCount val="26"/>
                <c:pt idx="0">
                  <c:v>МБОУ СОШ № 8</c:v>
                </c:pt>
                <c:pt idx="1">
                  <c:v>МБОУ СОШ № 23</c:v>
                </c:pt>
                <c:pt idx="2">
                  <c:v>МБОУ СОШ № 26</c:v>
                </c:pt>
                <c:pt idx="3">
                  <c:v>МБОУ Лицей № 28</c:v>
                </c:pt>
                <c:pt idx="4">
                  <c:v>МБОУ СОШ № 34</c:v>
                </c:pt>
                <c:pt idx="5">
                  <c:v>МБОУ СОШ № 46</c:v>
                </c:pt>
                <c:pt idx="6">
                  <c:v>МБОУ СОШ № 78</c:v>
                </c:pt>
                <c:pt idx="7">
                  <c:v>МБОУ СОШ № 103</c:v>
                </c:pt>
                <c:pt idx="8">
                  <c:v>МБОУ СОШ № 105</c:v>
                </c:pt>
                <c:pt idx="9">
                  <c:v>МБОУ СОШ № 122</c:v>
                </c:pt>
                <c:pt idx="10">
                  <c:v>МБОУ СОШ № 143</c:v>
                </c:pt>
                <c:pt idx="11">
                  <c:v>МБОУ СОШ № 151</c:v>
                </c:pt>
                <c:pt idx="12">
                  <c:v>МБОУ СОШ № 158</c:v>
                </c:pt>
                <c:pt idx="13">
                  <c:v>МБОУ СОШ № 173</c:v>
                </c:pt>
                <c:pt idx="14">
                  <c:v>МБОУ СОШ № 184</c:v>
                </c:pt>
                <c:pt idx="15">
                  <c:v>МБОУ СОШ № 203 ХЭЦ</c:v>
                </c:pt>
                <c:pt idx="16">
                  <c:v>МБОУ СОШ № 207</c:v>
                </c:pt>
                <c:pt idx="17">
                  <c:v>МАОУ СОШ № 211им. Л.И. Сидоренко</c:v>
                </c:pt>
                <c:pt idx="18">
                  <c:v>МАОУ «Гимназия № 12»</c:v>
                </c:pt>
                <c:pt idx="19">
                  <c:v>МБОУ лицей № 81</c:v>
                </c:pt>
                <c:pt idx="20">
                  <c:v>МБОУ Лицей № 126</c:v>
                </c:pt>
                <c:pt idx="21">
                  <c:v>МБОУ СОШ № 83 </c:v>
                </c:pt>
                <c:pt idx="22">
                  <c:v>Православная гимназия</c:v>
                </c:pt>
                <c:pt idx="23">
                  <c:v>Веритас</c:v>
                </c:pt>
                <c:pt idx="24">
                  <c:v>МБОУ ВСШ № 27</c:v>
                </c:pt>
                <c:pt idx="25">
                  <c:v>ГАОУ НСО «Школа-интернат»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6</c:v>
                </c:pt>
                <c:pt idx="16">
                  <c:v>12</c:v>
                </c:pt>
                <c:pt idx="17">
                  <c:v>9</c:v>
                </c:pt>
                <c:pt idx="18">
                  <c:v>46</c:v>
                </c:pt>
                <c:pt idx="19">
                  <c:v>10</c:v>
                </c:pt>
                <c:pt idx="20">
                  <c:v>9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2A-4496-B48C-4A1337D9BA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013552"/>
        <c:axId val="208014336"/>
      </c:barChart>
      <c:catAx>
        <c:axId val="20801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014336"/>
        <c:crosses val="autoZero"/>
        <c:auto val="1"/>
        <c:lblAlgn val="ctr"/>
        <c:lblOffset val="100"/>
        <c:noMultiLvlLbl val="0"/>
      </c:catAx>
      <c:valAx>
        <c:axId val="2080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01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33CC7-694A-47C5-B0F9-13F67D792876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AE69131-EFBA-45D2-B7FC-3FA0B1359E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Нормативная  база </a:t>
          </a:r>
          <a:endParaRPr lang="ru-RU" sz="2000" dirty="0">
            <a:solidFill>
              <a:sysClr val="windowText" lastClr="000000"/>
            </a:solidFill>
          </a:endParaRPr>
        </a:p>
      </dgm:t>
    </dgm:pt>
    <dgm:pt modelId="{3B4FDC2E-F31F-497C-B096-E297DB3A5CEE}" type="parTrans" cxnId="{9188EAAD-CBFC-4783-87EB-619C681D2A1D}">
      <dgm:prSet/>
      <dgm:spPr/>
      <dgm:t>
        <a:bodyPr/>
        <a:lstStyle/>
        <a:p>
          <a:endParaRPr lang="ru-RU"/>
        </a:p>
      </dgm:t>
    </dgm:pt>
    <dgm:pt modelId="{2D3E6998-44BB-4514-AA4E-3410E5FB6D85}" type="sibTrans" cxnId="{9188EAAD-CBFC-4783-87EB-619C681D2A1D}">
      <dgm:prSet/>
      <dgm:spPr/>
      <dgm:t>
        <a:bodyPr/>
        <a:lstStyle/>
        <a:p>
          <a:endParaRPr lang="ru-RU"/>
        </a:p>
      </dgm:t>
    </dgm:pt>
    <dgm:pt modelId="{C53ED533-1AFE-4B18-A9EC-25D48DD8B53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/>
            </a:rPr>
            <a:t>Мониторинг участия ОО в МЭ ВсОШ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4D4D1-BE53-4971-AB63-C442D5DFE768}" type="parTrans" cxnId="{5C3AD1D2-A5B7-41B1-9242-D538B667CDE5}">
      <dgm:prSet/>
      <dgm:spPr/>
      <dgm:t>
        <a:bodyPr/>
        <a:lstStyle/>
        <a:p>
          <a:endParaRPr lang="ru-RU"/>
        </a:p>
      </dgm:t>
    </dgm:pt>
    <dgm:pt modelId="{D0BF9F75-DB5A-47D4-9AEC-260F62DB01A7}" type="sibTrans" cxnId="{5C3AD1D2-A5B7-41B1-9242-D538B667CDE5}">
      <dgm:prSet/>
      <dgm:spPr/>
      <dgm:t>
        <a:bodyPr/>
        <a:lstStyle/>
        <a:p>
          <a:endParaRPr lang="ru-RU"/>
        </a:p>
      </dgm:t>
    </dgm:pt>
    <dgm:pt modelId="{BE5F5826-318A-4923-B6BB-8147459495F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sldjump"/>
            </a:rPr>
            <a:t>Мониторинг успешности участия ОО в МЭ ВсОШ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7DB86-A5B3-49CB-9305-A01ADB2D727A}" type="parTrans" cxnId="{29395D70-1494-41D5-B3D5-DD95580DBDEB}">
      <dgm:prSet/>
      <dgm:spPr/>
      <dgm:t>
        <a:bodyPr/>
        <a:lstStyle/>
        <a:p>
          <a:endParaRPr lang="ru-RU"/>
        </a:p>
      </dgm:t>
    </dgm:pt>
    <dgm:pt modelId="{030DCC2E-48E0-4039-BA21-633F722955E0}" type="sibTrans" cxnId="{29395D70-1494-41D5-B3D5-DD95580DBDEB}">
      <dgm:prSet/>
      <dgm:spPr/>
      <dgm:t>
        <a:bodyPr/>
        <a:lstStyle/>
        <a:p>
          <a:endParaRPr lang="ru-RU"/>
        </a:p>
      </dgm:t>
    </dgm:pt>
    <dgm:pt modelId="{C86E4F7D-8802-45FB-809A-EB2F572A8D38}">
      <dgm:prSet/>
      <dgm:spPr/>
      <dgm:t>
        <a:bodyPr/>
        <a:lstStyle/>
        <a:p>
          <a:endParaRPr lang="ru-RU"/>
        </a:p>
      </dgm:t>
    </dgm:pt>
    <dgm:pt modelId="{BCFAA24F-D00C-4E98-9DAD-0839097D1173}" type="parTrans" cxnId="{CBADE0AA-4D60-495A-9B9C-79783C74A9E5}">
      <dgm:prSet/>
      <dgm:spPr/>
      <dgm:t>
        <a:bodyPr/>
        <a:lstStyle/>
        <a:p>
          <a:endParaRPr lang="ru-RU"/>
        </a:p>
      </dgm:t>
    </dgm:pt>
    <dgm:pt modelId="{14562B40-D31E-4E2C-8131-3387192FADFB}" type="sibTrans" cxnId="{CBADE0AA-4D60-495A-9B9C-79783C74A9E5}">
      <dgm:prSet/>
      <dgm:spPr/>
      <dgm:t>
        <a:bodyPr/>
        <a:lstStyle/>
        <a:p>
          <a:endParaRPr lang="ru-RU"/>
        </a:p>
      </dgm:t>
    </dgm:pt>
    <dgm:pt modelId="{A8AAF420-FAEB-4BF0-B65C-1436F779F91F}">
      <dgm:prSet/>
      <dgm:spPr/>
      <dgm:t>
        <a:bodyPr/>
        <a:lstStyle/>
        <a:p>
          <a:endParaRPr lang="ru-RU"/>
        </a:p>
      </dgm:t>
    </dgm:pt>
    <dgm:pt modelId="{F25D942A-796E-4708-8F47-FAE81B0C98BC}" type="parTrans" cxnId="{A65B2DF6-B344-46EF-B40F-73F0938D3C65}">
      <dgm:prSet/>
      <dgm:spPr/>
      <dgm:t>
        <a:bodyPr/>
        <a:lstStyle/>
        <a:p>
          <a:endParaRPr lang="ru-RU"/>
        </a:p>
      </dgm:t>
    </dgm:pt>
    <dgm:pt modelId="{6A9DF0C0-6768-4E61-B983-6AC52D30A01A}" type="sibTrans" cxnId="{A65B2DF6-B344-46EF-B40F-73F0938D3C65}">
      <dgm:prSet/>
      <dgm:spPr/>
      <dgm:t>
        <a:bodyPr/>
        <a:lstStyle/>
        <a:p>
          <a:endParaRPr lang="ru-RU"/>
        </a:p>
      </dgm:t>
    </dgm:pt>
    <dgm:pt modelId="{3E9056EE-7211-4B82-8C59-470A72FB9F3B}">
      <dgm:prSet/>
      <dgm:spPr/>
      <dgm:t>
        <a:bodyPr/>
        <a:lstStyle/>
        <a:p>
          <a:endParaRPr lang="ru-RU" dirty="0"/>
        </a:p>
      </dgm:t>
    </dgm:pt>
    <dgm:pt modelId="{6ADE3A2B-241F-420B-BA04-3B97DEC3D6A5}" type="parTrans" cxnId="{BC0D48BB-DD0B-403C-9ABF-E1B4EDF0C761}">
      <dgm:prSet/>
      <dgm:spPr/>
      <dgm:t>
        <a:bodyPr/>
        <a:lstStyle/>
        <a:p>
          <a:endParaRPr lang="ru-RU"/>
        </a:p>
      </dgm:t>
    </dgm:pt>
    <dgm:pt modelId="{759413C7-96FA-4479-97B6-D9604F649B53}" type="sibTrans" cxnId="{BC0D48BB-DD0B-403C-9ABF-E1B4EDF0C761}">
      <dgm:prSet/>
      <dgm:spPr/>
      <dgm:t>
        <a:bodyPr/>
        <a:lstStyle/>
        <a:p>
          <a:endParaRPr lang="ru-RU"/>
        </a:p>
      </dgm:t>
    </dgm:pt>
    <dgm:pt modelId="{88E85A8B-936F-467E-BAEE-C73BD3627D20}">
      <dgm:prSet/>
      <dgm:spPr/>
      <dgm:t>
        <a:bodyPr/>
        <a:lstStyle/>
        <a:p>
          <a:endParaRPr lang="ru-RU"/>
        </a:p>
      </dgm:t>
    </dgm:pt>
    <dgm:pt modelId="{7E5EDD2A-B20F-407A-A60B-3262DC473CED}" type="parTrans" cxnId="{8ABD275D-E44C-4444-B210-F1BB412C16CC}">
      <dgm:prSet/>
      <dgm:spPr/>
      <dgm:t>
        <a:bodyPr/>
        <a:lstStyle/>
        <a:p>
          <a:endParaRPr lang="ru-RU"/>
        </a:p>
      </dgm:t>
    </dgm:pt>
    <dgm:pt modelId="{37D3A451-99B8-40C3-9C51-6E7CED70C77B}" type="sibTrans" cxnId="{8ABD275D-E44C-4444-B210-F1BB412C16CC}">
      <dgm:prSet/>
      <dgm:spPr/>
      <dgm:t>
        <a:bodyPr/>
        <a:lstStyle/>
        <a:p>
          <a:endParaRPr lang="ru-RU"/>
        </a:p>
      </dgm:t>
    </dgm:pt>
    <dgm:pt modelId="{725F3A9A-CCBB-40AB-90D8-9A75DB799222}">
      <dgm:prSet/>
      <dgm:spPr/>
      <dgm:t>
        <a:bodyPr/>
        <a:lstStyle/>
        <a:p>
          <a:endParaRPr lang="ru-RU"/>
        </a:p>
      </dgm:t>
    </dgm:pt>
    <dgm:pt modelId="{4A2AD2A5-E912-432B-B09B-1BECF2C4D3CB}" type="parTrans" cxnId="{AEE3341C-D359-4B45-A925-65494D0DCF8C}">
      <dgm:prSet/>
      <dgm:spPr/>
      <dgm:t>
        <a:bodyPr/>
        <a:lstStyle/>
        <a:p>
          <a:endParaRPr lang="ru-RU"/>
        </a:p>
      </dgm:t>
    </dgm:pt>
    <dgm:pt modelId="{EAD33F6A-2A9B-439A-8D3B-47E3E289A79C}" type="sibTrans" cxnId="{AEE3341C-D359-4B45-A925-65494D0DCF8C}">
      <dgm:prSet/>
      <dgm:spPr/>
      <dgm:t>
        <a:bodyPr/>
        <a:lstStyle/>
        <a:p>
          <a:endParaRPr lang="ru-RU"/>
        </a:p>
      </dgm:t>
    </dgm:pt>
    <dgm:pt modelId="{64AFB69C-902E-426C-90A3-18B40CC8C771}" type="pres">
      <dgm:prSet presAssocID="{10933CC7-694A-47C5-B0F9-13F67D7928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846FF-5C7F-4417-998A-6BCFB23C4425}" type="pres">
      <dgm:prSet presAssocID="{3AE69131-EFBA-45D2-B7FC-3FA0B1359E9D}" presName="parentLin" presStyleCnt="0"/>
      <dgm:spPr/>
    </dgm:pt>
    <dgm:pt modelId="{6F254F77-B8F4-4826-81FC-EDCD4A46494D}" type="pres">
      <dgm:prSet presAssocID="{3AE69131-EFBA-45D2-B7FC-3FA0B1359E9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61C8D0B-8C5A-471B-AA6F-61F7208F65EA}" type="pres">
      <dgm:prSet presAssocID="{3AE69131-EFBA-45D2-B7FC-3FA0B1359E9D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10F40-0862-45C6-AE2C-D119F0916603}" type="pres">
      <dgm:prSet presAssocID="{3AE69131-EFBA-45D2-B7FC-3FA0B1359E9D}" presName="negativeSpace" presStyleCnt="0"/>
      <dgm:spPr/>
    </dgm:pt>
    <dgm:pt modelId="{D0C5D94E-B04A-4B1F-951E-3175E23CCF2A}" type="pres">
      <dgm:prSet presAssocID="{3AE69131-EFBA-45D2-B7FC-3FA0B1359E9D}" presName="childText" presStyleLbl="conFgAcc1" presStyleIdx="0" presStyleCnt="7">
        <dgm:presLayoutVars>
          <dgm:bulletEnabled val="1"/>
        </dgm:presLayoutVars>
      </dgm:prSet>
      <dgm:spPr/>
    </dgm:pt>
    <dgm:pt modelId="{DD235F60-21CA-46BF-87F6-0A0566DA85EC}" type="pres">
      <dgm:prSet presAssocID="{2D3E6998-44BB-4514-AA4E-3410E5FB6D85}" presName="spaceBetweenRectangles" presStyleCnt="0"/>
      <dgm:spPr/>
    </dgm:pt>
    <dgm:pt modelId="{8BA40DC7-67A7-4B61-ABAB-133AE98BCE14}" type="pres">
      <dgm:prSet presAssocID="{C53ED533-1AFE-4B18-A9EC-25D48DD8B536}" presName="parentLin" presStyleCnt="0"/>
      <dgm:spPr/>
    </dgm:pt>
    <dgm:pt modelId="{D40CC0DF-0585-4A35-AA57-C86B86FA7C1E}" type="pres">
      <dgm:prSet presAssocID="{C53ED533-1AFE-4B18-A9EC-25D48DD8B53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34F1349-B153-4E74-9187-BA0C191F32BC}" type="pres">
      <dgm:prSet presAssocID="{C53ED533-1AFE-4B18-A9EC-25D48DD8B536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F58E-8DA3-488A-8DC4-6D6715E87A4E}" type="pres">
      <dgm:prSet presAssocID="{C53ED533-1AFE-4B18-A9EC-25D48DD8B536}" presName="negativeSpace" presStyleCnt="0"/>
      <dgm:spPr/>
    </dgm:pt>
    <dgm:pt modelId="{0CE74733-5E5B-4176-B3D7-897548DF80DE}" type="pres">
      <dgm:prSet presAssocID="{C53ED533-1AFE-4B18-A9EC-25D48DD8B536}" presName="childText" presStyleLbl="conFgAcc1" presStyleIdx="1" presStyleCnt="7">
        <dgm:presLayoutVars>
          <dgm:bulletEnabled val="1"/>
        </dgm:presLayoutVars>
      </dgm:prSet>
      <dgm:spPr/>
    </dgm:pt>
    <dgm:pt modelId="{64F52E0A-2FF0-4DBB-9454-B07C6C443E45}" type="pres">
      <dgm:prSet presAssocID="{D0BF9F75-DB5A-47D4-9AEC-260F62DB01A7}" presName="spaceBetweenRectangles" presStyleCnt="0"/>
      <dgm:spPr/>
    </dgm:pt>
    <dgm:pt modelId="{3F8E224E-857A-4AD5-82F4-2CA1F5E905B1}" type="pres">
      <dgm:prSet presAssocID="{BE5F5826-318A-4923-B6BB-8147459495F3}" presName="parentLin" presStyleCnt="0"/>
      <dgm:spPr/>
    </dgm:pt>
    <dgm:pt modelId="{B82F2F6E-27E1-4425-B945-33CA098AEE7B}" type="pres">
      <dgm:prSet presAssocID="{BE5F5826-318A-4923-B6BB-8147459495F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7D15127-97AC-4BC3-852E-AF6D7DC3D996}" type="pres">
      <dgm:prSet presAssocID="{BE5F5826-318A-4923-B6BB-8147459495F3}" presName="parentText" presStyleLbl="node1" presStyleIdx="2" presStyleCnt="7" custScaleX="142857" custLinFactNeighborX="9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10E4C-1EA6-4203-8A44-E73840A9FF12}" type="pres">
      <dgm:prSet presAssocID="{BE5F5826-318A-4923-B6BB-8147459495F3}" presName="negativeSpace" presStyleCnt="0"/>
      <dgm:spPr/>
    </dgm:pt>
    <dgm:pt modelId="{401A562E-9BBF-48D2-9BDF-6BAE2AAD63D5}" type="pres">
      <dgm:prSet presAssocID="{BE5F5826-318A-4923-B6BB-8147459495F3}" presName="childText" presStyleLbl="conFgAcc1" presStyleIdx="2" presStyleCnt="7">
        <dgm:presLayoutVars>
          <dgm:bulletEnabled val="1"/>
        </dgm:presLayoutVars>
      </dgm:prSet>
      <dgm:spPr/>
    </dgm:pt>
    <dgm:pt modelId="{BF82C5DA-A355-4202-84EE-C7A5F357B9E5}" type="pres">
      <dgm:prSet presAssocID="{030DCC2E-48E0-4039-BA21-633F722955E0}" presName="spaceBetweenRectangles" presStyleCnt="0"/>
      <dgm:spPr/>
    </dgm:pt>
    <dgm:pt modelId="{A098FB95-EB28-4E16-B83F-9A1DC41B6AB1}" type="pres">
      <dgm:prSet presAssocID="{C86E4F7D-8802-45FB-809A-EB2F572A8D38}" presName="parentLin" presStyleCnt="0"/>
      <dgm:spPr/>
    </dgm:pt>
    <dgm:pt modelId="{B7D9C479-6593-48C2-AF7E-7128B76D3565}" type="pres">
      <dgm:prSet presAssocID="{C86E4F7D-8802-45FB-809A-EB2F572A8D3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3D43100-9ED9-4AA2-B0E3-3DAE9D24902A}" type="pres">
      <dgm:prSet presAssocID="{C86E4F7D-8802-45FB-809A-EB2F572A8D38}" presName="parentText" presStyleLbl="node1" presStyleIdx="3" presStyleCnt="7" custScaleX="142857" custLinFactNeighborX="5515" custLinFactNeighborY="5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6B336-A752-4B0F-BF30-11E3E7ED7F7B}" type="pres">
      <dgm:prSet presAssocID="{C86E4F7D-8802-45FB-809A-EB2F572A8D38}" presName="negativeSpace" presStyleCnt="0"/>
      <dgm:spPr/>
    </dgm:pt>
    <dgm:pt modelId="{77B17352-428E-42E5-B85E-DA4AA1337D74}" type="pres">
      <dgm:prSet presAssocID="{C86E4F7D-8802-45FB-809A-EB2F572A8D38}" presName="childText" presStyleLbl="conFgAcc1" presStyleIdx="3" presStyleCnt="7">
        <dgm:presLayoutVars>
          <dgm:bulletEnabled val="1"/>
        </dgm:presLayoutVars>
      </dgm:prSet>
      <dgm:spPr/>
    </dgm:pt>
    <dgm:pt modelId="{36B0596C-9147-48F0-9C29-F283314D64A2}" type="pres">
      <dgm:prSet presAssocID="{14562B40-D31E-4E2C-8131-3387192FADFB}" presName="spaceBetweenRectangles" presStyleCnt="0"/>
      <dgm:spPr/>
    </dgm:pt>
    <dgm:pt modelId="{3C244468-E06C-40F0-8416-B7183F43332A}" type="pres">
      <dgm:prSet presAssocID="{A8AAF420-FAEB-4BF0-B65C-1436F779F91F}" presName="parentLin" presStyleCnt="0"/>
      <dgm:spPr/>
    </dgm:pt>
    <dgm:pt modelId="{4F1B3ED8-72F8-4427-97A3-542AD17974B1}" type="pres">
      <dgm:prSet presAssocID="{A8AAF420-FAEB-4BF0-B65C-1436F779F91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EE94BBD-1B3F-4E98-8D5B-8D5F37274E76}" type="pres">
      <dgm:prSet presAssocID="{A8AAF420-FAEB-4BF0-B65C-1436F779F91F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84FFE-AA3F-41DD-8532-81F110CF9640}" type="pres">
      <dgm:prSet presAssocID="{A8AAF420-FAEB-4BF0-B65C-1436F779F91F}" presName="negativeSpace" presStyleCnt="0"/>
      <dgm:spPr/>
    </dgm:pt>
    <dgm:pt modelId="{DBD66F79-3316-4AB9-8773-CF01F60E828D}" type="pres">
      <dgm:prSet presAssocID="{A8AAF420-FAEB-4BF0-B65C-1436F779F91F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A5410-03DC-47C1-B927-B760BDDEC8FF}" type="pres">
      <dgm:prSet presAssocID="{6A9DF0C0-6768-4E61-B983-6AC52D30A01A}" presName="spaceBetweenRectangles" presStyleCnt="0"/>
      <dgm:spPr/>
    </dgm:pt>
    <dgm:pt modelId="{7AF53856-B836-4DE5-A5E0-384B278179E2}" type="pres">
      <dgm:prSet presAssocID="{88E85A8B-936F-467E-BAEE-C73BD3627D20}" presName="parentLin" presStyleCnt="0"/>
      <dgm:spPr/>
    </dgm:pt>
    <dgm:pt modelId="{18CAE155-285E-404C-A87F-D031B093AAF8}" type="pres">
      <dgm:prSet presAssocID="{88E85A8B-936F-467E-BAEE-C73BD3627D2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D56F5C9-1424-42E2-A3AC-039756E37C5A}" type="pres">
      <dgm:prSet presAssocID="{88E85A8B-936F-467E-BAEE-C73BD3627D2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6B96A-2E8D-4427-A2E4-CF98B59FF1E8}" type="pres">
      <dgm:prSet presAssocID="{88E85A8B-936F-467E-BAEE-C73BD3627D20}" presName="negativeSpace" presStyleCnt="0"/>
      <dgm:spPr/>
    </dgm:pt>
    <dgm:pt modelId="{2887EFD9-410F-40A1-8EA8-E085DCAB1D15}" type="pres">
      <dgm:prSet presAssocID="{88E85A8B-936F-467E-BAEE-C73BD3627D20}" presName="childText" presStyleLbl="conFgAcc1" presStyleIdx="5" presStyleCnt="7">
        <dgm:presLayoutVars>
          <dgm:bulletEnabled val="1"/>
        </dgm:presLayoutVars>
      </dgm:prSet>
      <dgm:spPr/>
    </dgm:pt>
    <dgm:pt modelId="{17FDB49A-8264-4927-8EAF-437BDB37FCCC}" type="pres">
      <dgm:prSet presAssocID="{37D3A451-99B8-40C3-9C51-6E7CED70C77B}" presName="spaceBetweenRectangles" presStyleCnt="0"/>
      <dgm:spPr/>
    </dgm:pt>
    <dgm:pt modelId="{1148C27F-284B-48D8-B76F-99EB7001BCA4}" type="pres">
      <dgm:prSet presAssocID="{725F3A9A-CCBB-40AB-90D8-9A75DB799222}" presName="parentLin" presStyleCnt="0"/>
      <dgm:spPr/>
    </dgm:pt>
    <dgm:pt modelId="{AC28CB11-DDFB-401E-9C77-EE40E829364E}" type="pres">
      <dgm:prSet presAssocID="{725F3A9A-CCBB-40AB-90D8-9A75DB79922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DD0DAE8-7583-49FB-991D-6417847FE1AA}" type="pres">
      <dgm:prSet presAssocID="{725F3A9A-CCBB-40AB-90D8-9A75DB799222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CA7B-145D-401D-ACCB-22EE90EE132B}" type="pres">
      <dgm:prSet presAssocID="{725F3A9A-CCBB-40AB-90D8-9A75DB799222}" presName="negativeSpace" presStyleCnt="0"/>
      <dgm:spPr/>
    </dgm:pt>
    <dgm:pt modelId="{AEB86264-5BEF-43B4-8D25-04E8DBD7E2B6}" type="pres">
      <dgm:prSet presAssocID="{725F3A9A-CCBB-40AB-90D8-9A75DB79922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7A928BE-E929-434C-8D4F-98D45FC58C14}" type="presOf" srcId="{725F3A9A-CCBB-40AB-90D8-9A75DB799222}" destId="{AC28CB11-DDFB-401E-9C77-EE40E829364E}" srcOrd="0" destOrd="0" presId="urn:microsoft.com/office/officeart/2005/8/layout/list1"/>
    <dgm:cxn modelId="{5BA469E5-0EC0-4959-898C-8B93E1FB31F1}" type="presOf" srcId="{A8AAF420-FAEB-4BF0-B65C-1436F779F91F}" destId="{4F1B3ED8-72F8-4427-97A3-542AD17974B1}" srcOrd="0" destOrd="0" presId="urn:microsoft.com/office/officeart/2005/8/layout/list1"/>
    <dgm:cxn modelId="{5C3AD1D2-A5B7-41B1-9242-D538B667CDE5}" srcId="{10933CC7-694A-47C5-B0F9-13F67D792876}" destId="{C53ED533-1AFE-4B18-A9EC-25D48DD8B536}" srcOrd="1" destOrd="0" parTransId="{40A4D4D1-BE53-4971-AB63-C442D5DFE768}" sibTransId="{D0BF9F75-DB5A-47D4-9AEC-260F62DB01A7}"/>
    <dgm:cxn modelId="{A65B2DF6-B344-46EF-B40F-73F0938D3C65}" srcId="{10933CC7-694A-47C5-B0F9-13F67D792876}" destId="{A8AAF420-FAEB-4BF0-B65C-1436F779F91F}" srcOrd="4" destOrd="0" parTransId="{F25D942A-796E-4708-8F47-FAE81B0C98BC}" sibTransId="{6A9DF0C0-6768-4E61-B983-6AC52D30A01A}"/>
    <dgm:cxn modelId="{CBADE0AA-4D60-495A-9B9C-79783C74A9E5}" srcId="{10933CC7-694A-47C5-B0F9-13F67D792876}" destId="{C86E4F7D-8802-45FB-809A-EB2F572A8D38}" srcOrd="3" destOrd="0" parTransId="{BCFAA24F-D00C-4E98-9DAD-0839097D1173}" sibTransId="{14562B40-D31E-4E2C-8131-3387192FADFB}"/>
    <dgm:cxn modelId="{9188EAAD-CBFC-4783-87EB-619C681D2A1D}" srcId="{10933CC7-694A-47C5-B0F9-13F67D792876}" destId="{3AE69131-EFBA-45D2-B7FC-3FA0B1359E9D}" srcOrd="0" destOrd="0" parTransId="{3B4FDC2E-F31F-497C-B096-E297DB3A5CEE}" sibTransId="{2D3E6998-44BB-4514-AA4E-3410E5FB6D85}"/>
    <dgm:cxn modelId="{BC0D48BB-DD0B-403C-9ABF-E1B4EDF0C761}" srcId="{A8AAF420-FAEB-4BF0-B65C-1436F779F91F}" destId="{3E9056EE-7211-4B82-8C59-470A72FB9F3B}" srcOrd="0" destOrd="0" parTransId="{6ADE3A2B-241F-420B-BA04-3B97DEC3D6A5}" sibTransId="{759413C7-96FA-4479-97B6-D9604F649B53}"/>
    <dgm:cxn modelId="{B6D68437-EBC5-4C06-B7B4-FD833F7F2E93}" type="presOf" srcId="{3E9056EE-7211-4B82-8C59-470A72FB9F3B}" destId="{DBD66F79-3316-4AB9-8773-CF01F60E828D}" srcOrd="0" destOrd="0" presId="urn:microsoft.com/office/officeart/2005/8/layout/list1"/>
    <dgm:cxn modelId="{A4B06424-236A-46F1-914D-E5A004016378}" type="presOf" srcId="{A8AAF420-FAEB-4BF0-B65C-1436F779F91F}" destId="{3EE94BBD-1B3F-4E98-8D5B-8D5F37274E76}" srcOrd="1" destOrd="0" presId="urn:microsoft.com/office/officeart/2005/8/layout/list1"/>
    <dgm:cxn modelId="{9D1EE295-0E49-405D-99E9-AE1E7C67FEA0}" type="presOf" srcId="{C86E4F7D-8802-45FB-809A-EB2F572A8D38}" destId="{B7D9C479-6593-48C2-AF7E-7128B76D3565}" srcOrd="0" destOrd="0" presId="urn:microsoft.com/office/officeart/2005/8/layout/list1"/>
    <dgm:cxn modelId="{7B6EFEB9-6AA3-4F39-8FDD-F75F4A4FF4A2}" type="presOf" srcId="{C53ED533-1AFE-4B18-A9EC-25D48DD8B536}" destId="{D40CC0DF-0585-4A35-AA57-C86B86FA7C1E}" srcOrd="0" destOrd="0" presId="urn:microsoft.com/office/officeart/2005/8/layout/list1"/>
    <dgm:cxn modelId="{66BA7689-20BC-4E13-8F85-98D6408241AA}" type="presOf" srcId="{BE5F5826-318A-4923-B6BB-8147459495F3}" destId="{B82F2F6E-27E1-4425-B945-33CA098AEE7B}" srcOrd="0" destOrd="0" presId="urn:microsoft.com/office/officeart/2005/8/layout/list1"/>
    <dgm:cxn modelId="{AEE3341C-D359-4B45-A925-65494D0DCF8C}" srcId="{10933CC7-694A-47C5-B0F9-13F67D792876}" destId="{725F3A9A-CCBB-40AB-90D8-9A75DB799222}" srcOrd="6" destOrd="0" parTransId="{4A2AD2A5-E912-432B-B09B-1BECF2C4D3CB}" sibTransId="{EAD33F6A-2A9B-439A-8D3B-47E3E289A79C}"/>
    <dgm:cxn modelId="{763C8246-6C83-4E5B-86B4-28DB12C25EAA}" type="presOf" srcId="{3AE69131-EFBA-45D2-B7FC-3FA0B1359E9D}" destId="{661C8D0B-8C5A-471B-AA6F-61F7208F65EA}" srcOrd="1" destOrd="0" presId="urn:microsoft.com/office/officeart/2005/8/layout/list1"/>
    <dgm:cxn modelId="{8ABD275D-E44C-4444-B210-F1BB412C16CC}" srcId="{10933CC7-694A-47C5-B0F9-13F67D792876}" destId="{88E85A8B-936F-467E-BAEE-C73BD3627D20}" srcOrd="5" destOrd="0" parTransId="{7E5EDD2A-B20F-407A-A60B-3262DC473CED}" sibTransId="{37D3A451-99B8-40C3-9C51-6E7CED70C77B}"/>
    <dgm:cxn modelId="{4E4087B2-B680-407C-AD04-61EC4D4B8286}" type="presOf" srcId="{88E85A8B-936F-467E-BAEE-C73BD3627D20}" destId="{18CAE155-285E-404C-A87F-D031B093AAF8}" srcOrd="0" destOrd="0" presId="urn:microsoft.com/office/officeart/2005/8/layout/list1"/>
    <dgm:cxn modelId="{A8BC69D1-489D-46C6-8C97-3579F721F5A6}" type="presOf" srcId="{C53ED533-1AFE-4B18-A9EC-25D48DD8B536}" destId="{434F1349-B153-4E74-9187-BA0C191F32BC}" srcOrd="1" destOrd="0" presId="urn:microsoft.com/office/officeart/2005/8/layout/list1"/>
    <dgm:cxn modelId="{2BD730AD-3F91-4231-A1F0-6BE476826337}" type="presOf" srcId="{C86E4F7D-8802-45FB-809A-EB2F572A8D38}" destId="{E3D43100-9ED9-4AA2-B0E3-3DAE9D24902A}" srcOrd="1" destOrd="0" presId="urn:microsoft.com/office/officeart/2005/8/layout/list1"/>
    <dgm:cxn modelId="{2FFF2C40-0B63-4A9E-928C-5C49D0C33E0F}" type="presOf" srcId="{10933CC7-694A-47C5-B0F9-13F67D792876}" destId="{64AFB69C-902E-426C-90A3-18B40CC8C771}" srcOrd="0" destOrd="0" presId="urn:microsoft.com/office/officeart/2005/8/layout/list1"/>
    <dgm:cxn modelId="{29395D70-1494-41D5-B3D5-DD95580DBDEB}" srcId="{10933CC7-694A-47C5-B0F9-13F67D792876}" destId="{BE5F5826-318A-4923-B6BB-8147459495F3}" srcOrd="2" destOrd="0" parTransId="{AC27DB86-A5B3-49CB-9305-A01ADB2D727A}" sibTransId="{030DCC2E-48E0-4039-BA21-633F722955E0}"/>
    <dgm:cxn modelId="{220F9C44-CF67-4C31-9BDF-A6D8FF39CF40}" type="presOf" srcId="{BE5F5826-318A-4923-B6BB-8147459495F3}" destId="{37D15127-97AC-4BC3-852E-AF6D7DC3D996}" srcOrd="1" destOrd="0" presId="urn:microsoft.com/office/officeart/2005/8/layout/list1"/>
    <dgm:cxn modelId="{E16EF594-BC69-435E-A84C-68C8CB3CC606}" type="presOf" srcId="{3AE69131-EFBA-45D2-B7FC-3FA0B1359E9D}" destId="{6F254F77-B8F4-4826-81FC-EDCD4A46494D}" srcOrd="0" destOrd="0" presId="urn:microsoft.com/office/officeart/2005/8/layout/list1"/>
    <dgm:cxn modelId="{503E622B-5803-449D-8E13-F50F7558E680}" type="presOf" srcId="{88E85A8B-936F-467E-BAEE-C73BD3627D20}" destId="{6D56F5C9-1424-42E2-A3AC-039756E37C5A}" srcOrd="1" destOrd="0" presId="urn:microsoft.com/office/officeart/2005/8/layout/list1"/>
    <dgm:cxn modelId="{4BEDAE14-5811-48CF-A08F-C7AC71F62828}" type="presOf" srcId="{725F3A9A-CCBB-40AB-90D8-9A75DB799222}" destId="{BDD0DAE8-7583-49FB-991D-6417847FE1AA}" srcOrd="1" destOrd="0" presId="urn:microsoft.com/office/officeart/2005/8/layout/list1"/>
    <dgm:cxn modelId="{E6B2B1B9-D44B-40CF-822B-521B8E19FA1D}" type="presParOf" srcId="{64AFB69C-902E-426C-90A3-18B40CC8C771}" destId="{E62846FF-5C7F-4417-998A-6BCFB23C4425}" srcOrd="0" destOrd="0" presId="urn:microsoft.com/office/officeart/2005/8/layout/list1"/>
    <dgm:cxn modelId="{F5F2A60E-6F0F-4C15-9818-5BF72C1C70AE}" type="presParOf" srcId="{E62846FF-5C7F-4417-998A-6BCFB23C4425}" destId="{6F254F77-B8F4-4826-81FC-EDCD4A46494D}" srcOrd="0" destOrd="0" presId="urn:microsoft.com/office/officeart/2005/8/layout/list1"/>
    <dgm:cxn modelId="{7FB0A355-B8AA-4BC2-B8BA-0979AD83FC2C}" type="presParOf" srcId="{E62846FF-5C7F-4417-998A-6BCFB23C4425}" destId="{661C8D0B-8C5A-471B-AA6F-61F7208F65EA}" srcOrd="1" destOrd="0" presId="urn:microsoft.com/office/officeart/2005/8/layout/list1"/>
    <dgm:cxn modelId="{1B67C9AE-B5DB-4F71-A7E3-4449C9128D4E}" type="presParOf" srcId="{64AFB69C-902E-426C-90A3-18B40CC8C771}" destId="{83910F40-0862-45C6-AE2C-D119F0916603}" srcOrd="1" destOrd="0" presId="urn:microsoft.com/office/officeart/2005/8/layout/list1"/>
    <dgm:cxn modelId="{933AFEDF-C3C5-482F-B2CC-70A265E7CCDF}" type="presParOf" srcId="{64AFB69C-902E-426C-90A3-18B40CC8C771}" destId="{D0C5D94E-B04A-4B1F-951E-3175E23CCF2A}" srcOrd="2" destOrd="0" presId="urn:microsoft.com/office/officeart/2005/8/layout/list1"/>
    <dgm:cxn modelId="{F544A5CC-58A7-4711-874D-C0C399674281}" type="presParOf" srcId="{64AFB69C-902E-426C-90A3-18B40CC8C771}" destId="{DD235F60-21CA-46BF-87F6-0A0566DA85EC}" srcOrd="3" destOrd="0" presId="urn:microsoft.com/office/officeart/2005/8/layout/list1"/>
    <dgm:cxn modelId="{7719A294-7229-4B1A-BEEF-837169C5B3F2}" type="presParOf" srcId="{64AFB69C-902E-426C-90A3-18B40CC8C771}" destId="{8BA40DC7-67A7-4B61-ABAB-133AE98BCE14}" srcOrd="4" destOrd="0" presId="urn:microsoft.com/office/officeart/2005/8/layout/list1"/>
    <dgm:cxn modelId="{4AAFC803-721B-41CF-86A4-C3608BD14791}" type="presParOf" srcId="{8BA40DC7-67A7-4B61-ABAB-133AE98BCE14}" destId="{D40CC0DF-0585-4A35-AA57-C86B86FA7C1E}" srcOrd="0" destOrd="0" presId="urn:microsoft.com/office/officeart/2005/8/layout/list1"/>
    <dgm:cxn modelId="{C2BB781A-B82F-43B4-83CD-F9BEC2DA0EC1}" type="presParOf" srcId="{8BA40DC7-67A7-4B61-ABAB-133AE98BCE14}" destId="{434F1349-B153-4E74-9187-BA0C191F32BC}" srcOrd="1" destOrd="0" presId="urn:microsoft.com/office/officeart/2005/8/layout/list1"/>
    <dgm:cxn modelId="{9E1D913C-D7C2-4889-B786-E15E8EB8D197}" type="presParOf" srcId="{64AFB69C-902E-426C-90A3-18B40CC8C771}" destId="{1609F58E-8DA3-488A-8DC4-6D6715E87A4E}" srcOrd="5" destOrd="0" presId="urn:microsoft.com/office/officeart/2005/8/layout/list1"/>
    <dgm:cxn modelId="{2D89DF18-25C1-4A84-9AC0-0BAA04942FBD}" type="presParOf" srcId="{64AFB69C-902E-426C-90A3-18B40CC8C771}" destId="{0CE74733-5E5B-4176-B3D7-897548DF80DE}" srcOrd="6" destOrd="0" presId="urn:microsoft.com/office/officeart/2005/8/layout/list1"/>
    <dgm:cxn modelId="{3FBEB36C-DA73-4C20-A4FD-8443B479B171}" type="presParOf" srcId="{64AFB69C-902E-426C-90A3-18B40CC8C771}" destId="{64F52E0A-2FF0-4DBB-9454-B07C6C443E45}" srcOrd="7" destOrd="0" presId="urn:microsoft.com/office/officeart/2005/8/layout/list1"/>
    <dgm:cxn modelId="{E95229A6-5E5E-4F68-92A6-8F317C654E75}" type="presParOf" srcId="{64AFB69C-902E-426C-90A3-18B40CC8C771}" destId="{3F8E224E-857A-4AD5-82F4-2CA1F5E905B1}" srcOrd="8" destOrd="0" presId="urn:microsoft.com/office/officeart/2005/8/layout/list1"/>
    <dgm:cxn modelId="{4F284554-4AE6-4E9E-AF52-DC81DAC86948}" type="presParOf" srcId="{3F8E224E-857A-4AD5-82F4-2CA1F5E905B1}" destId="{B82F2F6E-27E1-4425-B945-33CA098AEE7B}" srcOrd="0" destOrd="0" presId="urn:microsoft.com/office/officeart/2005/8/layout/list1"/>
    <dgm:cxn modelId="{B5C8228E-7F49-4DBD-ACF3-FD2F30BBC580}" type="presParOf" srcId="{3F8E224E-857A-4AD5-82F4-2CA1F5E905B1}" destId="{37D15127-97AC-4BC3-852E-AF6D7DC3D996}" srcOrd="1" destOrd="0" presId="urn:microsoft.com/office/officeart/2005/8/layout/list1"/>
    <dgm:cxn modelId="{6E5C54F9-3525-47CB-813D-25CC57B0D370}" type="presParOf" srcId="{64AFB69C-902E-426C-90A3-18B40CC8C771}" destId="{B0A10E4C-1EA6-4203-8A44-E73840A9FF12}" srcOrd="9" destOrd="0" presId="urn:microsoft.com/office/officeart/2005/8/layout/list1"/>
    <dgm:cxn modelId="{0D67D3E1-02FD-401D-89E6-7E7ABE46BD4B}" type="presParOf" srcId="{64AFB69C-902E-426C-90A3-18B40CC8C771}" destId="{401A562E-9BBF-48D2-9BDF-6BAE2AAD63D5}" srcOrd="10" destOrd="0" presId="urn:microsoft.com/office/officeart/2005/8/layout/list1"/>
    <dgm:cxn modelId="{216B097E-CEEF-44C1-A6ED-975358ACEED7}" type="presParOf" srcId="{64AFB69C-902E-426C-90A3-18B40CC8C771}" destId="{BF82C5DA-A355-4202-84EE-C7A5F357B9E5}" srcOrd="11" destOrd="0" presId="urn:microsoft.com/office/officeart/2005/8/layout/list1"/>
    <dgm:cxn modelId="{9C44172A-DEC5-4573-9564-384F2DE24C59}" type="presParOf" srcId="{64AFB69C-902E-426C-90A3-18B40CC8C771}" destId="{A098FB95-EB28-4E16-B83F-9A1DC41B6AB1}" srcOrd="12" destOrd="0" presId="urn:microsoft.com/office/officeart/2005/8/layout/list1"/>
    <dgm:cxn modelId="{6FFA32E3-5BF8-47C0-B779-78DC9F27061A}" type="presParOf" srcId="{A098FB95-EB28-4E16-B83F-9A1DC41B6AB1}" destId="{B7D9C479-6593-48C2-AF7E-7128B76D3565}" srcOrd="0" destOrd="0" presId="urn:microsoft.com/office/officeart/2005/8/layout/list1"/>
    <dgm:cxn modelId="{60D2BD78-3A0D-4830-BB13-310711D32A62}" type="presParOf" srcId="{A098FB95-EB28-4E16-B83F-9A1DC41B6AB1}" destId="{E3D43100-9ED9-4AA2-B0E3-3DAE9D24902A}" srcOrd="1" destOrd="0" presId="urn:microsoft.com/office/officeart/2005/8/layout/list1"/>
    <dgm:cxn modelId="{790122F0-C0EF-4771-ADA5-51CCEB49D255}" type="presParOf" srcId="{64AFB69C-902E-426C-90A3-18B40CC8C771}" destId="{50C6B336-A752-4B0F-BF30-11E3E7ED7F7B}" srcOrd="13" destOrd="0" presId="urn:microsoft.com/office/officeart/2005/8/layout/list1"/>
    <dgm:cxn modelId="{9CC396B6-C4FA-4F0D-A5C2-5049D9F3E24D}" type="presParOf" srcId="{64AFB69C-902E-426C-90A3-18B40CC8C771}" destId="{77B17352-428E-42E5-B85E-DA4AA1337D74}" srcOrd="14" destOrd="0" presId="urn:microsoft.com/office/officeart/2005/8/layout/list1"/>
    <dgm:cxn modelId="{D6250F71-F9F1-4490-9BE2-586DCA648C37}" type="presParOf" srcId="{64AFB69C-902E-426C-90A3-18B40CC8C771}" destId="{36B0596C-9147-48F0-9C29-F283314D64A2}" srcOrd="15" destOrd="0" presId="urn:microsoft.com/office/officeart/2005/8/layout/list1"/>
    <dgm:cxn modelId="{70FE9DA4-D199-4F43-918D-BA2E56C09041}" type="presParOf" srcId="{64AFB69C-902E-426C-90A3-18B40CC8C771}" destId="{3C244468-E06C-40F0-8416-B7183F43332A}" srcOrd="16" destOrd="0" presId="urn:microsoft.com/office/officeart/2005/8/layout/list1"/>
    <dgm:cxn modelId="{7B1DFA52-A4D9-4D85-A760-D0EC4AE40BFB}" type="presParOf" srcId="{3C244468-E06C-40F0-8416-B7183F43332A}" destId="{4F1B3ED8-72F8-4427-97A3-542AD17974B1}" srcOrd="0" destOrd="0" presId="urn:microsoft.com/office/officeart/2005/8/layout/list1"/>
    <dgm:cxn modelId="{C2EFD20B-82CE-4585-9E46-04E0ACF46CD8}" type="presParOf" srcId="{3C244468-E06C-40F0-8416-B7183F43332A}" destId="{3EE94BBD-1B3F-4E98-8D5B-8D5F37274E76}" srcOrd="1" destOrd="0" presId="urn:microsoft.com/office/officeart/2005/8/layout/list1"/>
    <dgm:cxn modelId="{8F04812C-3330-49EC-B644-870D0E75950F}" type="presParOf" srcId="{64AFB69C-902E-426C-90A3-18B40CC8C771}" destId="{72284FFE-AA3F-41DD-8532-81F110CF9640}" srcOrd="17" destOrd="0" presId="urn:microsoft.com/office/officeart/2005/8/layout/list1"/>
    <dgm:cxn modelId="{BB52138A-3918-406D-BB29-D31CB9042F38}" type="presParOf" srcId="{64AFB69C-902E-426C-90A3-18B40CC8C771}" destId="{DBD66F79-3316-4AB9-8773-CF01F60E828D}" srcOrd="18" destOrd="0" presId="urn:microsoft.com/office/officeart/2005/8/layout/list1"/>
    <dgm:cxn modelId="{E75F3243-2482-4934-8A64-F0035D21B95F}" type="presParOf" srcId="{64AFB69C-902E-426C-90A3-18B40CC8C771}" destId="{5BCA5410-03DC-47C1-B927-B760BDDEC8FF}" srcOrd="19" destOrd="0" presId="urn:microsoft.com/office/officeart/2005/8/layout/list1"/>
    <dgm:cxn modelId="{755C9D71-3E99-4691-AF7F-5A30320EA4E9}" type="presParOf" srcId="{64AFB69C-902E-426C-90A3-18B40CC8C771}" destId="{7AF53856-B836-4DE5-A5E0-384B278179E2}" srcOrd="20" destOrd="0" presId="urn:microsoft.com/office/officeart/2005/8/layout/list1"/>
    <dgm:cxn modelId="{03BA3C06-63B9-4A9C-95DE-F83B812AB4B8}" type="presParOf" srcId="{7AF53856-B836-4DE5-A5E0-384B278179E2}" destId="{18CAE155-285E-404C-A87F-D031B093AAF8}" srcOrd="0" destOrd="0" presId="urn:microsoft.com/office/officeart/2005/8/layout/list1"/>
    <dgm:cxn modelId="{5897FD7F-C04C-49D3-80BE-A280629F94E9}" type="presParOf" srcId="{7AF53856-B836-4DE5-A5E0-384B278179E2}" destId="{6D56F5C9-1424-42E2-A3AC-039756E37C5A}" srcOrd="1" destOrd="0" presId="urn:microsoft.com/office/officeart/2005/8/layout/list1"/>
    <dgm:cxn modelId="{49D08D6D-1F7B-4DD4-81F9-C3D80EA79932}" type="presParOf" srcId="{64AFB69C-902E-426C-90A3-18B40CC8C771}" destId="{3D76B96A-2E8D-4427-A2E4-CF98B59FF1E8}" srcOrd="21" destOrd="0" presId="urn:microsoft.com/office/officeart/2005/8/layout/list1"/>
    <dgm:cxn modelId="{04BFA2A5-66D9-4157-AA77-A489EA60C868}" type="presParOf" srcId="{64AFB69C-902E-426C-90A3-18B40CC8C771}" destId="{2887EFD9-410F-40A1-8EA8-E085DCAB1D15}" srcOrd="22" destOrd="0" presId="urn:microsoft.com/office/officeart/2005/8/layout/list1"/>
    <dgm:cxn modelId="{BBC4C679-1820-4B59-A383-A0B341C835B0}" type="presParOf" srcId="{64AFB69C-902E-426C-90A3-18B40CC8C771}" destId="{17FDB49A-8264-4927-8EAF-437BDB37FCCC}" srcOrd="23" destOrd="0" presId="urn:microsoft.com/office/officeart/2005/8/layout/list1"/>
    <dgm:cxn modelId="{E4A82E79-1541-4EC0-9909-A7E2C9E983DA}" type="presParOf" srcId="{64AFB69C-902E-426C-90A3-18B40CC8C771}" destId="{1148C27F-284B-48D8-B76F-99EB7001BCA4}" srcOrd="24" destOrd="0" presId="urn:microsoft.com/office/officeart/2005/8/layout/list1"/>
    <dgm:cxn modelId="{E3BC4C05-3765-4724-B4E8-630740B42848}" type="presParOf" srcId="{1148C27F-284B-48D8-B76F-99EB7001BCA4}" destId="{AC28CB11-DDFB-401E-9C77-EE40E829364E}" srcOrd="0" destOrd="0" presId="urn:microsoft.com/office/officeart/2005/8/layout/list1"/>
    <dgm:cxn modelId="{93D754B8-73A3-4BD3-BD10-A062DB1A4166}" type="presParOf" srcId="{1148C27F-284B-48D8-B76F-99EB7001BCA4}" destId="{BDD0DAE8-7583-49FB-991D-6417847FE1AA}" srcOrd="1" destOrd="0" presId="urn:microsoft.com/office/officeart/2005/8/layout/list1"/>
    <dgm:cxn modelId="{1A540677-F4F0-4480-B625-F34DD66DF94A}" type="presParOf" srcId="{64AFB69C-902E-426C-90A3-18B40CC8C771}" destId="{FE09CA7B-145D-401D-ACCB-22EE90EE132B}" srcOrd="25" destOrd="0" presId="urn:microsoft.com/office/officeart/2005/8/layout/list1"/>
    <dgm:cxn modelId="{5701AEA7-5702-4B90-90BE-BD2E34BBED95}" type="presParOf" srcId="{64AFB69C-902E-426C-90A3-18B40CC8C771}" destId="{AEB86264-5BEF-43B4-8D25-04E8DBD7E2B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AE8F5-D4F1-4463-A6D4-15BB3D32EC3A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7E4EF-437F-4F5E-81F5-BC359F6A88C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предмета</a:t>
          </a:r>
          <a:endParaRPr lang="ru-RU" dirty="0"/>
        </a:p>
      </dgm:t>
    </dgm:pt>
    <dgm:pt modelId="{A0CDC54A-B2D6-4600-90BC-881BB134BC4B}" type="parTrans" cxnId="{A8AFD7C1-5151-4EBC-9DC5-2BAB9DAD1E6E}">
      <dgm:prSet/>
      <dgm:spPr/>
      <dgm:t>
        <a:bodyPr/>
        <a:lstStyle/>
        <a:p>
          <a:endParaRPr lang="ru-RU"/>
        </a:p>
      </dgm:t>
    </dgm:pt>
    <dgm:pt modelId="{1E5B9745-AFB0-4893-BA98-8C404557F074}" type="sibTrans" cxnId="{A8AFD7C1-5151-4EBC-9DC5-2BAB9DAD1E6E}">
      <dgm:prSet/>
      <dgm:spPr/>
      <dgm:t>
        <a:bodyPr/>
        <a:lstStyle/>
        <a:p>
          <a:endParaRPr lang="ru-RU"/>
        </a:p>
      </dgm:t>
    </dgm:pt>
    <dgm:pt modelId="{CFB037C3-6086-46B1-B282-C5E6CDCC61A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базовых площадок</a:t>
          </a:r>
        </a:p>
      </dgm:t>
    </dgm:pt>
    <dgm:pt modelId="{7DBB5F5E-8D06-46EB-B3E8-5109068A7F30}" type="parTrans" cxnId="{C0FB5780-1C5C-4D30-9E76-E4FDB26D7138}">
      <dgm:prSet/>
      <dgm:spPr/>
      <dgm:t>
        <a:bodyPr/>
        <a:lstStyle/>
        <a:p>
          <a:endParaRPr lang="ru-RU"/>
        </a:p>
      </dgm:t>
    </dgm:pt>
    <dgm:pt modelId="{12B9CA47-5AF0-499C-82D0-212CB6C688AC}" type="sibTrans" cxnId="{C0FB5780-1C5C-4D30-9E76-E4FDB26D7138}">
      <dgm:prSet/>
      <dgm:spPr/>
      <dgm:t>
        <a:bodyPr/>
        <a:lstStyle/>
        <a:p>
          <a:endParaRPr lang="ru-RU"/>
        </a:p>
      </dgm:t>
    </dgm:pt>
    <dgm:pt modelId="{A20D66D2-9117-42DF-A6D7-C6BB893F60C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520 участников</a:t>
          </a:r>
        </a:p>
      </dgm:t>
    </dgm:pt>
    <dgm:pt modelId="{3CD9D844-4A20-4ED7-BDA5-3AC552B1E879}" type="parTrans" cxnId="{CA5ADDBD-6BEA-4706-859D-9C9DB4026E33}">
      <dgm:prSet/>
      <dgm:spPr/>
      <dgm:t>
        <a:bodyPr/>
        <a:lstStyle/>
        <a:p>
          <a:endParaRPr lang="ru-RU"/>
        </a:p>
      </dgm:t>
    </dgm:pt>
    <dgm:pt modelId="{3AE6E733-EBF8-4436-9770-FF92A8AF72B6}" type="sibTrans" cxnId="{CA5ADDBD-6BEA-4706-859D-9C9DB4026E33}">
      <dgm:prSet/>
      <dgm:spPr/>
      <dgm:t>
        <a:bodyPr/>
        <a:lstStyle/>
        <a:p>
          <a:endParaRPr lang="ru-RU"/>
        </a:p>
      </dgm:t>
    </dgm:pt>
    <dgm:pt modelId="{4CF0CF7B-C1D7-4FFB-9499-549BB684878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 членов жюри</a:t>
          </a:r>
        </a:p>
      </dgm:t>
    </dgm:pt>
    <dgm:pt modelId="{1C5B9AFD-973C-42D7-A5E9-957621A4D700}" type="parTrans" cxnId="{913336B9-FA74-4735-9C37-85A5916E8CC1}">
      <dgm:prSet/>
      <dgm:spPr/>
      <dgm:t>
        <a:bodyPr/>
        <a:lstStyle/>
        <a:p>
          <a:endParaRPr lang="ru-RU"/>
        </a:p>
      </dgm:t>
    </dgm:pt>
    <dgm:pt modelId="{AF018917-1142-41A9-96FA-3FEB43B4115E}" type="sibTrans" cxnId="{913336B9-FA74-4735-9C37-85A5916E8CC1}">
      <dgm:prSet/>
      <dgm:spPr/>
      <dgm:t>
        <a:bodyPr/>
        <a:lstStyle/>
        <a:p>
          <a:endParaRPr lang="ru-RU"/>
        </a:p>
      </dgm:t>
    </dgm:pt>
    <dgm:pt modelId="{83B94C4B-540D-4C4C-8E3F-142B49A17A0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победителей</a:t>
          </a:r>
        </a:p>
      </dgm:t>
    </dgm:pt>
    <dgm:pt modelId="{E021F4E8-B387-4882-8716-512379A0C4C1}" type="parTrans" cxnId="{752DEE04-8798-4FDB-9F51-91232B49B1E7}">
      <dgm:prSet/>
      <dgm:spPr/>
      <dgm:t>
        <a:bodyPr/>
        <a:lstStyle/>
        <a:p>
          <a:endParaRPr lang="ru-RU"/>
        </a:p>
      </dgm:t>
    </dgm:pt>
    <dgm:pt modelId="{203E1690-6B85-4202-8158-D2646A0495AA}" type="sibTrans" cxnId="{752DEE04-8798-4FDB-9F51-91232B49B1E7}">
      <dgm:prSet/>
      <dgm:spPr/>
      <dgm:t>
        <a:bodyPr/>
        <a:lstStyle/>
        <a:p>
          <a:endParaRPr lang="ru-RU"/>
        </a:p>
      </dgm:t>
    </dgm:pt>
    <dgm:pt modelId="{1C353459-48B0-407E-9841-FA411BDA314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 призеров</a:t>
          </a:r>
        </a:p>
      </dgm:t>
    </dgm:pt>
    <dgm:pt modelId="{21645E5F-5C19-4931-B2E8-2C2023E66857}" type="parTrans" cxnId="{C2986454-E729-4452-9E37-198EF3F8FF91}">
      <dgm:prSet/>
      <dgm:spPr/>
      <dgm:t>
        <a:bodyPr/>
        <a:lstStyle/>
        <a:p>
          <a:endParaRPr lang="ru-RU"/>
        </a:p>
      </dgm:t>
    </dgm:pt>
    <dgm:pt modelId="{C4E7FE28-321B-4031-BA9C-AA647EF29518}" type="sibTrans" cxnId="{C2986454-E729-4452-9E37-198EF3F8FF91}">
      <dgm:prSet/>
      <dgm:spPr/>
      <dgm:t>
        <a:bodyPr/>
        <a:lstStyle/>
        <a:p>
          <a:endParaRPr lang="ru-RU"/>
        </a:p>
      </dgm:t>
    </dgm:pt>
    <dgm:pt modelId="{DE7A033F-4B0A-4E36-8025-7845C010084F}" type="pres">
      <dgm:prSet presAssocID="{7CFAE8F5-D4F1-4463-A6D4-15BB3D32EC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54DF4-6071-4A5B-99D9-3E5573293E10}" type="pres">
      <dgm:prSet presAssocID="{1B57E4EF-437F-4F5E-81F5-BC359F6A88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9B149-60CE-4577-8127-E0D71F83F0BB}" type="pres">
      <dgm:prSet presAssocID="{1E5B9745-AFB0-4893-BA98-8C404557F074}" presName="sibTrans" presStyleCnt="0"/>
      <dgm:spPr/>
    </dgm:pt>
    <dgm:pt modelId="{9B83EE53-812A-4F0B-8EAF-14C393E4D4C6}" type="pres">
      <dgm:prSet presAssocID="{CFB037C3-6086-46B1-B282-C5E6CDCC61A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B9E4B-1BA8-436E-9018-E419B5DBD2E3}" type="pres">
      <dgm:prSet presAssocID="{12B9CA47-5AF0-499C-82D0-212CB6C688AC}" presName="sibTrans" presStyleCnt="0"/>
      <dgm:spPr/>
    </dgm:pt>
    <dgm:pt modelId="{50B89E0C-528D-447B-AA9B-130F4F8B4A14}" type="pres">
      <dgm:prSet presAssocID="{A20D66D2-9117-42DF-A6D7-C6BB893F60C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F2C53-3C93-4D72-8E3D-C0F3B04BC908}" type="pres">
      <dgm:prSet presAssocID="{3AE6E733-EBF8-4436-9770-FF92A8AF72B6}" presName="sibTrans" presStyleCnt="0"/>
      <dgm:spPr/>
    </dgm:pt>
    <dgm:pt modelId="{59D390A6-77AA-4093-8DA7-3D97492767D1}" type="pres">
      <dgm:prSet presAssocID="{4CF0CF7B-C1D7-4FFB-9499-549BB6848782}" presName="node" presStyleLbl="node1" presStyleIdx="3" presStyleCnt="6" custLinFactX="200000" custLinFactNeighborX="201127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F07BD-C027-4A9E-875D-A134AF69FF28}" type="pres">
      <dgm:prSet presAssocID="{AF018917-1142-41A9-96FA-3FEB43B4115E}" presName="sibTrans" presStyleCnt="0"/>
      <dgm:spPr/>
    </dgm:pt>
    <dgm:pt modelId="{51C9A11F-1E75-4D8A-A286-AE2BCC3AA284}" type="pres">
      <dgm:prSet presAssocID="{83B94C4B-540D-4C4C-8E3F-142B49A17A0D}" presName="node" presStyleLbl="node1" presStyleIdx="4" presStyleCnt="6" custLinFactX="-100000" custLinFactNeighborX="-134573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2374F-D55A-4F76-B22E-C42792DD34DA}" type="pres">
      <dgm:prSet presAssocID="{203E1690-6B85-4202-8158-D2646A0495AA}" presName="sibTrans" presStyleCnt="0"/>
      <dgm:spPr/>
    </dgm:pt>
    <dgm:pt modelId="{89C33878-E90D-475C-AA39-D896E9E0DC57}" type="pres">
      <dgm:prSet presAssocID="{1C353459-48B0-407E-9841-FA411BDA3141}" presName="node" presStyleLbl="node1" presStyleIdx="5" presStyleCnt="6" custLinFactX="-100000" custLinFactNeighborX="-134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F2FD5-CEED-42BD-8711-C58A15D8E069}" type="presOf" srcId="{1C353459-48B0-407E-9841-FA411BDA3141}" destId="{89C33878-E90D-475C-AA39-D896E9E0DC57}" srcOrd="0" destOrd="0" presId="urn:microsoft.com/office/officeart/2005/8/layout/hList6"/>
    <dgm:cxn modelId="{454EB4ED-BF84-44FB-977B-44B6710679A5}" type="presOf" srcId="{CFB037C3-6086-46B1-B282-C5E6CDCC61A1}" destId="{9B83EE53-812A-4F0B-8EAF-14C393E4D4C6}" srcOrd="0" destOrd="0" presId="urn:microsoft.com/office/officeart/2005/8/layout/hList6"/>
    <dgm:cxn modelId="{6B9341A9-63D9-425F-97AE-0BAF9C3966EF}" type="presOf" srcId="{1B57E4EF-437F-4F5E-81F5-BC359F6A88C0}" destId="{7CB54DF4-6071-4A5B-99D9-3E5573293E10}" srcOrd="0" destOrd="0" presId="urn:microsoft.com/office/officeart/2005/8/layout/hList6"/>
    <dgm:cxn modelId="{E5FC72DE-82DF-4FD3-BC56-F3178C090073}" type="presOf" srcId="{4CF0CF7B-C1D7-4FFB-9499-549BB6848782}" destId="{59D390A6-77AA-4093-8DA7-3D97492767D1}" srcOrd="0" destOrd="0" presId="urn:microsoft.com/office/officeart/2005/8/layout/hList6"/>
    <dgm:cxn modelId="{752DEE04-8798-4FDB-9F51-91232B49B1E7}" srcId="{7CFAE8F5-D4F1-4463-A6D4-15BB3D32EC3A}" destId="{83B94C4B-540D-4C4C-8E3F-142B49A17A0D}" srcOrd="4" destOrd="0" parTransId="{E021F4E8-B387-4882-8716-512379A0C4C1}" sibTransId="{203E1690-6B85-4202-8158-D2646A0495AA}"/>
    <dgm:cxn modelId="{CA5ADDBD-6BEA-4706-859D-9C9DB4026E33}" srcId="{7CFAE8F5-D4F1-4463-A6D4-15BB3D32EC3A}" destId="{A20D66D2-9117-42DF-A6D7-C6BB893F60CD}" srcOrd="2" destOrd="0" parTransId="{3CD9D844-4A20-4ED7-BDA5-3AC552B1E879}" sibTransId="{3AE6E733-EBF8-4436-9770-FF92A8AF72B6}"/>
    <dgm:cxn modelId="{C0FB5780-1C5C-4D30-9E76-E4FDB26D7138}" srcId="{7CFAE8F5-D4F1-4463-A6D4-15BB3D32EC3A}" destId="{CFB037C3-6086-46B1-B282-C5E6CDCC61A1}" srcOrd="1" destOrd="0" parTransId="{7DBB5F5E-8D06-46EB-B3E8-5109068A7F30}" sibTransId="{12B9CA47-5AF0-499C-82D0-212CB6C688AC}"/>
    <dgm:cxn modelId="{482940D0-3F27-4627-8D15-12B8E174DC7D}" type="presOf" srcId="{A20D66D2-9117-42DF-A6D7-C6BB893F60CD}" destId="{50B89E0C-528D-447B-AA9B-130F4F8B4A14}" srcOrd="0" destOrd="0" presId="urn:microsoft.com/office/officeart/2005/8/layout/hList6"/>
    <dgm:cxn modelId="{C2986454-E729-4452-9E37-198EF3F8FF91}" srcId="{7CFAE8F5-D4F1-4463-A6D4-15BB3D32EC3A}" destId="{1C353459-48B0-407E-9841-FA411BDA3141}" srcOrd="5" destOrd="0" parTransId="{21645E5F-5C19-4931-B2E8-2C2023E66857}" sibTransId="{C4E7FE28-321B-4031-BA9C-AA647EF29518}"/>
    <dgm:cxn modelId="{DA77D75B-029A-44A3-8F96-BD772367160A}" type="presOf" srcId="{83B94C4B-540D-4C4C-8E3F-142B49A17A0D}" destId="{51C9A11F-1E75-4D8A-A286-AE2BCC3AA284}" srcOrd="0" destOrd="0" presId="urn:microsoft.com/office/officeart/2005/8/layout/hList6"/>
    <dgm:cxn modelId="{A8AFD7C1-5151-4EBC-9DC5-2BAB9DAD1E6E}" srcId="{7CFAE8F5-D4F1-4463-A6D4-15BB3D32EC3A}" destId="{1B57E4EF-437F-4F5E-81F5-BC359F6A88C0}" srcOrd="0" destOrd="0" parTransId="{A0CDC54A-B2D6-4600-90BC-881BB134BC4B}" sibTransId="{1E5B9745-AFB0-4893-BA98-8C404557F074}"/>
    <dgm:cxn modelId="{913336B9-FA74-4735-9C37-85A5916E8CC1}" srcId="{7CFAE8F5-D4F1-4463-A6D4-15BB3D32EC3A}" destId="{4CF0CF7B-C1D7-4FFB-9499-549BB6848782}" srcOrd="3" destOrd="0" parTransId="{1C5B9AFD-973C-42D7-A5E9-957621A4D700}" sibTransId="{AF018917-1142-41A9-96FA-3FEB43B4115E}"/>
    <dgm:cxn modelId="{9B717A33-5F1A-44C2-B50E-51ACEEDAB040}" type="presOf" srcId="{7CFAE8F5-D4F1-4463-A6D4-15BB3D32EC3A}" destId="{DE7A033F-4B0A-4E36-8025-7845C010084F}" srcOrd="0" destOrd="0" presId="urn:microsoft.com/office/officeart/2005/8/layout/hList6"/>
    <dgm:cxn modelId="{1BDE0DCC-1A82-44D4-83D2-0051422D0163}" type="presParOf" srcId="{DE7A033F-4B0A-4E36-8025-7845C010084F}" destId="{7CB54DF4-6071-4A5B-99D9-3E5573293E10}" srcOrd="0" destOrd="0" presId="urn:microsoft.com/office/officeart/2005/8/layout/hList6"/>
    <dgm:cxn modelId="{BEDFAA9B-1E6F-49FC-9818-3B4F287B9FC1}" type="presParOf" srcId="{DE7A033F-4B0A-4E36-8025-7845C010084F}" destId="{D3E9B149-60CE-4577-8127-E0D71F83F0BB}" srcOrd="1" destOrd="0" presId="urn:microsoft.com/office/officeart/2005/8/layout/hList6"/>
    <dgm:cxn modelId="{7BBEFCBC-5DFF-4648-A29A-A69F713E0774}" type="presParOf" srcId="{DE7A033F-4B0A-4E36-8025-7845C010084F}" destId="{9B83EE53-812A-4F0B-8EAF-14C393E4D4C6}" srcOrd="2" destOrd="0" presId="urn:microsoft.com/office/officeart/2005/8/layout/hList6"/>
    <dgm:cxn modelId="{82E56173-CC28-4FF2-8BFA-D74BD83933CE}" type="presParOf" srcId="{DE7A033F-4B0A-4E36-8025-7845C010084F}" destId="{DD8B9E4B-1BA8-436E-9018-E419B5DBD2E3}" srcOrd="3" destOrd="0" presId="urn:microsoft.com/office/officeart/2005/8/layout/hList6"/>
    <dgm:cxn modelId="{F92A1084-8E04-419F-85C1-B75D81F79485}" type="presParOf" srcId="{DE7A033F-4B0A-4E36-8025-7845C010084F}" destId="{50B89E0C-528D-447B-AA9B-130F4F8B4A14}" srcOrd="4" destOrd="0" presId="urn:microsoft.com/office/officeart/2005/8/layout/hList6"/>
    <dgm:cxn modelId="{403E5E84-FAB7-449A-A355-AA6E79643512}" type="presParOf" srcId="{DE7A033F-4B0A-4E36-8025-7845C010084F}" destId="{50FF2C53-3C93-4D72-8E3D-C0F3B04BC908}" srcOrd="5" destOrd="0" presId="urn:microsoft.com/office/officeart/2005/8/layout/hList6"/>
    <dgm:cxn modelId="{DFD66F0D-64A6-479E-8AFB-592E51BBD440}" type="presParOf" srcId="{DE7A033F-4B0A-4E36-8025-7845C010084F}" destId="{59D390A6-77AA-4093-8DA7-3D97492767D1}" srcOrd="6" destOrd="0" presId="urn:microsoft.com/office/officeart/2005/8/layout/hList6"/>
    <dgm:cxn modelId="{27CE1077-0476-48E7-9B73-B4D5903A2A8C}" type="presParOf" srcId="{DE7A033F-4B0A-4E36-8025-7845C010084F}" destId="{C0FF07BD-C027-4A9E-875D-A134AF69FF28}" srcOrd="7" destOrd="0" presId="urn:microsoft.com/office/officeart/2005/8/layout/hList6"/>
    <dgm:cxn modelId="{A80CEE02-270D-49AA-9AD0-47C6BB6142C7}" type="presParOf" srcId="{DE7A033F-4B0A-4E36-8025-7845C010084F}" destId="{51C9A11F-1E75-4D8A-A286-AE2BCC3AA284}" srcOrd="8" destOrd="0" presId="urn:microsoft.com/office/officeart/2005/8/layout/hList6"/>
    <dgm:cxn modelId="{0034554C-BE55-4798-9728-E74FCBBB7209}" type="presParOf" srcId="{DE7A033F-4B0A-4E36-8025-7845C010084F}" destId="{0982374F-D55A-4F76-B22E-C42792DD34DA}" srcOrd="9" destOrd="0" presId="urn:microsoft.com/office/officeart/2005/8/layout/hList6"/>
    <dgm:cxn modelId="{880244D9-D5E6-40D1-A5CD-7933E158F3BE}" type="presParOf" srcId="{DE7A033F-4B0A-4E36-8025-7845C010084F}" destId="{89C33878-E90D-475C-AA39-D896E9E0DC5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5D94E-B04A-4B1F-951E-3175E23CCF2A}">
      <dsp:nvSpPr>
        <dsp:cNvPr id="0" name=""/>
        <dsp:cNvSpPr/>
      </dsp:nvSpPr>
      <dsp:spPr>
        <a:xfrm>
          <a:off x="0" y="42008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C8D0B-8C5A-471B-AA6F-61F7208F65EA}">
      <dsp:nvSpPr>
        <dsp:cNvPr id="0" name=""/>
        <dsp:cNvSpPr/>
      </dsp:nvSpPr>
      <dsp:spPr>
        <a:xfrm>
          <a:off x="367913" y="154406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Нормативная  база </a:t>
          </a:r>
          <a:endParaRPr lang="ru-RU" sz="2000" kern="1200" dirty="0">
            <a:solidFill>
              <a:sysClr val="windowText" lastClr="000000"/>
            </a:solidFill>
          </a:endParaRPr>
        </a:p>
      </dsp:txBody>
      <dsp:txXfrm>
        <a:off x="393852" y="180345"/>
        <a:ext cx="7306387" cy="479482"/>
      </dsp:txXfrm>
    </dsp:sp>
    <dsp:sp modelId="{0CE74733-5E5B-4176-B3D7-897548DF80DE}">
      <dsp:nvSpPr>
        <dsp:cNvPr id="0" name=""/>
        <dsp:cNvSpPr/>
      </dsp:nvSpPr>
      <dsp:spPr>
        <a:xfrm>
          <a:off x="0" y="123656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68385"/>
              <a:satOff val="1606"/>
              <a:lumOff val="45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F1349-B153-4E74-9187-BA0C191F32BC}">
      <dsp:nvSpPr>
        <dsp:cNvPr id="0" name=""/>
        <dsp:cNvSpPr/>
      </dsp:nvSpPr>
      <dsp:spPr>
        <a:xfrm>
          <a:off x="367913" y="970886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8385"/>
                <a:satOff val="1606"/>
                <a:lumOff val="4545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68385"/>
                <a:satOff val="1606"/>
                <a:lumOff val="454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Мониторинг участия ОО в МЭ ВсОШ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852" y="996825"/>
        <a:ext cx="7306387" cy="479482"/>
      </dsp:txXfrm>
    </dsp:sp>
    <dsp:sp modelId="{401A562E-9BBF-48D2-9BDF-6BAE2AAD63D5}">
      <dsp:nvSpPr>
        <dsp:cNvPr id="0" name=""/>
        <dsp:cNvSpPr/>
      </dsp:nvSpPr>
      <dsp:spPr>
        <a:xfrm>
          <a:off x="0" y="205304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136769"/>
              <a:satOff val="3212"/>
              <a:lumOff val="90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15127-97AC-4BC3-852E-AF6D7DC3D996}">
      <dsp:nvSpPr>
        <dsp:cNvPr id="0" name=""/>
        <dsp:cNvSpPr/>
      </dsp:nvSpPr>
      <dsp:spPr>
        <a:xfrm>
          <a:off x="369807" y="1787366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6769"/>
                <a:satOff val="3212"/>
                <a:lumOff val="909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136769"/>
                <a:satOff val="3212"/>
                <a:lumOff val="909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Мониторинг успешности участия ОО в МЭ ВсОШ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746" y="1813305"/>
        <a:ext cx="7306387" cy="479482"/>
      </dsp:txXfrm>
    </dsp:sp>
    <dsp:sp modelId="{77B17352-428E-42E5-B85E-DA4AA1337D74}">
      <dsp:nvSpPr>
        <dsp:cNvPr id="0" name=""/>
        <dsp:cNvSpPr/>
      </dsp:nvSpPr>
      <dsp:spPr>
        <a:xfrm>
          <a:off x="0" y="286952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205154"/>
              <a:satOff val="4818"/>
              <a:lumOff val="136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43100-9ED9-4AA2-B0E3-3DAE9D24902A}">
      <dsp:nvSpPr>
        <dsp:cNvPr id="0" name=""/>
        <dsp:cNvSpPr/>
      </dsp:nvSpPr>
      <dsp:spPr>
        <a:xfrm>
          <a:off x="369807" y="2635202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5154"/>
                <a:satOff val="4818"/>
                <a:lumOff val="13635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205154"/>
                <a:satOff val="4818"/>
                <a:lumOff val="1363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5746" y="2661141"/>
        <a:ext cx="7306387" cy="479482"/>
      </dsp:txXfrm>
    </dsp:sp>
    <dsp:sp modelId="{DBD66F79-3316-4AB9-8773-CF01F60E828D}">
      <dsp:nvSpPr>
        <dsp:cNvPr id="0" name=""/>
        <dsp:cNvSpPr/>
      </dsp:nvSpPr>
      <dsp:spPr>
        <a:xfrm>
          <a:off x="0" y="368600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273538"/>
              <a:satOff val="6423"/>
              <a:lumOff val="181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84" tIns="374904" rIns="59978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3686006"/>
        <a:ext cx="7728073" cy="453600"/>
      </dsp:txXfrm>
    </dsp:sp>
    <dsp:sp modelId="{3EE94BBD-1B3F-4E98-8D5B-8D5F37274E76}">
      <dsp:nvSpPr>
        <dsp:cNvPr id="0" name=""/>
        <dsp:cNvSpPr/>
      </dsp:nvSpPr>
      <dsp:spPr>
        <a:xfrm>
          <a:off x="367913" y="3420326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3538"/>
                <a:satOff val="6423"/>
                <a:lumOff val="1818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273538"/>
                <a:satOff val="6423"/>
                <a:lumOff val="1818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3852" y="3446265"/>
        <a:ext cx="7306387" cy="479482"/>
      </dsp:txXfrm>
    </dsp:sp>
    <dsp:sp modelId="{2887EFD9-410F-40A1-8EA8-E085DCAB1D15}">
      <dsp:nvSpPr>
        <dsp:cNvPr id="0" name=""/>
        <dsp:cNvSpPr/>
      </dsp:nvSpPr>
      <dsp:spPr>
        <a:xfrm>
          <a:off x="0" y="450248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341923"/>
              <a:satOff val="8029"/>
              <a:lumOff val="22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6F5C9-1424-42E2-A3AC-039756E37C5A}">
      <dsp:nvSpPr>
        <dsp:cNvPr id="0" name=""/>
        <dsp:cNvSpPr/>
      </dsp:nvSpPr>
      <dsp:spPr>
        <a:xfrm>
          <a:off x="367913" y="4236806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1923"/>
                <a:satOff val="8029"/>
                <a:lumOff val="22725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341923"/>
                <a:satOff val="8029"/>
                <a:lumOff val="22725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3852" y="4262745"/>
        <a:ext cx="7306387" cy="479482"/>
      </dsp:txXfrm>
    </dsp:sp>
    <dsp:sp modelId="{AEB86264-5BEF-43B4-8D25-04E8DBD7E2B6}">
      <dsp:nvSpPr>
        <dsp:cNvPr id="0" name=""/>
        <dsp:cNvSpPr/>
      </dsp:nvSpPr>
      <dsp:spPr>
        <a:xfrm>
          <a:off x="0" y="5318966"/>
          <a:ext cx="77280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410307"/>
              <a:satOff val="9635"/>
              <a:lumOff val="27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0DAE8-7583-49FB-991D-6417847FE1AA}">
      <dsp:nvSpPr>
        <dsp:cNvPr id="0" name=""/>
        <dsp:cNvSpPr/>
      </dsp:nvSpPr>
      <dsp:spPr>
        <a:xfrm>
          <a:off x="367913" y="5053286"/>
          <a:ext cx="7358265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10307"/>
                <a:satOff val="9635"/>
                <a:lumOff val="27270"/>
                <a:alphaOff val="0"/>
                <a:tint val="60000"/>
                <a:lumMod val="104000"/>
              </a:schemeClr>
            </a:gs>
            <a:gs pos="100000">
              <a:schemeClr val="accent1">
                <a:shade val="80000"/>
                <a:hueOff val="410307"/>
                <a:satOff val="9635"/>
                <a:lumOff val="2727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3852" y="5079225"/>
        <a:ext cx="730638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54DF4-6071-4A5B-99D9-3E5573293E10}">
      <dsp:nvSpPr>
        <dsp:cNvPr id="0" name=""/>
        <dsp:cNvSpPr/>
      </dsp:nvSpPr>
      <dsp:spPr>
        <a:xfrm rot="16200000">
          <a:off x="-1140289" y="1143432"/>
          <a:ext cx="3528525" cy="124166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51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предмета</a:t>
          </a:r>
          <a:endParaRPr lang="ru-RU" sz="1500" kern="1200" dirty="0"/>
        </a:p>
      </dsp:txBody>
      <dsp:txXfrm rot="5400000">
        <a:off x="3143" y="705705"/>
        <a:ext cx="1241660" cy="2117115"/>
      </dsp:txXfrm>
    </dsp:sp>
    <dsp:sp modelId="{9B83EE53-812A-4F0B-8EAF-14C393E4D4C6}">
      <dsp:nvSpPr>
        <dsp:cNvPr id="0" name=""/>
        <dsp:cNvSpPr/>
      </dsp:nvSpPr>
      <dsp:spPr>
        <a:xfrm rot="16200000">
          <a:off x="194495" y="1143432"/>
          <a:ext cx="3528525" cy="124166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51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базовых площадок</a:t>
          </a:r>
        </a:p>
      </dsp:txBody>
      <dsp:txXfrm rot="5400000">
        <a:off x="1337927" y="705705"/>
        <a:ext cx="1241660" cy="2117115"/>
      </dsp:txXfrm>
    </dsp:sp>
    <dsp:sp modelId="{50B89E0C-528D-447B-AA9B-130F4F8B4A14}">
      <dsp:nvSpPr>
        <dsp:cNvPr id="0" name=""/>
        <dsp:cNvSpPr/>
      </dsp:nvSpPr>
      <dsp:spPr>
        <a:xfrm rot="16200000">
          <a:off x="1529279" y="1143432"/>
          <a:ext cx="3528525" cy="124166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51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520 участников</a:t>
          </a:r>
        </a:p>
      </dsp:txBody>
      <dsp:txXfrm rot="5400000">
        <a:off x="2672711" y="705705"/>
        <a:ext cx="1241660" cy="2117115"/>
      </dsp:txXfrm>
    </dsp:sp>
    <dsp:sp modelId="{59D390A6-77AA-4093-8DA7-3D97492767D1}">
      <dsp:nvSpPr>
        <dsp:cNvPr id="0" name=""/>
        <dsp:cNvSpPr/>
      </dsp:nvSpPr>
      <dsp:spPr>
        <a:xfrm rot="16200000">
          <a:off x="5534683" y="1143432"/>
          <a:ext cx="3528525" cy="124166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51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 членов жюри</a:t>
          </a:r>
        </a:p>
      </dsp:txBody>
      <dsp:txXfrm rot="5400000">
        <a:off x="6678115" y="705705"/>
        <a:ext cx="1241660" cy="2117115"/>
      </dsp:txXfrm>
    </dsp:sp>
    <dsp:sp modelId="{51C9A11F-1E75-4D8A-A286-AE2BCC3AA284}">
      <dsp:nvSpPr>
        <dsp:cNvPr id="0" name=""/>
        <dsp:cNvSpPr/>
      </dsp:nvSpPr>
      <dsp:spPr>
        <a:xfrm rot="16200000">
          <a:off x="2831868" y="1143432"/>
          <a:ext cx="3528525" cy="124166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51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победителей</a:t>
          </a:r>
        </a:p>
      </dsp:txBody>
      <dsp:txXfrm rot="5400000">
        <a:off x="3975300" y="705705"/>
        <a:ext cx="1241660" cy="2117115"/>
      </dsp:txXfrm>
    </dsp:sp>
    <dsp:sp modelId="{89C33878-E90D-475C-AA39-D896E9E0DC57}">
      <dsp:nvSpPr>
        <dsp:cNvPr id="0" name=""/>
        <dsp:cNvSpPr/>
      </dsp:nvSpPr>
      <dsp:spPr>
        <a:xfrm rot="16200000">
          <a:off x="4166656" y="1143432"/>
          <a:ext cx="3528525" cy="124166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0" rIns="95518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140 призеров</a:t>
          </a:r>
        </a:p>
      </dsp:txBody>
      <dsp:txXfrm rot="5400000">
        <a:off x="5310088" y="705705"/>
        <a:ext cx="1241660" cy="2117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DAA2-D6F1-444D-B4D3-017D7C310787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2051-B5F8-48EC-8294-914D8A93C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4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4507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5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7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3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8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3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9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1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5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5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4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1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1F39CB-48B1-44EA-8F18-F52C9D6AE3BB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D96343-BF03-4ACF-A588-0161C1DDD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0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diagramLayout" Target="../diagrams/layout1.xml"/><Relationship Id="rId7" Type="http://schemas.openxmlformats.org/officeDocument/2006/relationships/slide" Target="slide2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42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olymp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cro.nios.ru/rayon/3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461" y="3692770"/>
            <a:ext cx="6400801" cy="1992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итогах участия обучающихся ОО Калининского района в муниципальном этапе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762157"/>
              </p:ext>
            </p:extLst>
          </p:nvPr>
        </p:nvGraphicFramePr>
        <p:xfrm>
          <a:off x="393404" y="210881"/>
          <a:ext cx="8750595" cy="59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8168" y="6198781"/>
            <a:ext cx="6581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в МЭ ВсОШ в ОО Калининского района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57964"/>
              </p:ext>
            </p:extLst>
          </p:nvPr>
        </p:nvGraphicFramePr>
        <p:xfrm>
          <a:off x="1076325" y="30480"/>
          <a:ext cx="7724775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301916302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25058353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24265521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769499266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3457512588"/>
                    </a:ext>
                  </a:extLst>
                </a:gridCol>
              </a:tblGrid>
              <a:tr h="420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участников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участников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1196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2708669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308917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69830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8751778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55547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22514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6168041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29888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2274324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65364904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6496907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7035913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5223097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0481661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537527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00395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70048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58293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0197577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94738826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8212978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9540639"/>
                  </a:ext>
                </a:extLst>
              </a:tr>
              <a:tr h="3607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2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1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95737"/>
              </p:ext>
            </p:extLst>
          </p:nvPr>
        </p:nvGraphicFramePr>
        <p:xfrm>
          <a:off x="826477" y="1494692"/>
          <a:ext cx="8018585" cy="424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23292" y="447196"/>
            <a:ext cx="6286500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участников муниципального этапа олимпиады по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13720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212" y="3086619"/>
            <a:ext cx="7295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успешности участия ОО в муниципальном этапе ВсОШ</a:t>
            </a:r>
            <a:endParaRPr lang="ru-RU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68463"/>
              </p:ext>
            </p:extLst>
          </p:nvPr>
        </p:nvGraphicFramePr>
        <p:xfrm>
          <a:off x="659218" y="1518682"/>
          <a:ext cx="8102010" cy="424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395" y="5975082"/>
            <a:ext cx="86180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Количество победителей и призеров МЭ ВсОШ по районам и округу г. Новосибирска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21772"/>
              </p:ext>
            </p:extLst>
          </p:nvPr>
        </p:nvGraphicFramePr>
        <p:xfrm>
          <a:off x="800099" y="1230924"/>
          <a:ext cx="8097715" cy="415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03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902348"/>
              </p:ext>
            </p:extLst>
          </p:nvPr>
        </p:nvGraphicFramePr>
        <p:xfrm>
          <a:off x="320587" y="0"/>
          <a:ext cx="8463195" cy="6833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83589">
                  <a:extLst>
                    <a:ext uri="{9D8B030D-6E8A-4147-A177-3AD203B41FA5}">
                      <a16:colId xmlns:a16="http://schemas.microsoft.com/office/drawing/2014/main" xmlns="" val="2015735928"/>
                    </a:ext>
                  </a:extLst>
                </a:gridCol>
                <a:gridCol w="1226636">
                  <a:extLst>
                    <a:ext uri="{9D8B030D-6E8A-4147-A177-3AD203B41FA5}">
                      <a16:colId xmlns:a16="http://schemas.microsoft.com/office/drawing/2014/main" xmlns="" val="3006148388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xmlns="" val="2320080354"/>
                    </a:ext>
                  </a:extLst>
                </a:gridCol>
                <a:gridCol w="1049968">
                  <a:extLst>
                    <a:ext uri="{9D8B030D-6E8A-4147-A177-3AD203B41FA5}">
                      <a16:colId xmlns:a16="http://schemas.microsoft.com/office/drawing/2014/main" xmlns="" val="577196591"/>
                    </a:ext>
                  </a:extLst>
                </a:gridCol>
                <a:gridCol w="823893">
                  <a:extLst>
                    <a:ext uri="{9D8B030D-6E8A-4147-A177-3AD203B41FA5}">
                      <a16:colId xmlns:a16="http://schemas.microsoft.com/office/drawing/2014/main" xmlns="" val="3663313294"/>
                    </a:ext>
                  </a:extLst>
                </a:gridCol>
                <a:gridCol w="911546">
                  <a:extLst>
                    <a:ext uri="{9D8B030D-6E8A-4147-A177-3AD203B41FA5}">
                      <a16:colId xmlns:a16="http://schemas.microsoft.com/office/drawing/2014/main" xmlns="" val="2218523317"/>
                    </a:ext>
                  </a:extLst>
                </a:gridCol>
              </a:tblGrid>
              <a:tr h="1135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победителей и призеров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 общего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победителей 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extLst>
                  <a:ext uri="{0D108BD9-81ED-4DB2-BD59-A6C34878D82A}">
                    <a16:rowId xmlns:a16="http://schemas.microsoft.com/office/drawing/2014/main" xmlns="" val="2507899895"/>
                  </a:ext>
                </a:extLst>
              </a:tr>
              <a:tr h="458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 уч. 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 уч.г.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– 2019 уч.г.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– 2019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– 2019 уч.г.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extLst>
                  <a:ext uri="{0D108BD9-81ED-4DB2-BD59-A6C34878D82A}">
                    <a16:rowId xmlns:a16="http://schemas.microsoft.com/office/drawing/2014/main" xmlns="" val="67387866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8351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81684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167366615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13298180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15533977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097408746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47575973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276718139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4000446951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143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816357573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extLst>
                  <a:ext uri="{0D108BD9-81ED-4DB2-BD59-A6C34878D82A}">
                    <a16:rowId xmlns:a16="http://schemas.microsoft.com/office/drawing/2014/main" xmlns="" val="443828560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extLst>
                  <a:ext uri="{0D108BD9-81ED-4DB2-BD59-A6C34878D82A}">
                    <a16:rowId xmlns:a16="http://schemas.microsoft.com/office/drawing/2014/main" xmlns="" val="4200520839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1397998783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1280037398"/>
                  </a:ext>
                </a:extLst>
              </a:tr>
              <a:tr h="198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203 ХЭЦ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2298262722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239883"/>
                  </a:ext>
                </a:extLst>
              </a:tr>
              <a:tr h="197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211им. Л.И. Сидоренко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981687"/>
                  </a:ext>
                </a:extLst>
              </a:tr>
              <a:tr h="978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«Гимназия № 12»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11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28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81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900407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27042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674827402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Православная гимназия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365806225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Веритас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551338073"/>
                  </a:ext>
                </a:extLst>
              </a:tr>
              <a:tr h="191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ВСШ № 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3678732562"/>
                  </a:ext>
                </a:extLst>
              </a:tr>
              <a:tr h="3033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НСО «Школа-интернат»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8" marR="31558" marT="0" marB="0" anchor="b"/>
                </a:tc>
                <a:extLst>
                  <a:ext uri="{0D108BD9-81ED-4DB2-BD59-A6C34878D82A}">
                    <a16:rowId xmlns:a16="http://schemas.microsoft.com/office/drawing/2014/main" xmlns="" val="84341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09772"/>
              </p:ext>
            </p:extLst>
          </p:nvPr>
        </p:nvGraphicFramePr>
        <p:xfrm>
          <a:off x="489098" y="701748"/>
          <a:ext cx="8410353" cy="512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6903" y="5826641"/>
            <a:ext cx="658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победителей и призеров МЭ ВсОШ в ОО Калининского района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90206"/>
              </p:ext>
            </p:extLst>
          </p:nvPr>
        </p:nvGraphicFramePr>
        <p:xfrm>
          <a:off x="1076325" y="30480"/>
          <a:ext cx="7724775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301916302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25058353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24265521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769499266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3457512588"/>
                    </a:ext>
                  </a:extLst>
                </a:gridCol>
              </a:tblGrid>
              <a:tr h="420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1196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2708669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8917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69830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8751778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55547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22514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6168041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29888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2274324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364904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96907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35913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5223097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0481661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537527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1900395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9270048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58293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7577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94738826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8212978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9540639"/>
                  </a:ext>
                </a:extLst>
              </a:tr>
              <a:tr h="3607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23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917821"/>
              </p:ext>
            </p:extLst>
          </p:nvPr>
        </p:nvGraphicFramePr>
        <p:xfrm>
          <a:off x="879231" y="659422"/>
          <a:ext cx="7921869" cy="533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3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837" y="156950"/>
            <a:ext cx="7704667" cy="79130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862522"/>
              </p:ext>
            </p:extLst>
          </p:nvPr>
        </p:nvGraphicFramePr>
        <p:xfrm>
          <a:off x="739833" y="856211"/>
          <a:ext cx="7728073" cy="592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2214" y="3538565"/>
            <a:ext cx="687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Мониторинг эффективности участия ОО в МЭ ВсОШ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467" y="4220495"/>
            <a:ext cx="731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Мониторинг эффективности участия учащихся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специализированных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классов в МЭ ВсОШ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467" y="5006433"/>
            <a:ext cx="731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Анализ уровня подготовки участников в предметных олимпиадах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МЭ ВсОШ в 2018- 2019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у.г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220" y="5931977"/>
            <a:ext cx="499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Выводы и предложения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212" y="3086619"/>
            <a:ext cx="7295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ОО в муниципальном этапе ВсОШ</a:t>
            </a:r>
            <a:endParaRPr lang="ru-RU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552297"/>
              </p:ext>
            </p:extLst>
          </p:nvPr>
        </p:nvGraphicFramePr>
        <p:xfrm>
          <a:off x="542260" y="1189074"/>
          <a:ext cx="8506047" cy="394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6903" y="5826641"/>
            <a:ext cx="658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участия МЭ ВсОШ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районам и округу г. Новосибирска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49376"/>
              </p:ext>
            </p:extLst>
          </p:nvPr>
        </p:nvGraphicFramePr>
        <p:xfrm>
          <a:off x="659423" y="2092570"/>
          <a:ext cx="8027377" cy="390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08727" y="579081"/>
            <a:ext cx="6437745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</a:t>
            </a:r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Калининского района </a:t>
            </a:r>
            <a:endParaRPr lang="ru-RU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3 учебных года</a:t>
            </a:r>
          </a:p>
        </p:txBody>
      </p:sp>
    </p:spTree>
    <p:extLst>
      <p:ext uri="{BB962C8B-B14F-4D97-AF65-F5344CB8AC3E}">
        <p14:creationId xmlns:p14="http://schemas.microsoft.com/office/powerpoint/2010/main" val="41060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487543"/>
              </p:ext>
            </p:extLst>
          </p:nvPr>
        </p:nvGraphicFramePr>
        <p:xfrm>
          <a:off x="712382" y="127588"/>
          <a:ext cx="8261496" cy="6381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28734">
                  <a:extLst>
                    <a:ext uri="{9D8B030D-6E8A-4147-A177-3AD203B41FA5}">
                      <a16:colId xmlns:a16="http://schemas.microsoft.com/office/drawing/2014/main" xmlns="" val="180670556"/>
                    </a:ext>
                  </a:extLst>
                </a:gridCol>
                <a:gridCol w="1813290">
                  <a:extLst>
                    <a:ext uri="{9D8B030D-6E8A-4147-A177-3AD203B41FA5}">
                      <a16:colId xmlns:a16="http://schemas.microsoft.com/office/drawing/2014/main" xmlns="" val="2791220343"/>
                    </a:ext>
                  </a:extLst>
                </a:gridCol>
                <a:gridCol w="1998175">
                  <a:extLst>
                    <a:ext uri="{9D8B030D-6E8A-4147-A177-3AD203B41FA5}">
                      <a16:colId xmlns:a16="http://schemas.microsoft.com/office/drawing/2014/main" xmlns="" val="1705867404"/>
                    </a:ext>
                  </a:extLst>
                </a:gridCol>
                <a:gridCol w="1621297">
                  <a:extLst>
                    <a:ext uri="{9D8B030D-6E8A-4147-A177-3AD203B41FA5}">
                      <a16:colId xmlns:a16="http://schemas.microsoft.com/office/drawing/2014/main" xmlns="" val="50819707"/>
                    </a:ext>
                  </a:extLst>
                </a:gridCol>
              </a:tblGrid>
              <a:tr h="435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участия 2016-2017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участия 2017-2018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участия 2018-2019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3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extLst>
                  <a:ext uri="{0D108BD9-81ED-4DB2-BD59-A6C34878D82A}">
                    <a16:rowId xmlns:a16="http://schemas.microsoft.com/office/drawing/2014/main" xmlns="" val="626036201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707665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303532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315349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281950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3222748454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3125019657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411785761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105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41891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122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2969741038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143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2913676830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151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171524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158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182678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2702579310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184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725653"/>
                  </a:ext>
                </a:extLst>
              </a:tr>
              <a:tr h="234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203 ХЭЦ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6845164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4771017"/>
                  </a:ext>
                </a:extLst>
              </a:tr>
              <a:tr h="2675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211им. Л.И. Сидоренко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094060"/>
                  </a:ext>
                </a:extLst>
              </a:tr>
              <a:tr h="167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«Гимназия № 12»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36,22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878821"/>
                  </a:ext>
                </a:extLst>
              </a:tr>
              <a:tr h="167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28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11,54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81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2907933004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126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25,71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2885722622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 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extLst>
                  <a:ext uri="{0D108BD9-81ED-4DB2-BD59-A6C34878D82A}">
                    <a16:rowId xmlns:a16="http://schemas.microsoft.com/office/drawing/2014/main" xmlns="" val="3085802898"/>
                  </a:ext>
                </a:extLst>
              </a:tr>
              <a:tr h="195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Православная гимназия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2946274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Веритас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470663"/>
                  </a:ext>
                </a:extLst>
              </a:tr>
              <a:tr h="200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extLst>
                  <a:ext uri="{0D108BD9-81ED-4DB2-BD59-A6C34878D82A}">
                    <a16:rowId xmlns:a16="http://schemas.microsoft.com/office/drawing/2014/main" xmlns="" val="3414530064"/>
                  </a:ext>
                </a:extLst>
              </a:tr>
              <a:tr h="1674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ВСШ № 27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/>
                </a:tc>
                <a:extLst>
                  <a:ext uri="{0D108BD9-81ED-4DB2-BD59-A6C34878D82A}">
                    <a16:rowId xmlns:a16="http://schemas.microsoft.com/office/drawing/2014/main" xmlns="" val="2589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40797"/>
              </p:ext>
            </p:extLst>
          </p:nvPr>
        </p:nvGraphicFramePr>
        <p:xfrm>
          <a:off x="642421" y="969268"/>
          <a:ext cx="8310193" cy="516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55625" y="6138463"/>
            <a:ext cx="6321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участия ОО в МЭ </a:t>
            </a:r>
            <a:r>
              <a:rPr lang="ru-RU" sz="1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3 </a:t>
            </a:r>
            <a:r>
              <a:rPr lang="ru-RU" sz="1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уч.года</a:t>
            </a:r>
            <a:endParaRPr lang="ru-RU" sz="1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075075"/>
              </p:ext>
            </p:extLst>
          </p:nvPr>
        </p:nvGraphicFramePr>
        <p:xfrm>
          <a:off x="1114547" y="30480"/>
          <a:ext cx="7724775" cy="682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4810224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303185505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10701927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590317335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xmlns="" val="1735106413"/>
                    </a:ext>
                  </a:extLst>
                </a:gridCol>
              </a:tblGrid>
              <a:tr h="420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92000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6905753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54937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6132020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478995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183130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37144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2091371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43500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064179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96173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41702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2625312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2646550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180303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249479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5839095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18876602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198075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8597523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00482364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995320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20827"/>
                  </a:ext>
                </a:extLst>
              </a:tr>
              <a:tr h="3607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13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269947"/>
              </p:ext>
            </p:extLst>
          </p:nvPr>
        </p:nvGraphicFramePr>
        <p:xfrm>
          <a:off x="781396" y="1396538"/>
          <a:ext cx="8002385" cy="476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6769" y="694593"/>
            <a:ext cx="6321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</a:t>
            </a:r>
            <a:r>
              <a:rPr lang="ru-RU" sz="1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по предметам </a:t>
            </a:r>
            <a:r>
              <a:rPr lang="ru-RU" sz="1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учебных года</a:t>
            </a:r>
          </a:p>
        </p:txBody>
      </p:sp>
    </p:spTree>
    <p:extLst>
      <p:ext uri="{BB962C8B-B14F-4D97-AF65-F5344CB8AC3E}">
        <p14:creationId xmlns:p14="http://schemas.microsoft.com/office/powerpoint/2010/main" val="39693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3781" y="2978552"/>
            <a:ext cx="6982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 участия </a:t>
            </a: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</a:t>
            </a:r>
            <a:r>
              <a:rPr lang="ru-RU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endParaRPr lang="ru-RU" sz="36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специализированных классов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этапе ВсОШ</a:t>
            </a:r>
            <a:endParaRPr lang="ru-RU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744345"/>
              </p:ext>
            </p:extLst>
          </p:nvPr>
        </p:nvGraphicFramePr>
        <p:xfrm>
          <a:off x="725165" y="0"/>
          <a:ext cx="7853163" cy="210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84939"/>
              </p:ext>
            </p:extLst>
          </p:nvPr>
        </p:nvGraphicFramePr>
        <p:xfrm>
          <a:off x="840619" y="2103582"/>
          <a:ext cx="7622254" cy="199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22961206"/>
              </p:ext>
            </p:extLst>
          </p:nvPr>
        </p:nvGraphicFramePr>
        <p:xfrm>
          <a:off x="882293" y="4207164"/>
          <a:ext cx="7444510" cy="235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99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2" y="2539910"/>
            <a:ext cx="8229600" cy="333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уровня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участников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предметных олимпиадах МЭ ВсОШ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978" y="1101971"/>
            <a:ext cx="7860323" cy="138039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 база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муниципального этапа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805" y="2587868"/>
            <a:ext cx="7704667" cy="3332816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Минобразования НСО от 01.11.2018 №2813 «О проведении муниципального этапа всероссийской олимпиады школьников в 2018/2019 учебном году на территории Новосибирской области»;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мэрии города Новосибирска от 13.11.2018 № 1072-од «О проведении муниципального этапа всероссийской олимпиады школьников в городе Новосибирске в 2018/2019 учебном году в городе Новосибирске», от 14.11.2018 №1077-ода «Об организационно-методическом обеспечении муниципального этапа всероссийской олимпиады школьников в 2018/2019 учебном году в городе Новосибирске».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67839"/>
              </p:ext>
            </p:extLst>
          </p:nvPr>
        </p:nvGraphicFramePr>
        <p:xfrm>
          <a:off x="1164370" y="3305642"/>
          <a:ext cx="7449161" cy="330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1069"/>
              </p:ext>
            </p:extLst>
          </p:nvPr>
        </p:nvGraphicFramePr>
        <p:xfrm>
          <a:off x="1307444" y="290413"/>
          <a:ext cx="6953859" cy="28304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5223">
                  <a:extLst>
                    <a:ext uri="{9D8B030D-6E8A-4147-A177-3AD203B41FA5}">
                      <a16:colId xmlns:a16="http://schemas.microsoft.com/office/drawing/2014/main" xmlns="" val="1860225664"/>
                    </a:ext>
                  </a:extLst>
                </a:gridCol>
                <a:gridCol w="1346320">
                  <a:extLst>
                    <a:ext uri="{9D8B030D-6E8A-4147-A177-3AD203B41FA5}">
                      <a16:colId xmlns:a16="http://schemas.microsoft.com/office/drawing/2014/main" xmlns="" val="2621754778"/>
                    </a:ext>
                  </a:extLst>
                </a:gridCol>
                <a:gridCol w="1390772">
                  <a:extLst>
                    <a:ext uri="{9D8B030D-6E8A-4147-A177-3AD203B41FA5}">
                      <a16:colId xmlns:a16="http://schemas.microsoft.com/office/drawing/2014/main" xmlns="" val="3118735256"/>
                    </a:ext>
                  </a:extLst>
                </a:gridCol>
                <a:gridCol w="1390772">
                  <a:extLst>
                    <a:ext uri="{9D8B030D-6E8A-4147-A177-3AD203B41FA5}">
                      <a16:colId xmlns:a16="http://schemas.microsoft.com/office/drawing/2014/main" xmlns="" val="23743138"/>
                    </a:ext>
                  </a:extLst>
                </a:gridCol>
                <a:gridCol w="1390772">
                  <a:extLst>
                    <a:ext uri="{9D8B030D-6E8A-4147-A177-3AD203B41FA5}">
                      <a16:colId xmlns:a16="http://schemas.microsoft.com/office/drawing/2014/main" xmlns="" val="2979798405"/>
                    </a:ext>
                  </a:extLst>
                </a:gridCol>
              </a:tblGrid>
              <a:tr h="272561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997011"/>
                  </a:ext>
                </a:extLst>
              </a:tr>
              <a:tr h="3797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75 %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75 до 100%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6004371"/>
                  </a:ext>
                </a:extLst>
              </a:tr>
              <a:tr h="66450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101605"/>
                  </a:ext>
                </a:extLst>
              </a:tr>
              <a:tr h="66450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0467238"/>
                  </a:ext>
                </a:extLst>
              </a:tr>
              <a:tr h="66450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83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Иностранные языки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489896"/>
              </p:ext>
            </p:extLst>
          </p:nvPr>
        </p:nvGraphicFramePr>
        <p:xfrm>
          <a:off x="885948" y="838200"/>
          <a:ext cx="7724776" cy="3043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45762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108597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091195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493" y="4267832"/>
            <a:ext cx="7713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Анатольевна, 8 класс МБОУ СОШ № 207, китайский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Нечаева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Станиславовна, 8 класс МБОУ СОШ № 158 французский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75-100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МАОУ «Гимназия № 12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0-25%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207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Русский язык и литература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62642"/>
              </p:ext>
            </p:extLst>
          </p:nvPr>
        </p:nvGraphicFramePr>
        <p:xfrm>
          <a:off x="1061794" y="1919654"/>
          <a:ext cx="7724776" cy="2202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45762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0547" y="4585718"/>
            <a:ext cx="77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Нечаева Мария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Станиславовна, 8 класс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 литература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75-100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чел. – МАОУ «Гимназия № 12», 1 чел. МБОУ СОШ № 158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чел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МБОУ лицей № 81, 2 чел. – МБОУ СОШ № 46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Биология, химия, экология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71321"/>
              </p:ext>
            </p:extLst>
          </p:nvPr>
        </p:nvGraphicFramePr>
        <p:xfrm>
          <a:off x="1061794" y="1488831"/>
          <a:ext cx="7724776" cy="24765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45762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108597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68339" y="4422291"/>
            <a:ext cx="7511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Анастасия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призер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(повышенный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уровень), 8 класс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207, биология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75-100%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чел. – МАОУ «Гимназия № 12»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чел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МБОУ СОШ № 23, 2 чел. - МБОУ Лицей № 126, 1 чел.  - МБОУ СОШ № 207,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  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- МБОУ СОШ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№203 ХЭЦ,  1 чел. - МАОУ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12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 чел. – МАОУ СОШ № 211,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МБОУ Лицей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28, 3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 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 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 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Физика и астрономия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031959"/>
              </p:ext>
            </p:extLst>
          </p:nvPr>
        </p:nvGraphicFramePr>
        <p:xfrm>
          <a:off x="1061794" y="1488831"/>
          <a:ext cx="7724776" cy="2202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45762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1794" y="4193692"/>
            <a:ext cx="7746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Колотов Данил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Дмитриевич, 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 физика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Хребтов Максим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Сергеевич, 10 МАОУ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12», физика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75-100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чел.-  МАОУ «Гимназия № 12», 1 чел.-  МБОУ СОШ № 83, 1 чел.- МБОУ лицей № 81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0-25%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 МАОУ «Гимназия № 12», 1 чел.- МБОУ лицей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81, 1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МБОУ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126, 1 чел. – МАОУ СОШ № 211,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5" y="310969"/>
            <a:ext cx="496895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Математика, информатика, экономика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468291"/>
              </p:ext>
            </p:extLst>
          </p:nvPr>
        </p:nvGraphicFramePr>
        <p:xfrm>
          <a:off x="1061794" y="1488831"/>
          <a:ext cx="7724776" cy="24765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45762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108597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0547" y="4704611"/>
            <a:ext cx="7746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75-100%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чел. МАОУ «Гимназия № 12»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МАОУ «Гимназия № 12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 – МАОУ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211, 2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МБОУ Лицей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184, 3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История, право, обществознание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884885"/>
              </p:ext>
            </p:extLst>
          </p:nvPr>
        </p:nvGraphicFramePr>
        <p:xfrm>
          <a:off x="1061794" y="1488831"/>
          <a:ext cx="7724776" cy="24765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457626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4108597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1794" y="4475045"/>
            <a:ext cx="7746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Скрыпник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 10 класс МАОУ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12», обществознание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75-100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чел.-  МБОУ СОШ № 78, 1 чел. - МАОУ «Гимназия № 12»,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 -  ЧОУ «Православная гимназия Кирилла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0-25%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12»,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чел.- МБОУ Лицей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113889"/>
              </p:ext>
            </p:extLst>
          </p:nvPr>
        </p:nvGraphicFramePr>
        <p:xfrm>
          <a:off x="1061794" y="1488831"/>
          <a:ext cx="7724776" cy="1927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4847" y="4334367"/>
            <a:ext cx="7746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0-25%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- МАОУ «Гимназия № 12»,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Лицей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СОШ № 207, 3 чел. – МБОУ СОШ № 23, 1 чел. – МБОУ СОШ № 34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Искусство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591616"/>
              </p:ext>
            </p:extLst>
          </p:nvPr>
        </p:nvGraphicFramePr>
        <p:xfrm>
          <a:off x="1061794" y="1488831"/>
          <a:ext cx="7724776" cy="1927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1794" y="4360745"/>
            <a:ext cx="7746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0-25%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- МАОУ «Гимназия № 12»,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МБОУ Лицей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МБОУ лицей № 81,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4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874024"/>
              </p:ext>
            </p:extLst>
          </p:nvPr>
        </p:nvGraphicFramePr>
        <p:xfrm>
          <a:off x="1061794" y="1488831"/>
          <a:ext cx="7724776" cy="2074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2469" y="4317829"/>
            <a:ext cx="7746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Назаров Антон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Юрьевич, 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 Курбанов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Гаджихалаф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Монасибоглы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8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75-100%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211" y="3086619"/>
            <a:ext cx="7343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участия ОО в муниципальном этапе ВсОШ</a:t>
            </a:r>
            <a:endParaRPr lang="ru-RU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ОБЖ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427864"/>
              </p:ext>
            </p:extLst>
          </p:nvPr>
        </p:nvGraphicFramePr>
        <p:xfrm>
          <a:off x="1061794" y="1488831"/>
          <a:ext cx="7724776" cy="19770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51405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1265" y="4237653"/>
            <a:ext cx="7746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Проскуряков Александр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Геннадьевич, 9 класс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126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0-25%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чел.- МБОУ СОШ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203, 1 чел.- МАОУ СОШ № 211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66" y="310969"/>
            <a:ext cx="4572000" cy="4061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75537"/>
              </p:ext>
            </p:extLst>
          </p:nvPr>
        </p:nvGraphicFramePr>
        <p:xfrm>
          <a:off x="1061794" y="1488831"/>
          <a:ext cx="7724776" cy="1927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822">
                  <a:extLst>
                    <a:ext uri="{9D8B030D-6E8A-4147-A177-3AD203B41FA5}">
                      <a16:colId xmlns:a16="http://schemas.microsoft.com/office/drawing/2014/main" xmlns="" val="3741967051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xmlns="" val="2997444809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xmlns="" val="4056232349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xmlns="" val="2144632331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xmlns="" val="1263989899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xmlns="" val="81475936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136286480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xmlns="" val="2740566581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xmlns="" val="4098101473"/>
                    </a:ext>
                  </a:extLst>
                </a:gridCol>
              </a:tblGrid>
              <a:tr h="4648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участников</a:t>
                      </a:r>
                      <a:endParaRPr lang="ru-RU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призеров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Эффективность,%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</a:t>
                      </a:r>
                      <a:r>
                        <a:rPr lang="ru-RU" sz="12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районе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выполнения в городе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набравших от максимально возможного количества баллов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276245"/>
                  </a:ext>
                </a:extLst>
              </a:tr>
              <a:tr h="4648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-25%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75-100%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894028"/>
                  </a:ext>
                </a:extLst>
              </a:tr>
              <a:tr h="270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96614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5529" y="3982676"/>
            <a:ext cx="7732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количество участников  олимпиады было представлено от МАОУ «Гимназия № 12 – 11 чел.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984" y="2140899"/>
            <a:ext cx="7702061" cy="333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предложения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75" t="14690" r="35873" b="34798"/>
          <a:stretch/>
        </p:blipFill>
        <p:spPr>
          <a:xfrm>
            <a:off x="5913510" y="87923"/>
            <a:ext cx="3007560" cy="276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254538" y="6284422"/>
            <a:ext cx="648393" cy="40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031254"/>
            <a:ext cx="8072582" cy="566511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остается самым массовым, доступным и открытым интеллектуальным соревнованием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 в Калининском районе прошёл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высоком организационном уровне в соответствии с Порядком и нормативно-правовой базой, разработанными на федеральном, региональном, муниципальном уровнях.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высокий уровень подготовки учащихся к олимпиаде МАОУ «Гимназия № 12», МАОУ СОШ №211, МБОУ СОШ № 8, МБОУ СОШ № 23, МБОУ СОШ № 26, МБОУ СОШ № 34, МБОУ СОШ № 105, МБОУ СОШ № 151, МБОУ СОШ № 158, МБОУ СОШ № 184, МБОУ СОШ № 203 ХЭЦ, МБОУ СОШ № 207,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Веритас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Православная гимназия.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снижение количества участников в МЭ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последних 3 года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низкий уровень эффективности участия учащихся в МЭ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МБОУ Лицей № 28, МБОУ лицей № 81, МБОУ Лицей № 126, МБОУ СОШ № 83, МБОУ СОШ № 103, МБОУ СОШ № 122, МБОУ СОШ № 173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тенденция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нижения качества олимпиадных работ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предметам (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литература,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экология,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география,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качества работ по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предметам (китайский язык,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физическая культура)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олимпиады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1491" y="400312"/>
            <a:ext cx="62129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364" y="1953476"/>
            <a:ext cx="7704667" cy="44665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ОО: </a:t>
            </a:r>
          </a:p>
          <a:p>
            <a:pPr lvl="0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участия обучающихся во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муниципального этапа на методических, педагогических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советах;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внутришкольную программу работы с одарёнными детьми на основе представленных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педагогов по привлечению школьников к участию в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олимпиаде;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олимпиаде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возможности подготовительных курсов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НГПУ, НГУ,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олимпиад, материалов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5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rusolymp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5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уровня и т.д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Методистам ГЦРО по Калининскому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району: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РМО рассмотреть эффективность участия в предметных олимпиадах учащихся ОО Калининского района с привлечением педагогов, работающих в жюри предметных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типичных ошибок и выработки методических рекомендаций по их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устранению;</a:t>
            </a: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транслировать 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учителей, успешно работающих с одарёнными детьми на заседаниях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РМО;</a:t>
            </a: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базу олимпиадных заданий для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подготовке школьников к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выходы в ОО с целью оказания методической помощи в организации и проведению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координировать работу по организации профильной смены.</a:t>
            </a: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3855" y="173046"/>
            <a:ext cx="6216162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2369" y="2734409"/>
            <a:ext cx="8546123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основе всей нашей системы образования должен лежать фундаментальный принцип: каждый ребёнок, подросток одарён, способен преуспеть и в науке, и в творчестве, и в спорте, в профессии и в жизни»...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«Сейчас в мире, как вы знаете, идёт напряжённая борьба за интеллектуальные ресурсы. И для нас очень важно не потерять ни одного талантливого ребёнка. Работа по их выявлению и сопровождению по жизни, во всяком случае, в той её части, которая касается получения образования и профессиональных навыков, должна быть приоритетной»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РФ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" y="79132"/>
            <a:ext cx="1717430" cy="25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458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088" y="-170596"/>
            <a:ext cx="7704667" cy="1981200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gcro.nios.ru/rayon/33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045" t="11758" r="14701" b="3997"/>
          <a:stretch/>
        </p:blipFill>
        <p:spPr>
          <a:xfrm>
            <a:off x="635672" y="1173707"/>
            <a:ext cx="8307123" cy="56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227189"/>
              </p:ext>
            </p:extLst>
          </p:nvPr>
        </p:nvGraphicFramePr>
        <p:xfrm>
          <a:off x="764931" y="2470638"/>
          <a:ext cx="7921869" cy="352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01262" y="1373750"/>
            <a:ext cx="714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Всероссийской олимпиады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8362" y="2887734"/>
            <a:ext cx="76229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соотношения количества участия и отказов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МЭ ВсОШ в 2018-2019 учебном году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86422442"/>
              </p:ext>
            </p:extLst>
          </p:nvPr>
        </p:nvGraphicFramePr>
        <p:xfrm>
          <a:off x="545123" y="158262"/>
          <a:ext cx="7948246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24315"/>
              </p:ext>
            </p:extLst>
          </p:nvPr>
        </p:nvGraphicFramePr>
        <p:xfrm>
          <a:off x="1783800" y="3261946"/>
          <a:ext cx="6393046" cy="291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06769" y="6176840"/>
            <a:ext cx="7331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algn="ctr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Доля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отказов ОО от общего количества отказов МЭ ВсОШ в 2018-2019 учебном году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3980327"/>
              </p:ext>
            </p:extLst>
          </p:nvPr>
        </p:nvGraphicFramePr>
        <p:xfrm>
          <a:off x="1362808" y="835269"/>
          <a:ext cx="7367954" cy="475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63293" y="5990470"/>
            <a:ext cx="70921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Количество участников МЭ ВсОШ по районам и округу г. Новосибирска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432190"/>
              </p:ext>
            </p:extLst>
          </p:nvPr>
        </p:nvGraphicFramePr>
        <p:xfrm>
          <a:off x="557545" y="667191"/>
          <a:ext cx="8172449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4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865115"/>
              </p:ext>
            </p:extLst>
          </p:nvPr>
        </p:nvGraphicFramePr>
        <p:xfrm>
          <a:off x="267855" y="-157017"/>
          <a:ext cx="8769748" cy="71897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65312">
                  <a:extLst>
                    <a:ext uri="{9D8B030D-6E8A-4147-A177-3AD203B41FA5}">
                      <a16:colId xmlns:a16="http://schemas.microsoft.com/office/drawing/2014/main" xmlns="" val="2861563640"/>
                    </a:ext>
                  </a:extLst>
                </a:gridCol>
                <a:gridCol w="903984">
                  <a:extLst>
                    <a:ext uri="{9D8B030D-6E8A-4147-A177-3AD203B41FA5}">
                      <a16:colId xmlns:a16="http://schemas.microsoft.com/office/drawing/2014/main" xmlns="" val="1177959567"/>
                    </a:ext>
                  </a:extLst>
                </a:gridCol>
                <a:gridCol w="826815">
                  <a:extLst>
                    <a:ext uri="{9D8B030D-6E8A-4147-A177-3AD203B41FA5}">
                      <a16:colId xmlns:a16="http://schemas.microsoft.com/office/drawing/2014/main" xmlns="" val="2483752636"/>
                    </a:ext>
                  </a:extLst>
                </a:gridCol>
                <a:gridCol w="1058323">
                  <a:extLst>
                    <a:ext uri="{9D8B030D-6E8A-4147-A177-3AD203B41FA5}">
                      <a16:colId xmlns:a16="http://schemas.microsoft.com/office/drawing/2014/main" xmlns="" val="4282348695"/>
                    </a:ext>
                  </a:extLst>
                </a:gridCol>
                <a:gridCol w="970129">
                  <a:extLst>
                    <a:ext uri="{9D8B030D-6E8A-4147-A177-3AD203B41FA5}">
                      <a16:colId xmlns:a16="http://schemas.microsoft.com/office/drawing/2014/main" xmlns="" val="308419257"/>
                    </a:ext>
                  </a:extLst>
                </a:gridCol>
                <a:gridCol w="1411097">
                  <a:extLst>
                    <a:ext uri="{9D8B030D-6E8A-4147-A177-3AD203B41FA5}">
                      <a16:colId xmlns:a16="http://schemas.microsoft.com/office/drawing/2014/main" xmlns="" val="333486344"/>
                    </a:ext>
                  </a:extLst>
                </a:gridCol>
                <a:gridCol w="934088">
                  <a:extLst>
                    <a:ext uri="{9D8B030D-6E8A-4147-A177-3AD203B41FA5}">
                      <a16:colId xmlns:a16="http://schemas.microsoft.com/office/drawing/2014/main" xmlns="" val="1953834016"/>
                    </a:ext>
                  </a:extLst>
                </a:gridCol>
              </a:tblGrid>
              <a:tr h="55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32717"/>
                  </a:ext>
                </a:extLst>
              </a:tr>
              <a:tr h="43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2016 -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– 2019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 учащихся в 7-11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2018-2019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Соотношение: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участников//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extLst>
                  <a:ext uri="{0D108BD9-81ED-4DB2-BD59-A6C34878D82A}">
                    <a16:rowId xmlns:a16="http://schemas.microsoft.com/office/drawing/2014/main" xmlns="" val="2181064531"/>
                  </a:ext>
                </a:extLst>
              </a:tr>
              <a:tr h="20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895678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186017"/>
                  </a:ext>
                </a:extLst>
              </a:tr>
              <a:tr h="202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223675217"/>
                  </a:ext>
                </a:extLst>
              </a:tr>
              <a:tr h="21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848955892"/>
                  </a:ext>
                </a:extLst>
              </a:tr>
              <a:tr h="18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2577376397"/>
                  </a:ext>
                </a:extLst>
              </a:tr>
              <a:tr h="157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29967164"/>
                  </a:ext>
                </a:extLst>
              </a:tr>
              <a:tr h="16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655775989"/>
                  </a:ext>
                </a:extLst>
              </a:tr>
              <a:tr h="217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617866731"/>
                  </a:ext>
                </a:extLst>
              </a:tr>
              <a:tr h="20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122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4223829955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143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321153063"/>
                  </a:ext>
                </a:extLst>
              </a:tr>
              <a:tr h="21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860444166"/>
                  </a:ext>
                </a:extLst>
              </a:tr>
              <a:tr h="18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2615022954"/>
                  </a:ext>
                </a:extLst>
              </a:tr>
              <a:tr h="136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173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209489573"/>
                  </a:ext>
                </a:extLst>
              </a:tr>
              <a:tr h="14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537135"/>
                  </a:ext>
                </a:extLst>
              </a:tr>
              <a:tr h="227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203 ХЭЦ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504740968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920010926"/>
                  </a:ext>
                </a:extLst>
              </a:tr>
              <a:tr h="340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211 им. Л.И. Сидоренко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797079"/>
                  </a:ext>
                </a:extLst>
              </a:tr>
              <a:tr h="113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«Гимназия № 12»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3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28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81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615447"/>
                  </a:ext>
                </a:extLst>
              </a:tr>
              <a:tr h="15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126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112034"/>
                  </a:ext>
                </a:extLst>
              </a:tr>
              <a:tr h="157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83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877827714"/>
                  </a:ext>
                </a:extLst>
              </a:tr>
              <a:tr h="16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Православная гимназия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2910855551"/>
                  </a:ext>
                </a:extLst>
              </a:tr>
              <a:tr h="13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Веритас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1789137560"/>
                  </a:ext>
                </a:extLst>
              </a:tr>
              <a:tr h="236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ГАОУ НСО «Школа-интернат»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4256356787"/>
                  </a:ext>
                </a:extLst>
              </a:tr>
              <a:tr h="15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ВСШ № 27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3878124693"/>
                  </a:ext>
                </a:extLst>
              </a:tr>
              <a:tr h="27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-211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01" marR="28101" marT="0" marB="0" anchor="b"/>
                </a:tc>
                <a:extLst>
                  <a:ext uri="{0D108BD9-81ED-4DB2-BD59-A6C34878D82A}">
                    <a16:rowId xmlns:a16="http://schemas.microsoft.com/office/drawing/2014/main" xmlns="" val="186921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6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2649</TotalTime>
  <Words>3332</Words>
  <Application>Microsoft Office PowerPoint</Application>
  <PresentationFormat>Экран (4:3)</PresentationFormat>
  <Paragraphs>1343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Corbel</vt:lpstr>
      <vt:lpstr>Times New Roman</vt:lpstr>
      <vt:lpstr>Параллакс</vt:lpstr>
      <vt:lpstr>  Об итогах участия обучающихся ОО Калининского района в муниципальном этапе ВсОШ  </vt:lpstr>
      <vt:lpstr>Содержание</vt:lpstr>
      <vt:lpstr>Нормативная  база организации и проведения муниципального этапа Всероссийской Олимпиады школьников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http://gcro.nios.ru/rayon/33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Гора Снежана Юрьевна</dc:creator>
  <cp:lastModifiedBy>ГЦРО 11</cp:lastModifiedBy>
  <cp:revision>223</cp:revision>
  <cp:lastPrinted>2019-01-29T04:54:01Z</cp:lastPrinted>
  <dcterms:created xsi:type="dcterms:W3CDTF">2019-01-15T02:54:10Z</dcterms:created>
  <dcterms:modified xsi:type="dcterms:W3CDTF">2019-02-25T10:03:46Z</dcterms:modified>
</cp:coreProperties>
</file>