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3" r:id="rId4"/>
    <p:sldId id="257" r:id="rId5"/>
    <p:sldId id="264" r:id="rId6"/>
    <p:sldId id="271" r:id="rId7"/>
    <p:sldId id="269" r:id="rId8"/>
    <p:sldId id="261" r:id="rId9"/>
    <p:sldId id="270" r:id="rId10"/>
    <p:sldId id="272" r:id="rId11"/>
    <p:sldId id="262" r:id="rId12"/>
    <p:sldId id="265" r:id="rId13"/>
    <p:sldId id="266" r:id="rId14"/>
    <p:sldId id="26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59460/#dst100008" TargetMode="External"/><Relationship Id="rId2" Type="http://schemas.openxmlformats.org/officeDocument/2006/relationships/hyperlink" Target="http://www.consultant.ru/document/cons_doc_LAW_99661/#dst1000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64096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Старший воспитатель высшей квалификационной категории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Ларионова Людмила Александровна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352928" cy="129614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группа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основная форма управления педагогическим процессом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475928" y="413048"/>
            <a:ext cx="8640960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муниципальное казенное дошкольное образовательное учреждение города Новосибирска «Детский сад № 406 комбинированного вида «Аленка»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992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b="3316"/>
          <a:stretch/>
        </p:blipFill>
        <p:spPr bwMode="auto">
          <a:xfrm>
            <a:off x="537946" y="1052736"/>
            <a:ext cx="786670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4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Документация  по творческой группе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об открытии творческой </a:t>
            </a:r>
            <a:r>
              <a:rPr lang="ru-RU" dirty="0" smtClean="0"/>
              <a:t>группы, и  </a:t>
            </a:r>
            <a:r>
              <a:rPr lang="ru-RU" dirty="0"/>
              <a:t>о назначении </a:t>
            </a:r>
            <a:r>
              <a:rPr lang="ru-RU" dirty="0" smtClean="0"/>
              <a:t>руководителя </a:t>
            </a:r>
            <a:r>
              <a:rPr lang="ru-RU" dirty="0"/>
              <a:t> творческой группы.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 творческой </a:t>
            </a:r>
            <a:r>
              <a:rPr lang="ru-RU" dirty="0" smtClean="0"/>
              <a:t>группе, где обозначены  регламент и формы работы группы.</a:t>
            </a:r>
            <a:endParaRPr lang="ru-RU" dirty="0"/>
          </a:p>
          <a:p>
            <a:r>
              <a:rPr lang="ru-RU" dirty="0" smtClean="0"/>
              <a:t>План </a:t>
            </a:r>
            <a:r>
              <a:rPr lang="ru-RU" dirty="0"/>
              <a:t>работы творческой группы на текущий учебный год.</a:t>
            </a:r>
          </a:p>
          <a:p>
            <a:r>
              <a:rPr lang="ru-RU" dirty="0" smtClean="0"/>
              <a:t>Протоколы </a:t>
            </a:r>
            <a:r>
              <a:rPr lang="ru-RU" dirty="0"/>
              <a:t>заседаний творческой </a:t>
            </a:r>
            <a:r>
              <a:rPr lang="ru-RU" dirty="0" smtClean="0"/>
              <a:t>группы</a:t>
            </a:r>
          </a:p>
          <a:p>
            <a:r>
              <a:rPr lang="ru-RU" dirty="0" smtClean="0"/>
              <a:t>Формы отчетности.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7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2924"/>
            <a:ext cx="4038402" cy="4440212"/>
          </a:xfrm>
        </p:spPr>
        <p:txBody>
          <a:bodyPr>
            <a:noAutofit/>
          </a:bodyPr>
          <a:lstStyle/>
          <a:p>
            <a:r>
              <a:rPr lang="ru-RU" sz="2400" b="1" dirty="0"/>
              <a:t>ПОЛОЖЕНИЕ</a:t>
            </a:r>
            <a:br>
              <a:rPr lang="ru-RU" sz="2400" b="1" dirty="0"/>
            </a:br>
            <a:r>
              <a:rPr lang="ru-RU" sz="2400" b="1" dirty="0"/>
              <a:t>о творческих группах</a:t>
            </a:r>
            <a:br>
              <a:rPr lang="ru-RU" sz="2400" b="1" dirty="0"/>
            </a:br>
            <a:r>
              <a:rPr lang="ru-RU" sz="2400" b="1" dirty="0"/>
              <a:t>по образовательным областям  в муниципальном казенном дошкольном образовательном учреждении города Новосибирска «Детский сад № 406 комбинированного вида «Аленка»</a:t>
            </a:r>
          </a:p>
        </p:txBody>
      </p:sp>
      <p:pic>
        <p:nvPicPr>
          <p:cNvPr id="4098" name="Picture 2" descr="C:\Users\МКДОУ406\Desktop\положени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26" y="116632"/>
            <a:ext cx="4608860" cy="63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4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2962672" cy="46805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План работы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000" dirty="0" smtClean="0"/>
              <a:t>учитывает мероприятия годового плана ДОУ,</a:t>
            </a:r>
            <a:br>
              <a:rPr lang="ru-RU" sz="2000" dirty="0" smtClean="0"/>
            </a:br>
            <a:r>
              <a:rPr lang="ru-RU" sz="2000" dirty="0" smtClean="0"/>
              <a:t>- планы по самообразованию педагогов группы,</a:t>
            </a:r>
            <a:br>
              <a:rPr lang="ru-RU" sz="2000" dirty="0" smtClean="0"/>
            </a:br>
            <a:r>
              <a:rPr lang="ru-RU" sz="2000" dirty="0" smtClean="0"/>
              <a:t>- мероприятия районного, городского, регионального уровня,</a:t>
            </a:r>
            <a:br>
              <a:rPr lang="ru-RU" sz="2000" dirty="0" smtClean="0"/>
            </a:br>
            <a:r>
              <a:rPr lang="ru-RU" sz="2000" dirty="0" smtClean="0"/>
              <a:t>- инновационную деятельность ДОУ.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620688"/>
            <a:ext cx="4474840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459361" cy="398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Результат проведенной работы творческих групп за  учебный год определяется через следующие критерии: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742928"/>
          </a:xfrm>
        </p:spPr>
        <p:txBody>
          <a:bodyPr>
            <a:normAutofit/>
          </a:bodyPr>
          <a:lstStyle/>
          <a:p>
            <a:r>
              <a:rPr lang="ru-RU" dirty="0" smtClean="0"/>
              <a:t>по наличию разработанных материалов</a:t>
            </a:r>
          </a:p>
          <a:p>
            <a:r>
              <a:rPr lang="ru-RU" dirty="0" smtClean="0"/>
              <a:t>по участию каждого члена группы </a:t>
            </a:r>
          </a:p>
          <a:p>
            <a:r>
              <a:rPr lang="ru-RU" dirty="0" smtClean="0"/>
              <a:t>по </a:t>
            </a:r>
            <a:r>
              <a:rPr lang="ru-RU" dirty="0"/>
              <a:t> </a:t>
            </a:r>
            <a:r>
              <a:rPr lang="ru-RU" dirty="0" smtClean="0"/>
              <a:t>обобщению педагогического </a:t>
            </a:r>
            <a:r>
              <a:rPr lang="ru-RU" dirty="0" smtClean="0"/>
              <a:t>опыта </a:t>
            </a:r>
          </a:p>
          <a:p>
            <a:r>
              <a:rPr lang="ru-RU" dirty="0" smtClean="0"/>
              <a:t>по </a:t>
            </a:r>
            <a:r>
              <a:rPr lang="ru-RU" dirty="0" smtClean="0"/>
              <a:t>наличию  планов </a:t>
            </a:r>
            <a:r>
              <a:rPr lang="ru-RU" dirty="0" smtClean="0"/>
              <a:t>организации </a:t>
            </a:r>
            <a:r>
              <a:rPr lang="ru-RU" dirty="0" smtClean="0"/>
              <a:t>и </a:t>
            </a:r>
            <a:r>
              <a:rPr lang="ru-RU" dirty="0" smtClean="0"/>
              <a:t>обогащения </a:t>
            </a:r>
            <a:r>
              <a:rPr lang="ru-RU" dirty="0" smtClean="0"/>
              <a:t>РППС</a:t>
            </a:r>
          </a:p>
          <a:p>
            <a:r>
              <a:rPr lang="ru-RU" dirty="0" smtClean="0"/>
              <a:t>по проявлению  личной инициативы и работы в команде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4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Franklin Gothic Demi Cond" pitchFamily="34" charset="0"/>
              </a:rPr>
              <a:t>Результатом работы становится не только реальное знание или умение, важен сам процесс создания творческого продукта</a:t>
            </a:r>
            <a:r>
              <a:rPr lang="ru-RU" sz="3600" b="1" dirty="0" smtClean="0">
                <a:solidFill>
                  <a:srgbClr val="FF0000"/>
                </a:solidFill>
                <a:latin typeface="Franklin Gothic Demi Cond" pitchFamily="34" charset="0"/>
              </a:rPr>
              <a:t>.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Franklin Gothic Demi Cond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Franklin Gothic Demi Cond" pitchFamily="34" charset="0"/>
              </a:rPr>
              <a:t>При </a:t>
            </a:r>
            <a:r>
              <a:rPr lang="ru-RU" sz="3600" b="1" dirty="0">
                <a:solidFill>
                  <a:srgbClr val="FF0000"/>
                </a:solidFill>
                <a:latin typeface="Franklin Gothic Demi Cond" pitchFamily="34" charset="0"/>
              </a:rPr>
              <a:t>этом важнейшем качеством процесса оказывается сотрудничество и сотворчество.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3030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dirty="0" smtClean="0"/>
              <a:t>Федеральный закон </a:t>
            </a:r>
            <a:r>
              <a:rPr lang="ru-RU" sz="3600" b="1" dirty="0"/>
              <a:t>«Об образовании в Российской  Федерации от </a:t>
            </a:r>
            <a:r>
              <a:rPr lang="ru-RU" sz="3600" b="1" i="1" dirty="0"/>
              <a:t>29.12.2012 г. № 273-ФЗ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r>
              <a:rPr lang="ru-RU" sz="3300" b="1" i="1" dirty="0" smtClean="0"/>
              <a:t>Ст. </a:t>
            </a:r>
            <a:r>
              <a:rPr lang="ru-RU" sz="3300" b="1" i="1" dirty="0"/>
              <a:t>26 Управление </a:t>
            </a:r>
            <a:r>
              <a:rPr lang="ru-RU" b="1" i="1" dirty="0"/>
              <a:t>образовательной организацией п.6 </a:t>
            </a:r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В целях учета мнения обучающихся, родителей </a:t>
            </a:r>
            <a:r>
              <a:rPr lang="ru-RU" i="1" dirty="0">
                <a:hlinkClick r:id="rId2"/>
              </a:rPr>
              <a:t>(законных представителей)</a:t>
            </a:r>
            <a:r>
              <a:rPr lang="ru-RU" i="1" dirty="0"/>
              <a:t> несовершеннолетних обучающихся и педагогических работников по вопросам управления образовательной организацией и при принятии образовательной организацией локальных нормативных актов, затрагивающих их права и законные интересы, по инициативе обучающихся, родителей (законных представителей) несовершеннолетних обучающихся и педагогических работников в образовательной организации:</a:t>
            </a:r>
            <a:endParaRPr lang="ru-RU" dirty="0"/>
          </a:p>
          <a:p>
            <a:r>
              <a:rPr lang="ru-RU" i="1" dirty="0"/>
              <a:t>1) создаются </a:t>
            </a:r>
            <a:r>
              <a:rPr lang="ru-RU" i="1" dirty="0">
                <a:hlinkClick r:id="rId3"/>
              </a:rPr>
              <a:t>советы</a:t>
            </a:r>
            <a:r>
              <a:rPr lang="ru-RU" i="1" dirty="0"/>
              <a:t> обучающихся (в профессиональной образовательной организации и образовательной организации высшего образования - студенческие советы), советы родителей (законных представителей) несовершеннолетних обучающихся или иные органы (далее - советы обучающихся, советы родителей);</a:t>
            </a:r>
            <a:endParaRPr lang="ru-RU" dirty="0"/>
          </a:p>
          <a:p>
            <a:r>
              <a:rPr lang="ru-RU" i="1" dirty="0"/>
              <a:t>2) действуют профессиональные союзы обучающихся и (или) работников образовательной организации (далее - представительные органы обучающихся, представительные органы работников).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 smtClean="0"/>
              <a:t>Ст.47</a:t>
            </a:r>
            <a:r>
              <a:rPr lang="ru-RU" b="1" i="1" dirty="0"/>
              <a:t>. Правовой статус педагогических работников. Права и свободы педагогических работников, гарантии их реализации</a:t>
            </a:r>
            <a:endParaRPr lang="ru-RU" dirty="0"/>
          </a:p>
          <a:p>
            <a:r>
              <a:rPr lang="ru-RU" i="1" dirty="0"/>
              <a:t> </a:t>
            </a:r>
            <a:r>
              <a:rPr lang="ru-RU" dirty="0"/>
              <a:t>Дано право </a:t>
            </a:r>
            <a:r>
              <a:rPr lang="ru-RU" i="1" dirty="0"/>
              <a:t> 11) право на объединение в общественные профессиональные организации в формах и в порядке, которые установлены законодательством Российской Федерации;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15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Повышение качества образования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/>
              <a:t>Улучшение деятельности управления;</a:t>
            </a:r>
          </a:p>
          <a:p>
            <a:r>
              <a:rPr lang="ru-RU" dirty="0"/>
              <a:t>Организация  эффективного контроля; </a:t>
            </a:r>
          </a:p>
          <a:p>
            <a:r>
              <a:rPr lang="ru-RU" dirty="0" smtClean="0"/>
              <a:t>Повышение качества педагогической деятельности;</a:t>
            </a:r>
          </a:p>
          <a:p>
            <a:r>
              <a:rPr lang="ru-RU" dirty="0" smtClean="0"/>
              <a:t>Повышение  профессиональной компетентности;</a:t>
            </a:r>
          </a:p>
          <a:p>
            <a:r>
              <a:rPr lang="ru-RU" dirty="0" smtClean="0"/>
              <a:t>Улучшение работоспособности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246392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7606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Творческая  группа — (Поташник М. М.)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– </a:t>
            </a:r>
            <a:r>
              <a:rPr lang="ru-RU" sz="3200" b="1" dirty="0">
                <a:solidFill>
                  <a:schemeClr val="tx1"/>
                </a:solidFill>
              </a:rPr>
              <a:t>это добровольное профессиональное объединение педагогов, заинтересованных во взаимном творчестве по изучению, разработке идеи или проекта, обобщению материалов по определенной тематике или проблеме; </a:t>
            </a:r>
            <a:r>
              <a:rPr lang="ru-RU" sz="3200" b="1" dirty="0" smtClean="0">
                <a:solidFill>
                  <a:schemeClr val="tx1"/>
                </a:solidFill>
              </a:rPr>
              <a:t>    отработка </a:t>
            </a:r>
            <a:r>
              <a:rPr lang="ru-RU" sz="3200" b="1" dirty="0">
                <a:solidFill>
                  <a:schemeClr val="tx1"/>
                </a:solidFill>
              </a:rPr>
              <a:t>и внедрение лучших традиционных и новых образцов педагогической деятельности, профессиональное общение, обмен опытом.</a:t>
            </a:r>
          </a:p>
        </p:txBody>
      </p:sp>
    </p:spTree>
    <p:extLst>
      <p:ext uri="{BB962C8B-B14F-4D97-AF65-F5344CB8AC3E}">
        <p14:creationId xmlns:p14="http://schemas.microsoft.com/office/powerpoint/2010/main" val="157675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43528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	Творческая группа в образовательной организации может создаваться для:</a:t>
            </a:r>
          </a:p>
          <a:p>
            <a:pPr marL="0" indent="0">
              <a:buNone/>
            </a:pPr>
            <a:r>
              <a:rPr lang="ru-RU" b="1" dirty="0"/>
              <a:t>•	</a:t>
            </a:r>
            <a:r>
              <a:rPr lang="ru-RU" dirty="0"/>
              <a:t>разработки и реализации программно -  методических материалов; </a:t>
            </a:r>
          </a:p>
          <a:p>
            <a:pPr marL="0" indent="0">
              <a:buNone/>
            </a:pPr>
            <a:r>
              <a:rPr lang="ru-RU" dirty="0"/>
              <a:t>•	проектирования процесса совершенствования и реализации образовательного процесса;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организации </a:t>
            </a:r>
            <a:r>
              <a:rPr lang="ru-RU" dirty="0"/>
              <a:t>и </a:t>
            </a:r>
            <a:r>
              <a:rPr lang="ru-RU" dirty="0" smtClean="0"/>
              <a:t>проведении </a:t>
            </a:r>
            <a:r>
              <a:rPr lang="ru-RU" dirty="0"/>
              <a:t>на высоком профессиональном уровне </a:t>
            </a:r>
            <a:r>
              <a:rPr lang="ru-RU" dirty="0" err="1" smtClean="0"/>
              <a:t>воспитательнообразовательной</a:t>
            </a:r>
            <a:r>
              <a:rPr lang="ru-RU" dirty="0" smtClean="0"/>
              <a:t> </a:t>
            </a:r>
            <a:r>
              <a:rPr lang="ru-RU" dirty="0"/>
              <a:t>и опытно-экспериментальной работы по одному или нескольким родственным направлениям;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совершенствования </a:t>
            </a:r>
            <a:r>
              <a:rPr lang="ru-RU" dirty="0"/>
              <a:t>методики проведения различных видов занятий и их методического и материально- технического обеспечения;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повышения </a:t>
            </a:r>
            <a:r>
              <a:rPr lang="ru-RU" dirty="0"/>
              <a:t>педагогической квалификации педагогов, самореализации и </a:t>
            </a:r>
            <a:r>
              <a:rPr lang="ru-RU" dirty="0" err="1" smtClean="0"/>
              <a:t>самоактуализации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5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39284"/>
              </p:ext>
            </p:extLst>
          </p:nvPr>
        </p:nvGraphicFramePr>
        <p:xfrm>
          <a:off x="683568" y="836712"/>
          <a:ext cx="8051577" cy="576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Документ" r:id="rId4" imgW="10371227" imgH="7425652" progId="Word.Document.12">
                  <p:embed/>
                </p:oleObj>
              </mc:Choice>
              <mc:Fallback>
                <p:oleObj name="Документ" r:id="rId4" imgW="10371227" imgH="74256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836712"/>
                        <a:ext cx="8051577" cy="576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5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955052"/>
            <a:ext cx="2664296" cy="1905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«ШКОЛА ОБЩЕНИЯ»</a:t>
            </a:r>
          </a:p>
          <a:p>
            <a:pPr algn="ctr"/>
            <a:r>
              <a:rPr lang="ru-RU" dirty="0" smtClean="0"/>
              <a:t>Социально –коммуникативное развитие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0506" y="4365104"/>
            <a:ext cx="266429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«АКАДЕМИЯ ТВОРЧЕСТВА»             Художественно – эстетическое развитие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6831" y="125965"/>
            <a:ext cx="2664296" cy="1937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«КЛУБ ЭРУДИТОВ РОДНОГО ЯЗЫКА»   речевое развитие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0775" y="3573016"/>
            <a:ext cx="266429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«ТВОРЧЕСКАЯ ЛАБОРАТОРИЯ ИССЛЕДОВАТЕЛЕЙ МИРА»    познавательное развитие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2923" y="1340768"/>
            <a:ext cx="266429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«АЗБУКА ЗДОРОВЬЯ»   физическое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формы работы в творческой группе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Заседания творческих групп по вопросам методики воспитания и образования детей дошкольного возраста.</a:t>
            </a:r>
          </a:p>
          <a:p>
            <a:pPr lvl="0"/>
            <a:r>
              <a:rPr lang="ru-RU" dirty="0"/>
              <a:t>Организация и проведение разных  форм  образовательной деятельности с детьми для обмена опытом.</a:t>
            </a:r>
          </a:p>
          <a:p>
            <a:pPr lvl="0"/>
            <a:r>
              <a:rPr lang="ru-RU" dirty="0"/>
              <a:t>Круглые столы, совещания и семинары по инновационной, экспериментальной  и методической работе.  </a:t>
            </a:r>
          </a:p>
          <a:p>
            <a:pPr lvl="0"/>
            <a:r>
              <a:rPr lang="ru-RU" dirty="0"/>
              <a:t>Обобщение и распространение  опыта работы как в ДОУ, так и на уровне района, города</a:t>
            </a:r>
          </a:p>
          <a:p>
            <a:pPr lvl="0"/>
            <a:r>
              <a:rPr lang="ru-RU" dirty="0"/>
              <a:t>Презентация творческих отчетов по итогам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31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140"/>
          <a:stretch/>
        </p:blipFill>
        <p:spPr bwMode="auto">
          <a:xfrm>
            <a:off x="395536" y="764704"/>
            <a:ext cx="83517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828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856</TotalTime>
  <Words>201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Справедливость</vt:lpstr>
      <vt:lpstr>Документ</vt:lpstr>
      <vt:lpstr>Творческая группа  как основная форма управления педагогическим процессом</vt:lpstr>
      <vt:lpstr>Презентация PowerPoint</vt:lpstr>
      <vt:lpstr>Повышение качества образования  </vt:lpstr>
      <vt:lpstr>Творческая  группа — (Поташник М. М.)  – это добровольное профессиональное объединение педагогов, заинтересованных во взаимном творчестве по изучению, разработке идеи или проекта, обобщению материалов по определенной тематике или проблеме;     отработка и внедрение лучших традиционных и новых образцов педагогической деятельности, профессиональное общение, обмен опытом.</vt:lpstr>
      <vt:lpstr>Презентация PowerPoint</vt:lpstr>
      <vt:lpstr>Презентация PowerPoint</vt:lpstr>
      <vt:lpstr>Презентация PowerPoint</vt:lpstr>
      <vt:lpstr>Основные формы работы в творческой группе </vt:lpstr>
      <vt:lpstr>Презентация PowerPoint</vt:lpstr>
      <vt:lpstr>Презентация PowerPoint</vt:lpstr>
      <vt:lpstr>Документация  по творческой группе</vt:lpstr>
      <vt:lpstr>ПОЛОЖЕНИЕ о творческих группах по образовательным областям  в муниципальном казенном дошкольном образовательном учреждении города Новосибирска «Детский сад № 406 комбинированного вида «Аленка»</vt:lpstr>
      <vt:lpstr>План работы  - учитывает мероприятия годового плана ДОУ, - планы по самообразованию педагогов группы, - мероприятия районного, городского, регионального уровня, - инновационную деятельность ДОУ.</vt:lpstr>
      <vt:lpstr>Результат проведенной работы творческих групп за  учебный год определяется через следующие критерии: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МКДОУ406</dc:creator>
  <cp:lastModifiedBy>МКДОУ406</cp:lastModifiedBy>
  <cp:revision>33</cp:revision>
  <dcterms:created xsi:type="dcterms:W3CDTF">2020-10-27T03:06:43Z</dcterms:created>
  <dcterms:modified xsi:type="dcterms:W3CDTF">2020-11-12T06:32:57Z</dcterms:modified>
</cp:coreProperties>
</file>