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256" r:id="rId3"/>
    <p:sldId id="433" r:id="rId4"/>
    <p:sldId id="368" r:id="rId5"/>
    <p:sldId id="503" r:id="rId6"/>
    <p:sldId id="504" r:id="rId7"/>
    <p:sldId id="505" r:id="rId8"/>
    <p:sldId id="1287" r:id="rId9"/>
    <p:sldId id="1288" r:id="rId10"/>
    <p:sldId id="322" r:id="rId11"/>
    <p:sldId id="279" r:id="rId12"/>
  </p:sldIdLst>
  <p:sldSz cx="9144000" cy="5143500" type="screen16x9"/>
  <p:notesSz cx="6858000" cy="9144000"/>
  <p:embeddedFontLst>
    <p:embeddedFont>
      <p:font typeface="Arvo" panose="020B0604020202020204" charset="0"/>
      <p:regular r:id="rId15"/>
      <p:bold r:id="rId16"/>
    </p:embeddedFon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bold r:id="rId22"/>
      <p:italic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14D"/>
    <a:srgbClr val="28344A"/>
    <a:srgbClr val="3F5378"/>
    <a:srgbClr val="273246"/>
    <a:srgbClr val="263248"/>
    <a:srgbClr val="243144"/>
    <a:srgbClr val="29354A"/>
    <a:srgbClr val="21304B"/>
    <a:srgbClr val="233247"/>
    <a:srgbClr val="25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2FBA5A-C225-4ADE-BC5F-F9600D78DC0B}">
  <a:tblStyle styleId="{B62FBA5A-C225-4ADE-BC5F-F9600D78DC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C96B985-5DE8-4AF5-B31D-BBFBA3EA9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58B183-E0FA-40FB-A43A-D1400E1114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972DB-834E-473D-8BD5-A5940AE7AF2B}" type="datetimeFigureOut">
              <a:rPr lang="ru-RU" smtClean="0"/>
              <a:t>10.08.2019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1DB72E-0B3F-4B7C-A287-2FC6003920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6922C0-1942-4BBB-B9B1-25F5ADE797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5AD8F-BE16-4FEA-8EB2-AF163D868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33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3;n">
            <a:extLst>
              <a:ext uri="{FF2B5EF4-FFF2-40B4-BE49-F238E27FC236}">
                <a16:creationId xmlns:a16="http://schemas.microsoft.com/office/drawing/2014/main" id="{E6FAEAB7-FEB9-4CA6-AF80-E956155AE5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Google Shape;4;n">
            <a:extLst>
              <a:ext uri="{FF2B5EF4-FFF2-40B4-BE49-F238E27FC236}">
                <a16:creationId xmlns:a16="http://schemas.microsoft.com/office/drawing/2014/main" id="{88E42BFD-77E9-4846-94B2-303532D65CB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81;g35f391192_00:notes">
            <a:extLst>
              <a:ext uri="{FF2B5EF4-FFF2-40B4-BE49-F238E27FC236}">
                <a16:creationId xmlns:a16="http://schemas.microsoft.com/office/drawing/2014/main" id="{2E10371A-C846-40DE-8EF8-AA30C585E72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5" name="Google Shape;182;g35f391192_00:notes">
            <a:extLst>
              <a:ext uri="{FF2B5EF4-FFF2-40B4-BE49-F238E27FC236}">
                <a16:creationId xmlns:a16="http://schemas.microsoft.com/office/drawing/2014/main" id="{E6B04A0F-709C-4D82-A4D5-F5EB08C9891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499;g35ed75ccf_022:notes">
            <a:extLst>
              <a:ext uri="{FF2B5EF4-FFF2-40B4-BE49-F238E27FC236}">
                <a16:creationId xmlns:a16="http://schemas.microsoft.com/office/drawing/2014/main" id="{679D8DA9-3C84-4ED9-BA45-1015AAA76B1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6563" name="Google Shape;500;g35ed75ccf_022:notes">
            <a:extLst>
              <a:ext uri="{FF2B5EF4-FFF2-40B4-BE49-F238E27FC236}">
                <a16:creationId xmlns:a16="http://schemas.microsoft.com/office/drawing/2014/main" id="{1A05B45F-0199-4B03-9013-AFF50AFE9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9913" y="1335088"/>
            <a:ext cx="6416675" cy="3609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9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2898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9913" y="1335088"/>
            <a:ext cx="6416675" cy="3609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9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3066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9913" y="1335088"/>
            <a:ext cx="6416675" cy="3609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9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3066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9913" y="1335088"/>
            <a:ext cx="6416675" cy="3609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9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3066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9913" y="1335088"/>
            <a:ext cx="6416675" cy="3609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9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3066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9913" y="1335088"/>
            <a:ext cx="6416675" cy="3609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9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72633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9913" y="1335088"/>
            <a:ext cx="6416675" cy="3609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9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9637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477C6779-0DB5-4072-96EE-437E379EE4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83225" cy="30845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id="{3B20AB64-702E-47DC-A75A-2EDCF469D3B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Белокрылова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A9B363-E688-4586-A7B0-A325A67F5D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E0833B4-DE1F-4807-917E-4ECB90F714D5}" type="slidenum">
              <a:rPr lang="ru-RU" altLang="ru-RU" sz="1300">
                <a:latin typeface="Times New Roman" panose="02020603050405020304" pitchFamily="18" charset="0"/>
              </a:rPr>
              <a:pPr/>
              <a:t>9</a:t>
            </a:fld>
            <a:endParaRPr lang="ru-RU" altLang="ru-RU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15CE8D2C-D428-4AEE-8C8B-4A84E00A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57225"/>
            <a:ext cx="1300163" cy="433388"/>
          </a:xfrm>
          <a:prstGeom prst="triangle">
            <a:avLst>
              <a:gd name="adj" fmla="val 32426"/>
            </a:avLst>
          </a:prstGeom>
          <a:solidFill>
            <a:srgbClr val="263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latin typeface="Arvo" charset="0"/>
              <a:sym typeface="Arvo" charset="0"/>
            </a:endParaRPr>
          </a:p>
        </p:txBody>
      </p:sp>
      <p:grpSp>
        <p:nvGrpSpPr>
          <p:cNvPr id="4" name="Google Shape;11;p2">
            <a:extLst>
              <a:ext uri="{FF2B5EF4-FFF2-40B4-BE49-F238E27FC236}">
                <a16:creationId xmlns:a16="http://schemas.microsoft.com/office/drawing/2014/main" id="{A42A887C-C646-4EAA-AD25-8C8A961E27F0}"/>
              </a:ext>
            </a:extLst>
          </p:cNvPr>
          <p:cNvGrpSpPr>
            <a:grpSpLocks/>
          </p:cNvGrpSpPr>
          <p:nvPr/>
        </p:nvGrpSpPr>
        <p:grpSpPr bwMode="auto">
          <a:xfrm>
            <a:off x="0" y="-6350"/>
            <a:ext cx="8661400" cy="5149850"/>
            <a:chOff x="0" y="-7088"/>
            <a:chExt cx="8661398" cy="5150588"/>
          </a:xfrm>
        </p:grpSpPr>
        <p:sp>
          <p:nvSpPr>
            <p:cNvPr id="5" name="Google Shape;12;p2">
              <a:extLst>
                <a:ext uri="{FF2B5EF4-FFF2-40B4-BE49-F238E27FC236}">
                  <a16:creationId xmlns:a16="http://schemas.microsoft.com/office/drawing/2014/main" id="{C5CEA254-1A58-4E91-8C49-D903143CE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737"/>
              <a:ext cx="3524249" cy="5144237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6" name="Google Shape;13;p2">
              <a:extLst>
                <a:ext uri="{FF2B5EF4-FFF2-40B4-BE49-F238E27FC236}">
                  <a16:creationId xmlns:a16="http://schemas.microsoft.com/office/drawing/2014/main" id="{DDBB9A5E-BA51-4C05-9209-DC292BF404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517899" y="-7088"/>
              <a:ext cx="5143499" cy="5144237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latin typeface="Arvo" charset="0"/>
                <a:sym typeface="Arvo" charset="0"/>
              </a:endParaRPr>
            </a:p>
          </p:txBody>
        </p:sp>
      </p:grpSp>
      <p:grpSp>
        <p:nvGrpSpPr>
          <p:cNvPr id="7" name="Google Shape;14;p2">
            <a:extLst>
              <a:ext uri="{FF2B5EF4-FFF2-40B4-BE49-F238E27FC236}">
                <a16:creationId xmlns:a16="http://schemas.microsoft.com/office/drawing/2014/main" id="{726AB4F3-F68A-4CA3-B8A7-320C89E15E8D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0" y="1090613"/>
            <a:ext cx="8847138" cy="2962275"/>
            <a:chOff x="-8178042" y="-4493254"/>
            <a:chExt cx="19483598" cy="6522736"/>
          </a:xfrm>
        </p:grpSpPr>
        <p:sp>
          <p:nvSpPr>
            <p:cNvPr id="8" name="Google Shape;15;p2">
              <a:extLst>
                <a:ext uri="{FF2B5EF4-FFF2-40B4-BE49-F238E27FC236}">
                  <a16:creationId xmlns:a16="http://schemas.microsoft.com/office/drawing/2014/main" id="{7496099F-5DDE-484C-B300-15E8946EA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178042" y="-4493254"/>
              <a:ext cx="12966924" cy="6522736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latin typeface="Arvo" charset="0"/>
                <a:sym typeface="Arvo" charset="0"/>
              </a:endParaRPr>
            </a:p>
          </p:txBody>
        </p:sp>
        <p:sp>
          <p:nvSpPr>
            <p:cNvPr id="9" name="Google Shape;16;p2">
              <a:extLst>
                <a:ext uri="{FF2B5EF4-FFF2-40B4-BE49-F238E27FC236}">
                  <a16:creationId xmlns:a16="http://schemas.microsoft.com/office/drawing/2014/main" id="{4EFF3FD9-5C4C-43F1-8538-EB47F13FC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385" y="-4493254"/>
              <a:ext cx="6523666" cy="6522736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latin typeface="Arvo" charset="0"/>
                <a:sym typeface="Arvo" charset="0"/>
              </a:endParaRPr>
            </a:p>
          </p:txBody>
        </p:sp>
      </p:grpSp>
      <p:grpSp>
        <p:nvGrpSpPr>
          <p:cNvPr id="10" name="Google Shape;17;p2">
            <a:extLst>
              <a:ext uri="{FF2B5EF4-FFF2-40B4-BE49-F238E27FC236}">
                <a16:creationId xmlns:a16="http://schemas.microsoft.com/office/drawing/2014/main" id="{A0E37946-4519-4F09-87BA-DF01B6DE91DC}"/>
              </a:ext>
            </a:extLst>
          </p:cNvPr>
          <p:cNvGrpSpPr>
            <a:grpSpLocks/>
          </p:cNvGrpSpPr>
          <p:nvPr/>
        </p:nvGrpSpPr>
        <p:grpSpPr bwMode="auto">
          <a:xfrm>
            <a:off x="3676650" y="4278313"/>
            <a:ext cx="5481638" cy="433387"/>
            <a:chOff x="5582265" y="4646738"/>
            <a:chExt cx="5480829" cy="432996"/>
          </a:xfrm>
        </p:grpSpPr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4EBCD391-B9A9-45E5-9BD0-1B851D37C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82265" y="4948091"/>
              <a:ext cx="393642" cy="131643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grpSp>
          <p:nvGrpSpPr>
            <p:cNvPr id="12" name="Google Shape;19;p2">
              <a:extLst>
                <a:ext uri="{FF2B5EF4-FFF2-40B4-BE49-F238E27FC236}">
                  <a16:creationId xmlns:a16="http://schemas.microsoft.com/office/drawing/2014/main" id="{22F69723-5867-4384-B2B3-2BA44400B64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3" name="Google Shape;20;p2">
                <a:extLst>
                  <a:ext uri="{FF2B5EF4-FFF2-40B4-BE49-F238E27FC236}">
                    <a16:creationId xmlns:a16="http://schemas.microsoft.com/office/drawing/2014/main" id="{9FA39408-9B6B-4DCF-ABF4-0C57A514D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158754" y="330075"/>
                <a:ext cx="28910911" cy="1699361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4" name="Google Shape;21;p2">
                <a:extLst>
                  <a:ext uri="{FF2B5EF4-FFF2-40B4-BE49-F238E27FC236}">
                    <a16:creationId xmlns:a16="http://schemas.microsoft.com/office/drawing/2014/main" id="{A05DADB6-DFD8-4D34-9BBD-B53623657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7873" y="330075"/>
                <a:ext cx="1700642" cy="1699361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90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40" y="1203370"/>
            <a:ext cx="4015753" cy="2982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12" y="1203370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12" y="2761508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1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40" y="1203370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12" y="1203370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40" y="2761508"/>
            <a:ext cx="8229138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40" y="1203370"/>
            <a:ext cx="8229138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40" y="2761508"/>
            <a:ext cx="8229138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5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40" y="1203370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912" y="1203370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912" y="2761508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40" y="2761508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6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B9E4AF52-2A9B-46F4-94BA-7DBBB759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203325"/>
            <a:ext cx="4700587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8A785178-9ECE-4B2B-8333-9AEF83AB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203325"/>
            <a:ext cx="4700587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40" y="1203370"/>
            <a:ext cx="8229138" cy="2982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140" y="1203370"/>
            <a:ext cx="8229138" cy="2982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5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4;p10">
            <a:extLst>
              <a:ext uri="{FF2B5EF4-FFF2-40B4-BE49-F238E27FC236}">
                <a16:creationId xmlns:a16="http://schemas.microsoft.com/office/drawing/2014/main" id="{241119CB-B0BA-4110-8E96-E6B0FA0E22EE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4471988"/>
            <a:ext cx="2203450" cy="671512"/>
            <a:chOff x="5575242" y="4472723"/>
            <a:chExt cx="2202830" cy="670795"/>
          </a:xfrm>
        </p:grpSpPr>
        <p:sp>
          <p:nvSpPr>
            <p:cNvPr id="3" name="Google Shape;165;p10">
              <a:extLst>
                <a:ext uri="{FF2B5EF4-FFF2-40B4-BE49-F238E27FC236}">
                  <a16:creationId xmlns:a16="http://schemas.microsoft.com/office/drawing/2014/main" id="{DAD1EF64-8FCD-4909-9BE4-46FC2E5E92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grpSp>
          <p:nvGrpSpPr>
            <p:cNvPr id="4" name="Google Shape;166;p10">
              <a:extLst>
                <a:ext uri="{FF2B5EF4-FFF2-40B4-BE49-F238E27FC236}">
                  <a16:creationId xmlns:a16="http://schemas.microsoft.com/office/drawing/2014/main" id="{C0562271-CBBA-471E-B71E-1C90D5C7FA5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8" name="Google Shape;167;p10">
                <a:extLst>
                  <a:ext uri="{FF2B5EF4-FFF2-40B4-BE49-F238E27FC236}">
                    <a16:creationId xmlns:a16="http://schemas.microsoft.com/office/drawing/2014/main" id="{B329F3A2-FAFA-4722-A621-6205A069C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9" name="Google Shape;168;p10">
                <a:extLst>
                  <a:ext uri="{FF2B5EF4-FFF2-40B4-BE49-F238E27FC236}">
                    <a16:creationId xmlns:a16="http://schemas.microsoft.com/office/drawing/2014/main" id="{D45BDA36-D266-410E-9FBB-266FF8575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5" name="Google Shape;169;p10">
              <a:extLst>
                <a:ext uri="{FF2B5EF4-FFF2-40B4-BE49-F238E27FC236}">
                  <a16:creationId xmlns:a16="http://schemas.microsoft.com/office/drawing/2014/main" id="{6465C240-62F7-4429-975B-672ED628E03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" name="Google Shape;170;p10">
                <a:extLst>
                  <a:ext uri="{FF2B5EF4-FFF2-40B4-BE49-F238E27FC236}">
                    <a16:creationId xmlns:a16="http://schemas.microsoft.com/office/drawing/2014/main" id="{D44B1BFB-334D-4321-9A9F-C8CE18FAB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7" name="Google Shape;171;p10">
                <a:extLst>
                  <a:ext uri="{FF2B5EF4-FFF2-40B4-BE49-F238E27FC236}">
                    <a16:creationId xmlns:a16="http://schemas.microsoft.com/office/drawing/2014/main" id="{B7F579E2-67E8-4544-B752-8FD7B2FA3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</p:grpSp>
      <p:grpSp>
        <p:nvGrpSpPr>
          <p:cNvPr id="10" name="Google Shape;172;p10">
            <a:extLst>
              <a:ext uri="{FF2B5EF4-FFF2-40B4-BE49-F238E27FC236}">
                <a16:creationId xmlns:a16="http://schemas.microsoft.com/office/drawing/2014/main" id="{0DB2944D-FE5C-4676-A778-354D84E303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0"/>
            <a:ext cx="2203450" cy="671513"/>
            <a:chOff x="5575242" y="4472723"/>
            <a:chExt cx="2202830" cy="670795"/>
          </a:xfrm>
        </p:grpSpPr>
        <p:sp>
          <p:nvSpPr>
            <p:cNvPr id="11" name="Google Shape;173;p10">
              <a:extLst>
                <a:ext uri="{FF2B5EF4-FFF2-40B4-BE49-F238E27FC236}">
                  <a16:creationId xmlns:a16="http://schemas.microsoft.com/office/drawing/2014/main" id="{479E855F-5151-45D4-BEC3-0A11778003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50050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grpSp>
          <p:nvGrpSpPr>
            <p:cNvPr id="12" name="Google Shape;174;p10">
              <a:extLst>
                <a:ext uri="{FF2B5EF4-FFF2-40B4-BE49-F238E27FC236}">
                  <a16:creationId xmlns:a16="http://schemas.microsoft.com/office/drawing/2014/main" id="{67C362DF-514F-4317-AE83-1526071D26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" name="Google Shape;175;p10">
                <a:extLst>
                  <a:ext uri="{FF2B5EF4-FFF2-40B4-BE49-F238E27FC236}">
                    <a16:creationId xmlns:a16="http://schemas.microsoft.com/office/drawing/2014/main" id="{1973E50A-02CD-4FC8-A1DF-3506A3697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952" y="334094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7" name="Google Shape;176;p10">
                <a:extLst>
                  <a:ext uri="{FF2B5EF4-FFF2-40B4-BE49-F238E27FC236}">
                    <a16:creationId xmlns:a16="http://schemas.microsoft.com/office/drawing/2014/main" id="{A2C269C2-8682-4D2E-B827-147E473D6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120" y="338110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13" name="Google Shape;177;p10">
              <a:extLst>
                <a:ext uri="{FF2B5EF4-FFF2-40B4-BE49-F238E27FC236}">
                  <a16:creationId xmlns:a16="http://schemas.microsoft.com/office/drawing/2014/main" id="{E5493C02-C047-46F6-B82D-E7C69B3013B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" name="Google Shape;178;p10">
                <a:extLst>
                  <a:ext uri="{FF2B5EF4-FFF2-40B4-BE49-F238E27FC236}">
                    <a16:creationId xmlns:a16="http://schemas.microsoft.com/office/drawing/2014/main" id="{1920051D-BD51-4C9F-A81A-074695919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41291"/>
                <a:ext cx="10609875" cy="1699073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5" name="Google Shape;179;p10">
                <a:extLst>
                  <a:ext uri="{FF2B5EF4-FFF2-40B4-BE49-F238E27FC236}">
                    <a16:creationId xmlns:a16="http://schemas.microsoft.com/office/drawing/2014/main" id="{541D460E-22F5-4054-B01E-F1E3AA7AE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297" y="341291"/>
                <a:ext cx="1700414" cy="1699073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charset="0"/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</p:grpSp>
      <p:sp>
        <p:nvSpPr>
          <p:cNvPr id="18" name="Google Shape;163;p10">
            <a:extLst>
              <a:ext uri="{FF2B5EF4-FFF2-40B4-BE49-F238E27FC236}">
                <a16:creationId xmlns:a16="http://schemas.microsoft.com/office/drawing/2014/main" id="{937360A8-2F6B-4A0A-B799-B9BB61B45D3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A64851-C110-4067-BEE8-7A6672C5C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11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42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40" y="1203370"/>
            <a:ext cx="8229138" cy="2982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3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40" y="1203370"/>
            <a:ext cx="8229138" cy="2982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0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40" y="1203370"/>
            <a:ext cx="4015753" cy="2982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912" y="1203370"/>
            <a:ext cx="4015753" cy="2982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5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8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40" y="205173"/>
            <a:ext cx="8229138" cy="3981038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5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40" y="205173"/>
            <a:ext cx="8229138" cy="85864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40" y="1203370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40" y="2761508"/>
            <a:ext cx="4015753" cy="1422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912" y="1203370"/>
            <a:ext cx="4015753" cy="2982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BA9C3291-5674-45A9-8364-742CFEF229C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14388" y="392113"/>
            <a:ext cx="52578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4DEBE49B-C7F1-49FD-A40D-26FDD19DD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14388" y="1327150"/>
            <a:ext cx="61325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FF6E871D-5319-472A-9A19-DFE6BD7168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7618413" y="4637088"/>
            <a:ext cx="14874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 b="1">
                <a:solidFill>
                  <a:srgbClr val="FFFFFF"/>
                </a:solidFill>
                <a:latin typeface="Roboto Condensed" charset="0"/>
                <a:sym typeface="Roboto Condensed" charset="0"/>
              </a:defRPr>
            </a:lvl1pPr>
          </a:lstStyle>
          <a:p>
            <a:fld id="{0B24FEBD-8CF7-48F0-9D27-60A8314C3B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93A4098-B5A2-4F59-8FB7-42491E51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8837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Для правки текста заголовка щёлкните мышью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F5AEEDD-B2FC-4BF2-9AB8-ABA2573C622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203325"/>
            <a:ext cx="8229600" cy="298291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36550" indent="-2524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i.ru/search/?q=%D0%BE%D0%B1%D1%80%D0%B0%D0%B7%D0%BE%D0%B2%D0%B0%D0%BD%D0%B8%D0%B5&amp;page=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oi.ru/search/?q=%D0%BE%D0%B1%D1%80%D0%B0%D0%B7%D0%BE%D0%B2%D0%B0%D0%BD%D0%B8%D0%B5&amp;page=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i.ru/future_skill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Google Shape;214;p13">
            <a:extLst>
              <a:ext uri="{FF2B5EF4-FFF2-40B4-BE49-F238E27FC236}">
                <a16:creationId xmlns:a16="http://schemas.microsoft.com/office/drawing/2014/main" id="{AEBBF6D0-BD4C-4E51-B7D1-6BB93B47B86D}"/>
              </a:ext>
            </a:extLst>
          </p:cNvPr>
          <p:cNvSpPr txBox="1">
            <a:spLocks/>
          </p:cNvSpPr>
          <p:nvPr/>
        </p:nvSpPr>
        <p:spPr bwMode="auto">
          <a:xfrm>
            <a:off x="1863725" y="3917337"/>
            <a:ext cx="65944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marL="63500" indent="-3810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810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3810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3810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3810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381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381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381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381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600"/>
              </a:spcBef>
              <a:buClr>
                <a:srgbClr val="2C618B"/>
              </a:buClr>
              <a:buSzPts val="2400"/>
            </a:pPr>
            <a:r>
              <a:rPr lang="ru-RU" altLang="ru-RU" sz="1600" dirty="0">
                <a:solidFill>
                  <a:schemeClr val="bg1"/>
                </a:solidFill>
                <a:latin typeface="Segoe UI" panose="020B0502040204020203" pitchFamily="34" charset="0"/>
                <a:ea typeface="Roboto Condensed Light" panose="020B0604020202020204" charset="0"/>
                <a:cs typeface="Segoe UI" panose="020B0502040204020203" pitchFamily="34" charset="0"/>
                <a:sym typeface="Roboto Condensed Light" charset="0"/>
              </a:rPr>
              <a:t>Сергеева Елена Евгеньевна, </a:t>
            </a:r>
            <a:r>
              <a:rPr lang="ru-RU" altLang="ru-RU" sz="1600" dirty="0" err="1">
                <a:solidFill>
                  <a:schemeClr val="bg1"/>
                </a:solidFill>
                <a:latin typeface="Segoe UI" panose="020B0502040204020203" pitchFamily="34" charset="0"/>
                <a:ea typeface="Roboto Condensed Light" panose="020B0604020202020204" charset="0"/>
                <a:cs typeface="Segoe UI" panose="020B0502040204020203" pitchFamily="34" charset="0"/>
                <a:sym typeface="Roboto Condensed Light" charset="0"/>
              </a:rPr>
              <a:t>к.п.н</a:t>
            </a:r>
            <a:r>
              <a:rPr lang="ru-RU" altLang="ru-RU" sz="1600" dirty="0">
                <a:solidFill>
                  <a:schemeClr val="bg1"/>
                </a:solidFill>
                <a:latin typeface="Segoe UI" panose="020B0502040204020203" pitchFamily="34" charset="0"/>
                <a:ea typeface="Roboto Condensed Light" panose="020B0604020202020204" charset="0"/>
                <a:cs typeface="Segoe UI" panose="020B0502040204020203" pitchFamily="34" charset="0"/>
                <a:sym typeface="Roboto Condensed Light" charset="0"/>
              </a:rPr>
              <a:t>.</a:t>
            </a:r>
            <a:br>
              <a:rPr lang="ru-RU" altLang="ru-RU" sz="1600" dirty="0">
                <a:solidFill>
                  <a:srgbClr val="1D405D"/>
                </a:solidFill>
                <a:latin typeface="Segoe UI" panose="020B0502040204020203" pitchFamily="34" charset="0"/>
                <a:ea typeface="Roboto Condensed Light" panose="020B0604020202020204" charset="0"/>
                <a:cs typeface="Segoe UI" panose="020B0502040204020203" pitchFamily="34" charset="0"/>
                <a:sym typeface="Roboto Condensed Light" charset="0"/>
              </a:rPr>
            </a:br>
            <a:r>
              <a:rPr lang="ru-RU" altLang="ru-RU" sz="1600" dirty="0">
                <a:solidFill>
                  <a:srgbClr val="1D405D"/>
                </a:solidFill>
                <a:latin typeface="Roboto Condensed Light" panose="020B0604020202020204" charset="0"/>
                <a:ea typeface="Roboto Condensed Light" panose="020B0604020202020204" charset="0"/>
                <a:cs typeface="Segoe UI" panose="020B0502040204020203" pitchFamily="34" charset="0"/>
                <a:sym typeface="Roboto Condensed Light" charset="0"/>
              </a:rPr>
              <a:t>методист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2CD25D-131D-4E86-BD59-70DDB9F44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8" y="0"/>
            <a:ext cx="4624490" cy="1031616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EA6C9F43-2C1F-43DE-8A6C-B33123F3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83" y="1888325"/>
            <a:ext cx="5847281" cy="117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235" tIns="31842" rIns="61235" bIns="31842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  <a:cs typeface="Arial Unicode MS" panose="020B0604020202020204" pitchFamily="34" charset="-128"/>
              </a:rPr>
              <a:t>Педагогический квест</a:t>
            </a:r>
          </a:p>
          <a:p>
            <a:r>
              <a:rPr lang="ru-RU" altLang="ru-RU" sz="24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  <a:cs typeface="Arial Unicode MS" panose="020B0604020202020204" pitchFamily="34" charset="-128"/>
              </a:rPr>
              <a:t>«Ищем стартапы для развития системы образования» 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Google Shape;503;p34">
            <a:extLst>
              <a:ext uri="{FF2B5EF4-FFF2-40B4-BE49-F238E27FC236}">
                <a16:creationId xmlns:a16="http://schemas.microsoft.com/office/drawing/2014/main" id="{2E3E476B-FA4D-4F18-A963-588D60BDA2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775" y="2796322"/>
            <a:ext cx="8316450" cy="858641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SzPts val="2000"/>
              <a:buFont typeface="Roboto Condensed" charset="0"/>
              <a:buNone/>
            </a:pPr>
            <a:br>
              <a:rPr lang="ru-RU" altLang="ru-RU" sz="6000" b="1" dirty="0">
                <a:solidFill>
                  <a:srgbClr val="FF980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 Condensed" charset="0"/>
              </a:rPr>
            </a:br>
            <a:r>
              <a:rPr lang="ru-RU" altLang="ru-RU" sz="4800" b="1" dirty="0">
                <a:solidFill>
                  <a:srgbClr val="FF980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 Condensed" charset="0"/>
              </a:rPr>
              <a:t>ищем стартапы!</a:t>
            </a:r>
          </a:p>
        </p:txBody>
      </p:sp>
      <p:grpSp>
        <p:nvGrpSpPr>
          <p:cNvPr id="36869" name="Google Shape;505;p34">
            <a:extLst>
              <a:ext uri="{FF2B5EF4-FFF2-40B4-BE49-F238E27FC236}">
                <a16:creationId xmlns:a16="http://schemas.microsoft.com/office/drawing/2014/main" id="{379B4CEA-2FA6-47C1-91EA-FB5AEA703D23}"/>
              </a:ext>
            </a:extLst>
          </p:cNvPr>
          <p:cNvGrpSpPr>
            <a:grpSpLocks/>
          </p:cNvGrpSpPr>
          <p:nvPr/>
        </p:nvGrpSpPr>
        <p:grpSpPr bwMode="auto">
          <a:xfrm>
            <a:off x="3782615" y="1607866"/>
            <a:ext cx="1578769" cy="1453730"/>
            <a:chOff x="5972700" y="2330200"/>
            <a:chExt cx="411625" cy="387275"/>
          </a:xfrm>
        </p:grpSpPr>
        <p:sp>
          <p:nvSpPr>
            <p:cNvPr id="36870" name="Google Shape;506;p34">
              <a:extLst>
                <a:ext uri="{FF2B5EF4-FFF2-40B4-BE49-F238E27FC236}">
                  <a16:creationId xmlns:a16="http://schemas.microsoft.com/office/drawing/2014/main" id="{6392BD46-092E-4DC8-A6D3-680063E1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6871" name="Google Shape;507;p34">
              <a:extLst>
                <a:ext uri="{FF2B5EF4-FFF2-40B4-BE49-F238E27FC236}">
                  <a16:creationId xmlns:a16="http://schemas.microsoft.com/office/drawing/2014/main" id="{F2CA7326-F769-4E69-B9BC-91A3F4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8" name="Google Shape;413;p26">
            <a:extLst>
              <a:ext uri="{FF2B5EF4-FFF2-40B4-BE49-F238E27FC236}">
                <a16:creationId xmlns:a16="http://schemas.microsoft.com/office/drawing/2014/main" id="{0BE112CF-258E-4422-978C-78E4BC6E110B}"/>
              </a:ext>
            </a:extLst>
          </p:cNvPr>
          <p:cNvSpPr txBox="1">
            <a:spLocks/>
          </p:cNvSpPr>
          <p:nvPr/>
        </p:nvSpPr>
        <p:spPr>
          <a:xfrm>
            <a:off x="7656513" y="4116554"/>
            <a:ext cx="1487487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457200" marR="0" lvl="1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914400" marR="0" lvl="2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371600" marR="0" lvl="3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1828800" marR="0" lvl="4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286000" marR="0" lvl="5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2743200" marR="0" lvl="6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200400" marR="0" lvl="7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3657600" marR="0" lvl="8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dirty="0"/>
              <a:t>29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AF4ADBB-FA65-45D6-96CF-14DA10E8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09" y="192408"/>
            <a:ext cx="8229138" cy="82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235" tIns="31842" rIns="61235" bIns="31842"/>
          <a:lstStyle/>
          <a:p>
            <a:pPr algn="r">
              <a:buSzPct val="100000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ru-RU" altLang="ru-RU" sz="1633" dirty="0">
                <a:solidFill>
                  <a:srgbClr val="273248"/>
                </a:solidFill>
                <a:latin typeface="Segoe UI" pitchFamily="34" charset="0"/>
                <a:ea typeface="Microsoft YaHei" pitchFamily="34" charset="-122"/>
                <a:cs typeface="Segoe UI" pitchFamily="34" charset="0"/>
              </a:rPr>
              <a:t>Издательство «Академкнига/Учебник»</a:t>
            </a:r>
          </a:p>
          <a:p>
            <a:pPr algn="r">
              <a:buSzPct val="100000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ru-RU" altLang="ru-RU" sz="1633" dirty="0">
                <a:solidFill>
                  <a:srgbClr val="273248"/>
                </a:solidFill>
                <a:latin typeface="Segoe UI" pitchFamily="34" charset="0"/>
                <a:ea typeface="Microsoft YaHei" pitchFamily="34" charset="-122"/>
                <a:cs typeface="Segoe UI" pitchFamily="34" charset="0"/>
              </a:rPr>
              <a:t>117342, г. Москва, ул. Бутлерова, 17б</a:t>
            </a:r>
          </a:p>
          <a:p>
            <a:pPr algn="r">
              <a:buSzPct val="100000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ru-RU" altLang="ru-RU" sz="816" dirty="0">
              <a:solidFill>
                <a:srgbClr val="273248"/>
              </a:solidFill>
              <a:latin typeface="Segoe UI" pitchFamily="34" charset="0"/>
              <a:ea typeface="Microsoft YaHei" pitchFamily="34" charset="-122"/>
              <a:cs typeface="Segoe UI" pitchFamily="34" charset="0"/>
            </a:endParaRPr>
          </a:p>
          <a:p>
            <a:pPr algn="r">
              <a:buSzPct val="100000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ru-RU" altLang="ru-RU" sz="1633" dirty="0">
                <a:solidFill>
                  <a:srgbClr val="273248"/>
                </a:solidFill>
                <a:latin typeface="Segoe UI" pitchFamily="34" charset="0"/>
                <a:ea typeface="Microsoft YaHei" pitchFamily="34" charset="-122"/>
                <a:cs typeface="Segoe UI" pitchFamily="34" charset="0"/>
              </a:rPr>
              <a:t>Тел.: (499) 968-92-29    </a:t>
            </a:r>
          </a:p>
          <a:p>
            <a:pPr algn="r">
              <a:buSzPct val="100000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ru-RU" altLang="ru-RU" sz="1633" dirty="0">
                <a:solidFill>
                  <a:srgbClr val="273248"/>
                </a:solidFill>
                <a:latin typeface="Segoe UI" pitchFamily="34" charset="0"/>
                <a:ea typeface="Microsoft YaHei" pitchFamily="34" charset="-122"/>
                <a:cs typeface="Segoe UI" pitchFamily="34" charset="0"/>
              </a:rPr>
              <a:t>	    Факс: (499) 234-63-58</a:t>
            </a:r>
          </a:p>
          <a:p>
            <a:pPr algn="r">
              <a:buSzPct val="100000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ru-RU" sz="1633" dirty="0">
                <a:solidFill>
                  <a:srgbClr val="273248"/>
                </a:solidFill>
                <a:latin typeface="Segoe UI" pitchFamily="34" charset="0"/>
                <a:ea typeface="Microsoft YaHei" pitchFamily="34" charset="-122"/>
                <a:cs typeface="Segoe UI" pitchFamily="34" charset="0"/>
              </a:rPr>
              <a:t>akademkniga.ru </a:t>
            </a:r>
            <a:endParaRPr lang="ru-RU" altLang="ru-RU" sz="1633" dirty="0">
              <a:solidFill>
                <a:srgbClr val="273248"/>
              </a:solidFill>
              <a:latin typeface="Segoe UI" pitchFamily="34" charset="0"/>
              <a:ea typeface="Microsoft YaHei" pitchFamily="34" charset="-122"/>
              <a:cs typeface="Segoe UI" pitchFamily="34" charset="0"/>
            </a:endParaRPr>
          </a:p>
          <a:p>
            <a:pPr algn="r">
              <a:buSzPct val="100000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ru-RU" sz="1633" dirty="0">
                <a:solidFill>
                  <a:srgbClr val="273248"/>
                </a:solidFill>
                <a:latin typeface="Segoe UI" pitchFamily="34" charset="0"/>
                <a:ea typeface="Microsoft YaHei" pitchFamily="34" charset="-122"/>
                <a:cs typeface="Segoe UI" pitchFamily="34" charset="0"/>
              </a:rPr>
              <a:t>shop-akbooks.ru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16">
            <a:extLst>
              <a:ext uri="{FF2B5EF4-FFF2-40B4-BE49-F238E27FC236}">
                <a16:creationId xmlns:a16="http://schemas.microsoft.com/office/drawing/2014/main" id="{8904E5E0-16BA-432C-BA0B-C52B45432DAC}"/>
              </a:ext>
            </a:extLst>
          </p:cNvPr>
          <p:cNvSpPr/>
          <p:nvPr/>
        </p:nvSpPr>
        <p:spPr>
          <a:xfrm>
            <a:off x="377096" y="867807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анные 18">
            <a:extLst>
              <a:ext uri="{FF2B5EF4-FFF2-40B4-BE49-F238E27FC236}">
                <a16:creationId xmlns:a16="http://schemas.microsoft.com/office/drawing/2014/main" id="{1CE9F34D-BCF7-46E7-BB5A-9F781D9CE266}"/>
              </a:ext>
            </a:extLst>
          </p:cNvPr>
          <p:cNvSpPr/>
          <p:nvPr/>
        </p:nvSpPr>
        <p:spPr>
          <a:xfrm>
            <a:off x="370431" y="1936616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данные 21">
            <a:extLst>
              <a:ext uri="{FF2B5EF4-FFF2-40B4-BE49-F238E27FC236}">
                <a16:creationId xmlns:a16="http://schemas.microsoft.com/office/drawing/2014/main" id="{8EB95286-AB1E-48C5-A91C-2E9D5C51459B}"/>
              </a:ext>
            </a:extLst>
          </p:cNvPr>
          <p:cNvSpPr/>
          <p:nvPr/>
        </p:nvSpPr>
        <p:spPr>
          <a:xfrm>
            <a:off x="370431" y="3532411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Google Shape;413;p26">
            <a:extLst>
              <a:ext uri="{FF2B5EF4-FFF2-40B4-BE49-F238E27FC236}">
                <a16:creationId xmlns:a16="http://schemas.microsoft.com/office/drawing/2014/main" id="{2E1651DE-642B-49B1-8203-DAA77C334737}"/>
              </a:ext>
            </a:extLst>
          </p:cNvPr>
          <p:cNvSpPr txBox="1">
            <a:spLocks/>
          </p:cNvSpPr>
          <p:nvPr/>
        </p:nvSpPr>
        <p:spPr>
          <a:xfrm>
            <a:off x="7618413" y="4637088"/>
            <a:ext cx="1487487" cy="31432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rgbClr val="FFFFFF"/>
                </a:solidFill>
                <a:latin typeface="Roboto Condensed" panose="020B0604020202020204" charset="0"/>
                <a:cs typeface="Roboto Condensed" panose="020B0604020202020204" charset="0"/>
                <a:sym typeface="Roboto Condensed" panose="020B0604020202020204" charset="0"/>
              </a:rPr>
              <a:t>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3EEF7-17B3-44E2-A82A-BDFC7A20F3E6}"/>
              </a:ext>
            </a:extLst>
          </p:cNvPr>
          <p:cNvSpPr/>
          <p:nvPr/>
        </p:nvSpPr>
        <p:spPr>
          <a:xfrm>
            <a:off x="874353" y="802034"/>
            <a:ext cx="776238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273247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От английского «</a:t>
            </a:r>
            <a:r>
              <a:rPr lang="ru-RU" b="1" dirty="0" err="1">
                <a:solidFill>
                  <a:srgbClr val="273247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quest</a:t>
            </a:r>
            <a:r>
              <a:rPr lang="ru-RU" b="1" dirty="0">
                <a:solidFill>
                  <a:srgbClr val="273247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» – вызов, поиск, приключение, 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это интеллектуальный вид игровых развлечений, во время которых участникам нужно преодолеть ряд препятствий, решить определенные задачи, разгадать логические загадки, справиться с трудностями, возникающими на их пути, для достижения общей цели.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26324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Участники: 3 группы по 10 человек</a:t>
            </a:r>
            <a:endParaRPr lang="ru-RU" dirty="0">
              <a:solidFill>
                <a:srgbClr val="26324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-директора школ;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-руководители органов управления муниципальными образовательными системами;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-родители школьников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273246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Время прохождения квеста: 60 минут</a:t>
            </a:r>
          </a:p>
          <a:p>
            <a:pPr algn="just">
              <a:spcAft>
                <a:spcPts val="0"/>
              </a:spcAft>
            </a:pPr>
            <a:endParaRPr lang="ru-RU" b="1" dirty="0">
              <a:solidFill>
                <a:srgbClr val="3F5378"/>
              </a:solidFill>
              <a:effectLst/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243046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Цель квеста: 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найти 3 стартапа для развития образовательной системы (СРОЧНО!!!!), определить смарт-цели</a:t>
            </a: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3D827-500D-48D8-8C27-500A7F90B297}"/>
              </a:ext>
            </a:extLst>
          </p:cNvPr>
          <p:cNvSpPr txBox="1"/>
          <p:nvPr/>
        </p:nvSpPr>
        <p:spPr>
          <a:xfrm>
            <a:off x="2504587" y="106791"/>
            <a:ext cx="423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73247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Квест</a:t>
            </a:r>
          </a:p>
        </p:txBody>
      </p:sp>
      <p:sp>
        <p:nvSpPr>
          <p:cNvPr id="13" name="Блок-схема: данные 12">
            <a:extLst>
              <a:ext uri="{FF2B5EF4-FFF2-40B4-BE49-F238E27FC236}">
                <a16:creationId xmlns:a16="http://schemas.microsoft.com/office/drawing/2014/main" id="{9A51F3FE-7E98-4101-99C5-23DFA8021C73}"/>
              </a:ext>
            </a:extLst>
          </p:cNvPr>
          <p:cNvSpPr/>
          <p:nvPr/>
        </p:nvSpPr>
        <p:spPr>
          <a:xfrm>
            <a:off x="377096" y="3005425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257BD4-5C79-4A69-AEA3-6CE22F7695DA}"/>
              </a:ext>
            </a:extLst>
          </p:cNvPr>
          <p:cNvSpPr/>
          <p:nvPr/>
        </p:nvSpPr>
        <p:spPr>
          <a:xfrm>
            <a:off x="517258" y="4240080"/>
            <a:ext cx="6043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63349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ВАЖНО!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ПОБЕДА ПРИСУЖДАЕТСЯ С УЧЕТОМ ВРЕМЕНИ, КАЧЕСТВА ВЫПОЛНЕНИЯ ЗАДАНИЙ, ПРЕДСТАВЛЕНИЯ 3 СТАРТАПОВ И ИХ ЦЕЛЕЙ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AA49CA-48FF-4AD3-A6FC-5648079E1CAB}"/>
              </a:ext>
            </a:extLst>
          </p:cNvPr>
          <p:cNvSpPr/>
          <p:nvPr/>
        </p:nvSpPr>
        <p:spPr>
          <a:xfrm>
            <a:off x="440514" y="4089167"/>
            <a:ext cx="5826797" cy="82737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61379" y="80089"/>
            <a:ext cx="6399672" cy="82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sz="2400" b="1" dirty="0">
                <a:solidFill>
                  <a:srgbClr val="263349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Правила проведения квеста</a:t>
            </a:r>
            <a:endParaRPr lang="ru-RU" altLang="ru-RU" sz="2400" b="1" dirty="0">
              <a:solidFill>
                <a:srgbClr val="263349"/>
              </a:solidFill>
              <a:latin typeface="Roboto Condensed Light" panose="020B0604020202020204" charset="0"/>
              <a:ea typeface="Roboto Condensed Light" panose="020B060402020202020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787387" y="831497"/>
            <a:ext cx="5746849" cy="34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sz="1600" b="1" dirty="0">
                <a:solidFill>
                  <a:srgbClr val="253449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Можно:</a:t>
            </a:r>
            <a:endParaRPr lang="ru-RU" sz="1600" dirty="0">
              <a:solidFill>
                <a:srgbClr val="253449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1.Предлагать, как сделать квест интереснее</a:t>
            </a:r>
          </a:p>
          <a:p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2. Вникать в суть заданий и максимально стараться их выполнить</a:t>
            </a:r>
          </a:p>
          <a:p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3. Занимать активную, но не назойливую позицию</a:t>
            </a:r>
          </a:p>
          <a:p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4. Поддерживать и развивать членов своей команды</a:t>
            </a:r>
          </a:p>
          <a:p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5. Приносить артефакты и сувениры</a:t>
            </a:r>
          </a:p>
          <a:p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 </a:t>
            </a:r>
          </a:p>
          <a:p>
            <a:r>
              <a:rPr lang="ru-RU" sz="1600" b="1" dirty="0">
                <a:solidFill>
                  <a:srgbClr val="263349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Нельзя:</a:t>
            </a:r>
            <a:endParaRPr lang="ru-RU" sz="1600" dirty="0">
              <a:solidFill>
                <a:srgbClr val="263349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lv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Шуметь</a:t>
            </a:r>
          </a:p>
          <a:p>
            <a:pPr lv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Портить имущество или уносить его с собой</a:t>
            </a:r>
          </a:p>
          <a:p>
            <a:pPr lv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Ограничивать работу других </a:t>
            </a:r>
          </a:p>
          <a:p>
            <a:pPr lv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«Качать» права и конфликтовать</a:t>
            </a:r>
          </a:p>
          <a:p>
            <a:pPr lv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Пользоваться гаджетами</a:t>
            </a:r>
          </a:p>
          <a:p>
            <a:pPr marL="0" indent="0" algn="just">
              <a:lnSpc>
                <a:spcPct val="90000"/>
              </a:lnSpc>
              <a:spcBef>
                <a:spcPts val="1225"/>
              </a:spcBef>
              <a:buClr>
                <a:srgbClr val="514843"/>
              </a:buClr>
            </a:pPr>
            <a:endParaRPr lang="ru-RU" altLang="ru-RU" sz="1600" i="1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17" name="Google Shape;413;p26">
            <a:extLst>
              <a:ext uri="{FF2B5EF4-FFF2-40B4-BE49-F238E27FC236}">
                <a16:creationId xmlns:a16="http://schemas.microsoft.com/office/drawing/2014/main" id="{3282BDEB-1FF9-4357-B253-DF390E1009C3}"/>
              </a:ext>
            </a:extLst>
          </p:cNvPr>
          <p:cNvSpPr txBox="1">
            <a:spLocks/>
          </p:cNvSpPr>
          <p:nvPr/>
        </p:nvSpPr>
        <p:spPr>
          <a:xfrm>
            <a:off x="7618413" y="4637088"/>
            <a:ext cx="1487487" cy="31432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rgbClr val="FFFFFF"/>
                </a:solidFill>
                <a:latin typeface="Roboto Condensed" panose="020B0604020202020204" charset="0"/>
                <a:cs typeface="Roboto Condensed" panose="020B0604020202020204" charset="0"/>
                <a:sym typeface="Roboto Condensed" panose="020B0604020202020204" charset="0"/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95758C-F227-43AA-83F7-B57C41271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07" y="2870017"/>
            <a:ext cx="1264818" cy="1264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27EBD3-D163-42EF-BA90-C9C8ECB46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76" y="903135"/>
            <a:ext cx="1370349" cy="1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351340" y="128536"/>
            <a:ext cx="3061642" cy="3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sz="2400" b="1" dirty="0">
                <a:solidFill>
                  <a:srgbClr val="273447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Что такое стартап?</a:t>
            </a:r>
            <a:endParaRPr lang="ru-RU" sz="2400" dirty="0">
              <a:solidFill>
                <a:srgbClr val="273447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224761" y="1009798"/>
            <a:ext cx="7445354" cy="400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lvl="0"/>
            <a:r>
              <a:rPr lang="ru-RU" b="1" dirty="0">
                <a:solidFill>
                  <a:srgbClr val="20314D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Перевод с английского: 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старт — это начало, ап — вверх. </a:t>
            </a:r>
          </a:p>
          <a:p>
            <a:pPr marL="0" lvl="0"/>
            <a:r>
              <a:rPr lang="ru-RU" b="1" dirty="0" err="1">
                <a:solidFill>
                  <a:srgbClr val="21304D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Start</a:t>
            </a:r>
            <a:r>
              <a:rPr lang="ru-RU" b="1" dirty="0">
                <a:solidFill>
                  <a:srgbClr val="21304D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-</a:t>
            </a:r>
            <a:r>
              <a:rPr lang="ru-RU" b="1" dirty="0" err="1">
                <a:solidFill>
                  <a:srgbClr val="21304D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up</a:t>
            </a:r>
            <a:r>
              <a:rPr lang="ru-RU" dirty="0">
                <a:solidFill>
                  <a:srgbClr val="21304D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-проект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 — это проект, где непременно присутствует новизна технологии, которую никто ранее не применял, не опробовал.</a:t>
            </a:r>
          </a:p>
          <a:p>
            <a:pPr marL="0" lvl="0"/>
            <a:endParaRPr lang="ru-RU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0"/>
            <a:r>
              <a:rPr lang="ru-RU" b="1" dirty="0">
                <a:solidFill>
                  <a:srgbClr val="26324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Отличительные характеристики стартапов:</a:t>
            </a:r>
            <a:endParaRPr lang="ru-RU" dirty="0">
              <a:solidFill>
                <a:srgbClr val="26324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Наличие команды единомышленников, которые занимаются новым делом, от разработки идеи до ее непосредственного воплощения в жизнь. Эта компания состоит из людей, обязанности которых разделены. Каждый занят отдельной темой, но все заряжены общей идеей, некой сверхзадачей, направленной на улучшение жизни людей. Объединяющая идея - необходимость проекта;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Отсутствие источников финансирования.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Clr>
                <a:srgbClr val="514843"/>
              </a:buClr>
            </a:pPr>
            <a:endParaRPr lang="ru-RU" altLang="ru-RU" dirty="0">
              <a:latin typeface="Segoe UI" pitchFamily="34" charset="0"/>
              <a:cs typeface="Segoe UI" pitchFamily="34" charset="0"/>
            </a:endParaRPr>
          </a:p>
          <a:p>
            <a:pPr marL="0">
              <a:spcBef>
                <a:spcPts val="0"/>
              </a:spcBef>
            </a:pPr>
            <a:r>
              <a:rPr lang="ru-RU" b="1" dirty="0">
                <a:solidFill>
                  <a:srgbClr val="232F4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Возможные источники финансирования:</a:t>
            </a:r>
            <a:endParaRPr lang="ru-RU" dirty="0">
              <a:solidFill>
                <a:srgbClr val="232F45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-Краудфандинг ("народное" финансирование) 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-Государство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-Кредит</a:t>
            </a:r>
          </a:p>
          <a:p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-Частный инвестор (меценат)</a:t>
            </a:r>
          </a:p>
          <a:p>
            <a:pPr marL="0"/>
            <a:endParaRPr lang="ru-RU" sz="1600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 </a:t>
            </a:r>
          </a:p>
        </p:txBody>
      </p:sp>
      <p:sp>
        <p:nvSpPr>
          <p:cNvPr id="17" name="Блок-схема: данные 16">
            <a:extLst>
              <a:ext uri="{FF2B5EF4-FFF2-40B4-BE49-F238E27FC236}">
                <a16:creationId xmlns:a16="http://schemas.microsoft.com/office/drawing/2014/main" id="{6CA1FB3A-43A7-4AB9-940A-6D8C60035080}"/>
              </a:ext>
            </a:extLst>
          </p:cNvPr>
          <p:cNvSpPr/>
          <p:nvPr/>
        </p:nvSpPr>
        <p:spPr>
          <a:xfrm>
            <a:off x="680793" y="1069450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данные 17">
            <a:extLst>
              <a:ext uri="{FF2B5EF4-FFF2-40B4-BE49-F238E27FC236}">
                <a16:creationId xmlns:a16="http://schemas.microsoft.com/office/drawing/2014/main" id="{5D76AF9E-C69B-42C7-9980-5285F389C135}"/>
              </a:ext>
            </a:extLst>
          </p:cNvPr>
          <p:cNvSpPr/>
          <p:nvPr/>
        </p:nvSpPr>
        <p:spPr>
          <a:xfrm>
            <a:off x="680793" y="1922419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Google Shape;413;p26">
            <a:extLst>
              <a:ext uri="{FF2B5EF4-FFF2-40B4-BE49-F238E27FC236}">
                <a16:creationId xmlns:a16="http://schemas.microsoft.com/office/drawing/2014/main" id="{1613665E-8542-4C1D-A4F4-E2858AEDEB91}"/>
              </a:ext>
            </a:extLst>
          </p:cNvPr>
          <p:cNvSpPr txBox="1">
            <a:spLocks/>
          </p:cNvSpPr>
          <p:nvPr/>
        </p:nvSpPr>
        <p:spPr>
          <a:xfrm>
            <a:off x="7618413" y="4637088"/>
            <a:ext cx="1487487" cy="31432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rgbClr val="FFFFFF"/>
                </a:solidFill>
                <a:latin typeface="Roboto Condensed" panose="020B0604020202020204" charset="0"/>
                <a:cs typeface="Roboto Condensed" panose="020B0604020202020204" charset="0"/>
                <a:sym typeface="Roboto Condensed" panose="020B0604020202020204" charset="0"/>
              </a:rPr>
              <a:t>4</a:t>
            </a:r>
          </a:p>
        </p:txBody>
      </p:sp>
      <p:sp>
        <p:nvSpPr>
          <p:cNvPr id="8" name="Блок-схема: данные 7">
            <a:extLst>
              <a:ext uri="{FF2B5EF4-FFF2-40B4-BE49-F238E27FC236}">
                <a16:creationId xmlns:a16="http://schemas.microsoft.com/office/drawing/2014/main" id="{95576290-1885-482C-9447-C037D22A6C9B}"/>
              </a:ext>
            </a:extLst>
          </p:cNvPr>
          <p:cNvSpPr/>
          <p:nvPr/>
        </p:nvSpPr>
        <p:spPr>
          <a:xfrm>
            <a:off x="749206" y="3582095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E08EAA-30FC-4644-943A-D6DF23EE800E}"/>
              </a:ext>
            </a:extLst>
          </p:cNvPr>
          <p:cNvSpPr/>
          <p:nvPr/>
        </p:nvSpPr>
        <p:spPr>
          <a:xfrm>
            <a:off x="0" y="857787"/>
            <a:ext cx="9144000" cy="35340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35095" y="39687"/>
            <a:ext cx="6608555" cy="82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b="1" dirty="0">
                <a:solidFill>
                  <a:srgbClr val="26324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Что такое «Российская общественная инициатива» (РОИ)?</a:t>
            </a:r>
          </a:p>
          <a:p>
            <a:r>
              <a:rPr lang="ru-RU" b="1" u="sng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https://www.roi.ru/search/?q=%D0%BE%D0%B1%D1%80%D0%B0%D0%B7%D0%BE%D0%B2%D0%B0%D0%BD%D0%B8%D0%B5&amp;page=8</a:t>
            </a:r>
            <a:endParaRPr lang="ru-RU" b="1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661650" y="857787"/>
            <a:ext cx="5444250" cy="360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sz="1200" b="1" dirty="0">
                <a:solidFill>
                  <a:srgbClr val="253449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РОИ</a:t>
            </a:r>
            <a:r>
              <a:rPr lang="ru-RU" sz="1200" b="1" dirty="0">
                <a:solidFill>
                  <a:srgbClr val="3F527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ru-RU" sz="1200" dirty="0">
                <a:solidFill>
                  <a:srgbClr val="3F527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интернет-ресурс для размещения общественных инициатив граждан Российской Федерации.</a:t>
            </a:r>
          </a:p>
          <a:p>
            <a:r>
              <a:rPr lang="ru-RU" sz="1200" dirty="0">
                <a:solidFill>
                  <a:srgbClr val="3F527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Интернет-ресурс создан во исполнение указа Президента Российской Федерации от 4 марта 2013 года N 183 «О рассмотрении общественных инициатив, направленных гражданами Российской Федерации с использованием интернет-ресурса «Российская общественная инициатива».</a:t>
            </a:r>
          </a:p>
          <a:p>
            <a:r>
              <a:rPr lang="ru-RU" sz="1200" b="1" dirty="0">
                <a:solidFill>
                  <a:srgbClr val="21304D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Что является общественной инициативой?</a:t>
            </a:r>
          </a:p>
          <a:p>
            <a:r>
              <a:rPr lang="ru-RU" sz="1200" dirty="0">
                <a:solidFill>
                  <a:srgbClr val="3F527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Общественными инициативами считаются предложения граждан России по вопросам социально-экономического развития страны, совершенствования государственного и муниципального управления.</a:t>
            </a:r>
          </a:p>
          <a:p>
            <a:r>
              <a:rPr lang="ru-RU" sz="1200" b="1" dirty="0">
                <a:solidFill>
                  <a:srgbClr val="243046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Для чего нужна РОИ?</a:t>
            </a:r>
            <a:endParaRPr lang="ru-RU" sz="1200" dirty="0">
              <a:solidFill>
                <a:srgbClr val="243046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r>
              <a:rPr lang="ru-RU" sz="1200" dirty="0">
                <a:solidFill>
                  <a:srgbClr val="3F527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Для развития и укрепления гражданского общества, защиты прав человека и гражданина, участия граждан в управлении делами государства.</a:t>
            </a:r>
          </a:p>
          <a:p>
            <a:r>
              <a:rPr lang="ru-RU" sz="1200" b="1" dirty="0">
                <a:solidFill>
                  <a:srgbClr val="263349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Что позволяет интернет-ресурс?</a:t>
            </a:r>
            <a:endParaRPr lang="ru-RU" sz="1200" dirty="0">
              <a:solidFill>
                <a:srgbClr val="263349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lvl="0"/>
            <a:r>
              <a:rPr lang="ru-RU" sz="1200" dirty="0">
                <a:solidFill>
                  <a:srgbClr val="3F527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Подать свою инициативу;</a:t>
            </a:r>
          </a:p>
          <a:p>
            <a:pPr lvl="0"/>
            <a:r>
              <a:rPr lang="ru-RU" sz="1200" dirty="0">
                <a:solidFill>
                  <a:srgbClr val="3F527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Ознакомиться с размещенными инициативами;</a:t>
            </a:r>
          </a:p>
          <a:p>
            <a:pPr lvl="0"/>
            <a:r>
              <a:rPr lang="ru-RU" sz="1200" dirty="0">
                <a:solidFill>
                  <a:srgbClr val="3F527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Проголосовать “за” или “против” размещенных инициатив;</a:t>
            </a:r>
          </a:p>
          <a:p>
            <a:pPr lvl="0"/>
            <a:r>
              <a:rPr lang="ru-RU" sz="1200" dirty="0">
                <a:solidFill>
                  <a:srgbClr val="3F527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Получить информацию о ходе и результатах реализации общественной инициативы.</a:t>
            </a:r>
          </a:p>
        </p:txBody>
      </p:sp>
      <p:sp>
        <p:nvSpPr>
          <p:cNvPr id="17" name="Google Shape;413;p26">
            <a:extLst>
              <a:ext uri="{FF2B5EF4-FFF2-40B4-BE49-F238E27FC236}">
                <a16:creationId xmlns:a16="http://schemas.microsoft.com/office/drawing/2014/main" id="{7EC9E6C1-6A26-4938-92C8-67CD29DA128C}"/>
              </a:ext>
            </a:extLst>
          </p:cNvPr>
          <p:cNvSpPr txBox="1">
            <a:spLocks/>
          </p:cNvSpPr>
          <p:nvPr/>
        </p:nvSpPr>
        <p:spPr>
          <a:xfrm>
            <a:off x="7618413" y="4637088"/>
            <a:ext cx="1487487" cy="31432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rgbClr val="FFFFFF"/>
                </a:solidFill>
                <a:latin typeface="Roboto Condensed" panose="020B0604020202020204" charset="0"/>
                <a:cs typeface="Roboto Condensed" panose="020B0604020202020204" charset="0"/>
                <a:sym typeface="Roboto Condensed" panose="020B0604020202020204" charset="0"/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35A9BD-91D8-4140-A86D-8B8257254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58" y="1421658"/>
            <a:ext cx="3179572" cy="25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70899" y="1272969"/>
            <a:ext cx="7805772" cy="331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/>
            <a:r>
              <a:rPr lang="ru-RU" sz="1600" b="1" dirty="0">
                <a:solidFill>
                  <a:srgbClr val="233247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Что нужно для того, чтобы подать инициативу или проголосовать за инициативу?</a:t>
            </a:r>
            <a:endParaRPr lang="ru-RU" sz="1600" dirty="0">
              <a:solidFill>
                <a:srgbClr val="233247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0" lv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       Быть гражданином России старше 18 лет;</a:t>
            </a:r>
          </a:p>
          <a:p>
            <a:pPr marL="0" lv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       Иметь доступ к компьютеру, подключенному к Интернету;</a:t>
            </a:r>
          </a:p>
          <a:p>
            <a:pPr marL="0" lv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       Быть зарегистрированным на портале </a:t>
            </a:r>
            <a:r>
              <a:rPr lang="ru-RU" sz="1600" u="sng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www.gosuslugi.ru</a:t>
            </a:r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;</a:t>
            </a:r>
          </a:p>
          <a:p>
            <a:pPr marL="0" lv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       Иметь сформулированную инициативу для того, чтобы предложить ее власти.</a:t>
            </a:r>
          </a:p>
          <a:p>
            <a:pPr marL="0"/>
            <a:r>
              <a:rPr lang="ru-RU" sz="16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</a:p>
          <a:p>
            <a:pPr marL="0"/>
            <a:r>
              <a:rPr lang="ru-RU" sz="1600" b="1" dirty="0">
                <a:solidFill>
                  <a:srgbClr val="21304B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Сколько голосов необходимо набрать для направления инициативы на рассмотрение органов власти?</a:t>
            </a:r>
            <a:endParaRPr lang="ru-RU" sz="1600" dirty="0">
              <a:solidFill>
                <a:srgbClr val="21304B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На федеральном уровне и в субъектах России численностью населения более 2 млн. – не менее 100 000 (ста тысяч) голосов в поддержку инициативы;</a:t>
            </a:r>
          </a:p>
          <a:p>
            <a:pPr mar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На региональном и муниципальном – не менее 5% от численности зарегистрированного населения.</a:t>
            </a:r>
          </a:p>
          <a:p>
            <a:pPr mar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 </a:t>
            </a:r>
          </a:p>
        </p:txBody>
      </p:sp>
      <p:sp>
        <p:nvSpPr>
          <p:cNvPr id="18" name="Блок-схема: данные 17">
            <a:extLst>
              <a:ext uri="{FF2B5EF4-FFF2-40B4-BE49-F238E27FC236}">
                <a16:creationId xmlns:a16="http://schemas.microsoft.com/office/drawing/2014/main" id="{488C6A93-9806-447B-AE75-A19A7BC94166}"/>
              </a:ext>
            </a:extLst>
          </p:cNvPr>
          <p:cNvSpPr/>
          <p:nvPr/>
        </p:nvSpPr>
        <p:spPr>
          <a:xfrm>
            <a:off x="744202" y="1808061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анные 18">
            <a:extLst>
              <a:ext uri="{FF2B5EF4-FFF2-40B4-BE49-F238E27FC236}">
                <a16:creationId xmlns:a16="http://schemas.microsoft.com/office/drawing/2014/main" id="{E8C15D78-71F3-400A-9CC4-4832226B2567}"/>
              </a:ext>
            </a:extLst>
          </p:cNvPr>
          <p:cNvSpPr/>
          <p:nvPr/>
        </p:nvSpPr>
        <p:spPr>
          <a:xfrm>
            <a:off x="730852" y="2065493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данные 19">
            <a:extLst>
              <a:ext uri="{FF2B5EF4-FFF2-40B4-BE49-F238E27FC236}">
                <a16:creationId xmlns:a16="http://schemas.microsoft.com/office/drawing/2014/main" id="{64BACF3B-9CBB-4640-A47F-82793B9ECFA3}"/>
              </a:ext>
            </a:extLst>
          </p:cNvPr>
          <p:cNvSpPr/>
          <p:nvPr/>
        </p:nvSpPr>
        <p:spPr>
          <a:xfrm>
            <a:off x="730852" y="2322925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413;p26">
            <a:extLst>
              <a:ext uri="{FF2B5EF4-FFF2-40B4-BE49-F238E27FC236}">
                <a16:creationId xmlns:a16="http://schemas.microsoft.com/office/drawing/2014/main" id="{BAB8275D-3891-4FD9-9156-558EF96855DF}"/>
              </a:ext>
            </a:extLst>
          </p:cNvPr>
          <p:cNvSpPr txBox="1">
            <a:spLocks/>
          </p:cNvSpPr>
          <p:nvPr/>
        </p:nvSpPr>
        <p:spPr>
          <a:xfrm>
            <a:off x="7618413" y="4637088"/>
            <a:ext cx="1487487" cy="31432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rgbClr val="FFFFFF"/>
                </a:solidFill>
                <a:latin typeface="Roboto Condensed" panose="020B0604020202020204" charset="0"/>
                <a:cs typeface="Roboto Condensed" panose="020B0604020202020204" charset="0"/>
                <a:sym typeface="Roboto Condensed" panose="020B0604020202020204" charset="0"/>
              </a:rPr>
              <a:t>6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EC88FA5-C5DB-44BF-8282-BD514AAD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095" y="39687"/>
            <a:ext cx="6608555" cy="82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b="1" dirty="0">
                <a:solidFill>
                  <a:srgbClr val="26324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Что такое «Российская общественная инициатива» (РОИ)?</a:t>
            </a:r>
          </a:p>
          <a:p>
            <a:r>
              <a:rPr lang="ru-RU" b="1" u="sng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https://www.roi.ru/search/?q=%D0%BE%D0%B1%D1%80%D0%B0%D0%B7%D0%BE%D0%B2%D0%B0%D0%BD%D0%B8%D0%B5&amp;page=8</a:t>
            </a:r>
            <a:endParaRPr lang="ru-RU" b="1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9" name="Блок-схема: данные 8">
            <a:extLst>
              <a:ext uri="{FF2B5EF4-FFF2-40B4-BE49-F238E27FC236}">
                <a16:creationId xmlns:a16="http://schemas.microsoft.com/office/drawing/2014/main" id="{F3114BFA-7D98-484D-AD9F-B27E695DB90D}"/>
              </a:ext>
            </a:extLst>
          </p:cNvPr>
          <p:cNvSpPr/>
          <p:nvPr/>
        </p:nvSpPr>
        <p:spPr>
          <a:xfrm>
            <a:off x="770899" y="1547042"/>
            <a:ext cx="407142" cy="216729"/>
          </a:xfrm>
          <a:prstGeom prst="flowChartInputOutput">
            <a:avLst/>
          </a:prstGeom>
          <a:solidFill>
            <a:srgbClr val="C8D3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6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6A69BCA-EF08-44CA-B9D4-96B207D211CF}"/>
              </a:ext>
            </a:extLst>
          </p:cNvPr>
          <p:cNvSpPr/>
          <p:nvPr/>
        </p:nvSpPr>
        <p:spPr>
          <a:xfrm>
            <a:off x="0" y="1020542"/>
            <a:ext cx="9144000" cy="342464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177039" y="1059385"/>
            <a:ext cx="5591475" cy="331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/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Направлена </a:t>
            </a:r>
            <a:r>
              <a:rPr lang="ru-RU" b="1" dirty="0">
                <a:solidFill>
                  <a:srgbClr val="243144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на модернизацию системы общего и дополнительного образования</a:t>
            </a:r>
            <a:r>
              <a:rPr lang="ru-RU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России и реализацию проектов по внедрению современных моделей, программ, технологий и инноваций, ориентированных на развитие компетенций и навыков XXI века, повышению эффективности дополнительного образования, развитию неформального образования.</a:t>
            </a:r>
          </a:p>
          <a:p>
            <a:pPr marL="0"/>
            <a:endParaRPr lang="ru-RU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0"/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Необходимость изменений продиктована вызовами инновационной экономики и усилением глобального научно-технического развития. В рамках инициативы решается </a:t>
            </a:r>
            <a:r>
              <a:rPr lang="ru-RU" b="1" dirty="0">
                <a:solidFill>
                  <a:srgbClr val="26324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задача воспитания лидеров будущего, 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подготовка которых начинается с формирования навыков XXI, таких как технологические компетенции, умение работать в команде, эффективная коммуникация. Для этого используются новые формы образования, учитывающие мотивацию детей и подростков к обучению, деловой и социальной активности. </a:t>
            </a:r>
          </a:p>
          <a:p>
            <a:pPr marL="0"/>
            <a:r>
              <a:rPr lang="ru-RU" sz="1600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 </a:t>
            </a:r>
          </a:p>
        </p:txBody>
      </p:sp>
      <p:sp>
        <p:nvSpPr>
          <p:cNvPr id="21" name="Google Shape;413;p26">
            <a:extLst>
              <a:ext uri="{FF2B5EF4-FFF2-40B4-BE49-F238E27FC236}">
                <a16:creationId xmlns:a16="http://schemas.microsoft.com/office/drawing/2014/main" id="{BAB8275D-3891-4FD9-9156-558EF96855DF}"/>
              </a:ext>
            </a:extLst>
          </p:cNvPr>
          <p:cNvSpPr txBox="1">
            <a:spLocks/>
          </p:cNvSpPr>
          <p:nvPr/>
        </p:nvSpPr>
        <p:spPr>
          <a:xfrm>
            <a:off x="7618413" y="4637088"/>
            <a:ext cx="1487487" cy="31432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rgbClr val="FFFFFF"/>
                </a:solidFill>
                <a:latin typeface="Roboto Condensed" panose="020B0604020202020204" charset="0"/>
                <a:cs typeface="Roboto Condensed" panose="020B0604020202020204" charset="0"/>
                <a:sym typeface="Roboto Condensed" panose="020B0604020202020204" charset="0"/>
              </a:rPr>
              <a:t>6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EC88FA5-C5DB-44BF-8282-BD514AAD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816" y="95286"/>
            <a:ext cx="6608555" cy="51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sz="2400" b="1" dirty="0">
                <a:solidFill>
                  <a:srgbClr val="29354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Инициатива «Навыки будущего» </a:t>
            </a:r>
            <a:r>
              <a:rPr lang="ru-RU" sz="2000" u="sng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https://asi.ru/future_skills/</a:t>
            </a:r>
            <a:endParaRPr lang="ru-RU" sz="2000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endParaRPr lang="ru-RU" sz="2400" dirty="0">
              <a:solidFill>
                <a:srgbClr val="29354A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5B051-8C37-4F00-AC94-19ECA785E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19" y="1707494"/>
            <a:ext cx="2793625" cy="172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6A69BCA-EF08-44CA-B9D4-96B207D211CF}"/>
              </a:ext>
            </a:extLst>
          </p:cNvPr>
          <p:cNvSpPr/>
          <p:nvPr/>
        </p:nvSpPr>
        <p:spPr>
          <a:xfrm>
            <a:off x="0" y="1020542"/>
            <a:ext cx="9144000" cy="342464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Google Shape;413;p26">
            <a:extLst>
              <a:ext uri="{FF2B5EF4-FFF2-40B4-BE49-F238E27FC236}">
                <a16:creationId xmlns:a16="http://schemas.microsoft.com/office/drawing/2014/main" id="{BAB8275D-3891-4FD9-9156-558EF96855DF}"/>
              </a:ext>
            </a:extLst>
          </p:cNvPr>
          <p:cNvSpPr txBox="1">
            <a:spLocks/>
          </p:cNvSpPr>
          <p:nvPr/>
        </p:nvSpPr>
        <p:spPr>
          <a:xfrm>
            <a:off x="7618413" y="4637088"/>
            <a:ext cx="1487487" cy="31432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rgbClr val="FFFFFF"/>
                </a:solidFill>
                <a:latin typeface="Roboto Condensed" panose="020B0604020202020204" charset="0"/>
                <a:cs typeface="Roboto Condensed" panose="020B0604020202020204" charset="0"/>
                <a:sym typeface="Roboto Condensed" panose="020B0604020202020204" charset="0"/>
              </a:rPr>
              <a:t>6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EC88FA5-C5DB-44BF-8282-BD514AAD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468" y="148414"/>
            <a:ext cx="6608555" cy="51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sz="2400" b="1" dirty="0">
                <a:solidFill>
                  <a:srgbClr val="273246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Успешные проекты локального уровня</a:t>
            </a:r>
            <a:endParaRPr lang="ru-RU" sz="2400" dirty="0">
              <a:solidFill>
                <a:srgbClr val="273246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endParaRPr lang="ru-RU" sz="2400" dirty="0">
              <a:solidFill>
                <a:srgbClr val="29354A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0EF968-6B88-46F9-9F37-64C94FC34092}"/>
              </a:ext>
            </a:extLst>
          </p:cNvPr>
          <p:cNvSpPr/>
          <p:nvPr/>
        </p:nvSpPr>
        <p:spPr>
          <a:xfrm>
            <a:off x="276989" y="1130335"/>
            <a:ext cx="81528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algn="just">
              <a:spcAft>
                <a:spcPts val="0"/>
              </a:spcAft>
            </a:pPr>
            <a:r>
              <a:rPr lang="ru-RU" b="1" dirty="0">
                <a:solidFill>
                  <a:srgbClr val="28344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Фестиваль родительства.</a:t>
            </a:r>
            <a:r>
              <a:rPr lang="ru-RU" dirty="0">
                <a:solidFill>
                  <a:srgbClr val="28344A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Фестиваль выходного дня, построенный на практическом обучении родителей и совместных развлекательных мероприятиях, транслирующих партнерскую модель родительства. Программа мероприятия наполнена интерактивными тренингами. Цель: привлечь внимание к тому, что родительству можно учиться, показать, как возможно </a:t>
            </a:r>
            <a:r>
              <a:rPr lang="ru-RU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нетравматичное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вовлечение родителей в жизнь ребенка, показать и закрепить конструктивные практики общения. Распространять модель родительства, основанного на партнерских отношениях и доверии, воспитании в ребенке ответственности.</a:t>
            </a:r>
          </a:p>
          <a:p>
            <a:pPr marL="27305" algn="just">
              <a:spcAft>
                <a:spcPts val="0"/>
              </a:spcAft>
            </a:pPr>
            <a:endParaRPr lang="ru-RU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21314D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Редизайн школ.</a:t>
            </a:r>
            <a:r>
              <a:rPr lang="ru-RU" dirty="0">
                <a:solidFill>
                  <a:srgbClr val="21314D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Задуман как 2-Зх дневные дизайн-мастерские, в которых участвуют представители школы (ученики, учителя, администраторы, выпускники и родители), а также приглашенные профессионалы, связанные с выбранной темой мастерской (передовые учителя, дизайнеры пространств, психологи, и далее). В течение одной мастерской участники в командах разрабатывают решения насущных проблем выбранной школы, проходя через несколько стадий: исследование пользователей - </a:t>
            </a:r>
            <a:r>
              <a:rPr lang="ru-RU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идеация</a:t>
            </a:r>
            <a:r>
              <a:rPr lang="ru-RU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решений - эксперимент - адаптация - презентация - поддержка и реализация решений.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Рисунок 56">
            <a:extLst>
              <a:ext uri="{FF2B5EF4-FFF2-40B4-BE49-F238E27FC236}">
                <a16:creationId xmlns:a16="http://schemas.microsoft.com/office/drawing/2014/main" id="{9FD44FF4-DD0C-4F63-86D6-ABD029204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7" y="1007040"/>
            <a:ext cx="165455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Прямоугольник 57">
            <a:extLst>
              <a:ext uri="{FF2B5EF4-FFF2-40B4-BE49-F238E27FC236}">
                <a16:creationId xmlns:a16="http://schemas.microsoft.com/office/drawing/2014/main" id="{846074FB-DCE2-40A9-AC1E-D155D4B7D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667" y="1398118"/>
            <a:ext cx="591343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55" tIns="35777" rIns="71555" bIns="35777">
            <a:spAutoFit/>
          </a:bodyPr>
          <a:lstStyle>
            <a:lvl1pPr marL="268288" indent="-268288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конкретный </a:t>
            </a:r>
            <a:r>
              <a:rPr lang="ru-RU" altLang="ru-RU" sz="1600" dirty="0">
                <a:solidFill>
                  <a:srgbClr val="C0000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err="1">
                <a:solidFill>
                  <a:srgbClr val="C0000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specific</a:t>
            </a:r>
            <a:r>
              <a:rPr lang="ru-RU" altLang="ru-RU" sz="1600" dirty="0">
                <a:solidFill>
                  <a:srgbClr val="C0000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);</a:t>
            </a:r>
            <a:endParaRPr lang="ru-RU" altLang="ru-RU" sz="1600" dirty="0">
              <a:solidFill>
                <a:srgbClr val="C00000"/>
              </a:solidFill>
              <a:latin typeface="Roboto Condensed Light" panose="020B0604020202020204" charset="0"/>
              <a:ea typeface="Roboto Condensed Light" panose="020B0604020202020204" charset="0"/>
              <a:cs typeface="Calibri" panose="020F0502020204030204" pitchFamily="34" charset="0"/>
            </a:endParaRP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измеримый </a:t>
            </a:r>
            <a:r>
              <a:rPr lang="ru-RU" altLang="ru-RU" sz="1600" dirty="0">
                <a:solidFill>
                  <a:srgbClr val="E46C0A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err="1">
                <a:solidFill>
                  <a:srgbClr val="E46C0A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measurable</a:t>
            </a:r>
            <a:r>
              <a:rPr lang="ru-RU" altLang="ru-RU" sz="1600" dirty="0">
                <a:solidFill>
                  <a:srgbClr val="E46C0A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);</a:t>
            </a:r>
            <a:endParaRPr lang="ru-RU" altLang="ru-RU" sz="1600" dirty="0">
              <a:solidFill>
                <a:srgbClr val="E46C0A"/>
              </a:solidFill>
              <a:latin typeface="Roboto Condensed Light" panose="020B0604020202020204" charset="0"/>
              <a:ea typeface="Roboto Condensed Light" panose="020B0604020202020204" charset="0"/>
              <a:cs typeface="Calibri" panose="020F0502020204030204" pitchFamily="34" charset="0"/>
            </a:endParaRP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достижимый </a:t>
            </a:r>
            <a:r>
              <a:rPr lang="ru-RU" altLang="ru-RU" sz="16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err="1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attainable</a:t>
            </a:r>
            <a:r>
              <a:rPr lang="ru-RU" altLang="ru-RU" sz="16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);</a:t>
            </a:r>
            <a:endParaRPr lang="ru-RU" altLang="ru-RU" sz="1600" dirty="0">
              <a:solidFill>
                <a:srgbClr val="00B0F0"/>
              </a:solidFill>
              <a:latin typeface="Roboto Condensed Light" panose="020B0604020202020204" charset="0"/>
              <a:ea typeface="Roboto Condensed Light" panose="020B0604020202020204" charset="0"/>
              <a:cs typeface="Calibri" panose="020F0502020204030204" pitchFamily="34" charset="0"/>
            </a:endParaRP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значимый </a:t>
            </a:r>
            <a:r>
              <a:rPr lang="ru-RU" altLang="ru-RU" sz="1600" dirty="0">
                <a:solidFill>
                  <a:srgbClr val="00B05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err="1">
                <a:solidFill>
                  <a:srgbClr val="00B05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relevant</a:t>
            </a:r>
            <a:r>
              <a:rPr lang="ru-RU" altLang="ru-RU" sz="1600" dirty="0">
                <a:solidFill>
                  <a:srgbClr val="00B05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);</a:t>
            </a:r>
            <a:endParaRPr lang="ru-RU" altLang="ru-RU" sz="1600" dirty="0">
              <a:solidFill>
                <a:srgbClr val="00B050"/>
              </a:solidFill>
              <a:latin typeface="Roboto Condensed Light" panose="020B0604020202020204" charset="0"/>
              <a:ea typeface="Roboto Condensed Light" panose="020B0604020202020204" charset="0"/>
              <a:cs typeface="Calibri" panose="020F0502020204030204" pitchFamily="34" charset="0"/>
            </a:endParaRP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соотносимый с конкретным сроком </a:t>
            </a:r>
            <a:r>
              <a:rPr lang="ru-RU" altLang="ru-RU" sz="1600" dirty="0">
                <a:solidFill>
                  <a:srgbClr val="7030A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err="1">
                <a:solidFill>
                  <a:srgbClr val="7030A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time-bounded</a:t>
            </a:r>
            <a:r>
              <a:rPr lang="ru-RU" altLang="ru-RU" sz="1600" dirty="0">
                <a:solidFill>
                  <a:srgbClr val="7030A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)</a:t>
            </a:r>
            <a:endParaRPr lang="ru-RU" altLang="ru-RU" sz="1600" dirty="0">
              <a:solidFill>
                <a:srgbClr val="7030A0"/>
              </a:solidFill>
              <a:latin typeface="Roboto Condensed Light" panose="020B0604020202020204" charset="0"/>
              <a:ea typeface="Roboto Condensed Ligh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F455C0B-114F-4443-B5F4-C5F104B852D6}"/>
              </a:ext>
            </a:extLst>
          </p:cNvPr>
          <p:cNvSpPr/>
          <p:nvPr/>
        </p:nvSpPr>
        <p:spPr>
          <a:xfrm>
            <a:off x="2196659" y="1000674"/>
            <a:ext cx="6740525" cy="565150"/>
          </a:xfrm>
          <a:prstGeom prst="rect">
            <a:avLst/>
          </a:prstGeom>
        </p:spPr>
        <p:txBody>
          <a:bodyPr lIns="71555" tIns="35777" rIns="71555" bIns="35777">
            <a:spAutoFit/>
          </a:bodyPr>
          <a:lstStyle>
            <a:lvl1pPr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Цели </a:t>
            </a: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должны обладать 5 основными свойствами и удовлетворять принципу </a:t>
            </a:r>
            <a:r>
              <a:rPr lang="en-US" altLang="ru-RU" sz="1600" dirty="0">
                <a:solidFill>
                  <a:srgbClr val="C00000"/>
                </a:solidFill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S</a:t>
            </a:r>
            <a:r>
              <a:rPr lang="en-US" altLang="ru-RU" sz="1600" dirty="0">
                <a:solidFill>
                  <a:srgbClr val="FFC000"/>
                </a:solidFill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M</a:t>
            </a:r>
            <a:r>
              <a:rPr lang="en-US" altLang="ru-RU" sz="16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A</a:t>
            </a:r>
            <a:r>
              <a:rPr lang="en-US" altLang="ru-RU" sz="1600" dirty="0">
                <a:solidFill>
                  <a:srgbClr val="00B050"/>
                </a:solidFill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R</a:t>
            </a:r>
            <a:r>
              <a:rPr lang="en-US" altLang="ru-RU" sz="1600" dirty="0">
                <a:solidFill>
                  <a:srgbClr val="7030A0"/>
                </a:solidFill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T</a:t>
            </a: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:</a:t>
            </a:r>
          </a:p>
        </p:txBody>
      </p:sp>
      <p:sp>
        <p:nvSpPr>
          <p:cNvPr id="31755" name="Прямоугольник 12">
            <a:extLst>
              <a:ext uri="{FF2B5EF4-FFF2-40B4-BE49-F238E27FC236}">
                <a16:creationId xmlns:a16="http://schemas.microsoft.com/office/drawing/2014/main" id="{7293052C-8349-4677-9B66-DD21F0F4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776" y="70665"/>
            <a:ext cx="6847224" cy="62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5" tIns="35777" rIns="71555" bIns="35777">
            <a:spAutoFit/>
          </a:bodyPr>
          <a:lstStyle>
            <a:lvl1pPr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253147"/>
                </a:solidFill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Цели стартапов (проектов) -  осознанный образ желаемого состояния системы</a:t>
            </a:r>
          </a:p>
        </p:txBody>
      </p:sp>
      <p:sp>
        <p:nvSpPr>
          <p:cNvPr id="13" name="Google Shape;413;p26">
            <a:extLst>
              <a:ext uri="{FF2B5EF4-FFF2-40B4-BE49-F238E27FC236}">
                <a16:creationId xmlns:a16="http://schemas.microsoft.com/office/drawing/2014/main" id="{AC9B99B7-CA09-4F35-B3A1-F030889C8AAC}"/>
              </a:ext>
            </a:extLst>
          </p:cNvPr>
          <p:cNvSpPr txBox="1">
            <a:spLocks/>
          </p:cNvSpPr>
          <p:nvPr/>
        </p:nvSpPr>
        <p:spPr>
          <a:xfrm>
            <a:off x="7656513" y="4616616"/>
            <a:ext cx="1487487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457200" marR="0" lvl="1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914400" marR="0" lvl="2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371600" marR="0" lvl="3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1828800" marR="0" lvl="4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286000" marR="0" lvl="5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2743200" marR="0" lvl="6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200400" marR="0" lvl="7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3657600" marR="0" lvl="8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kern="1200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dirty="0"/>
              <a:t>10</a:t>
            </a:r>
          </a:p>
        </p:txBody>
      </p:sp>
      <p:sp>
        <p:nvSpPr>
          <p:cNvPr id="15" name="Прямоугольник 12">
            <a:extLst>
              <a:ext uri="{FF2B5EF4-FFF2-40B4-BE49-F238E27FC236}">
                <a16:creationId xmlns:a16="http://schemas.microsoft.com/office/drawing/2014/main" id="{6C7FEB91-364F-44A3-B022-9529E5F6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39" y="2860721"/>
            <a:ext cx="6847224" cy="34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5" tIns="35777" rIns="71555" bIns="35777">
            <a:spAutoFit/>
          </a:bodyPr>
          <a:lstStyle>
            <a:lvl1pPr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253147"/>
                </a:solidFill>
                <a:latin typeface="Roboto Condensed Light" panose="020B0604020202020204" charset="0"/>
                <a:ea typeface="Roboto Condensed Light" panose="020B0604020202020204" charset="0"/>
                <a:cs typeface="DejaVu Sans"/>
              </a:rPr>
              <a:t>Правильные/Неправильные цели</a:t>
            </a:r>
          </a:p>
        </p:txBody>
      </p:sp>
      <p:sp>
        <p:nvSpPr>
          <p:cNvPr id="16" name="Прямоугольник 57">
            <a:extLst>
              <a:ext uri="{FF2B5EF4-FFF2-40B4-BE49-F238E27FC236}">
                <a16:creationId xmlns:a16="http://schemas.microsoft.com/office/drawing/2014/main" id="{3DE65838-9750-4F30-8C94-6586D6989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258" y="3289163"/>
            <a:ext cx="5184377" cy="81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5" tIns="35777" rIns="71555" bIns="35777">
            <a:spAutoFit/>
          </a:bodyPr>
          <a:lstStyle>
            <a:lvl1pPr marL="268288" indent="-268288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Повышение имиджа школы в </a:t>
            </a:r>
            <a:r>
              <a:rPr lang="en-US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N-</a:t>
            </a: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области</a:t>
            </a:r>
            <a:endParaRPr lang="ru-RU" altLang="ru-RU" sz="1600" dirty="0">
              <a:solidFill>
                <a:srgbClr val="C00000"/>
              </a:solidFill>
              <a:latin typeface="Roboto Condensed Light" panose="020B0604020202020204" charset="0"/>
              <a:ea typeface="Roboto Condensed Light" panose="020B0604020202020204" charset="0"/>
              <a:cs typeface="Calibri" panose="020F0502020204030204" pitchFamily="34" charset="0"/>
            </a:endParaRP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Повышение качества образовательно-воспитательного процесса в школе</a:t>
            </a:r>
          </a:p>
        </p:txBody>
      </p:sp>
      <p:sp>
        <p:nvSpPr>
          <p:cNvPr id="17" name="Прямоугольник 57">
            <a:extLst>
              <a:ext uri="{FF2B5EF4-FFF2-40B4-BE49-F238E27FC236}">
                <a16:creationId xmlns:a16="http://schemas.microsoft.com/office/drawing/2014/main" id="{839A7E3D-8D08-417C-8475-7B96721A7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257" y="4598743"/>
            <a:ext cx="5913437" cy="5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55" tIns="35777" rIns="71555" bIns="35777">
            <a:spAutoFit/>
          </a:bodyPr>
          <a:lstStyle>
            <a:lvl1pPr marL="268288" indent="-268288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Повышение среднего балла ЕГЭ не менее чем на 3% к 2022 году</a:t>
            </a:r>
          </a:p>
          <a:p>
            <a:pPr marL="0" indent="0" algn="just" eaLnBrk="1" hangingPunct="1"/>
            <a:endParaRPr lang="ru-RU" altLang="ru-RU" sz="1600" dirty="0">
              <a:solidFill>
                <a:srgbClr val="C00000"/>
              </a:solidFill>
              <a:latin typeface="Roboto Condensed Light" panose="020B0604020202020204" charset="0"/>
              <a:ea typeface="Roboto Condensed Ligh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57">
            <a:extLst>
              <a:ext uri="{FF2B5EF4-FFF2-40B4-BE49-F238E27FC236}">
                <a16:creationId xmlns:a16="http://schemas.microsoft.com/office/drawing/2014/main" id="{BC9E61FC-9606-4CB8-8089-6F4B96ED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257" y="4050235"/>
            <a:ext cx="5913437" cy="81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55" tIns="35777" rIns="71555" bIns="35777">
            <a:spAutoFit/>
          </a:bodyPr>
          <a:lstStyle>
            <a:lvl1pPr marL="268288" indent="-268288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7143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Проведение редизайна школьной библиотеки к 1 сентября 2020 года, школьных рекреаций 1 этажа к 1 сентября 2021 года</a:t>
            </a:r>
          </a:p>
          <a:p>
            <a:pPr marL="0" indent="0" algn="just" eaLnBrk="1" hangingPunct="1"/>
            <a:endParaRPr lang="ru-RU" altLang="ru-RU" sz="1600" dirty="0">
              <a:solidFill>
                <a:srgbClr val="C00000"/>
              </a:solidFill>
              <a:latin typeface="Roboto Condensed Light" panose="020B0604020202020204" charset="0"/>
              <a:ea typeface="Roboto Condensed Ligh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8855E0-D1FC-4B63-8086-F68E84C873CD}"/>
              </a:ext>
            </a:extLst>
          </p:cNvPr>
          <p:cNvSpPr/>
          <p:nvPr/>
        </p:nvSpPr>
        <p:spPr>
          <a:xfrm>
            <a:off x="0" y="2860720"/>
            <a:ext cx="9144000" cy="42844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861</Words>
  <Application>Microsoft Office PowerPoint</Application>
  <PresentationFormat>Экран (16:9)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Wingdings</vt:lpstr>
      <vt:lpstr>Segoe UI</vt:lpstr>
      <vt:lpstr>Tahoma</vt:lpstr>
      <vt:lpstr>Arial</vt:lpstr>
      <vt:lpstr>Times New Roman</vt:lpstr>
      <vt:lpstr>Arvo</vt:lpstr>
      <vt:lpstr>Roboto Condensed Light</vt:lpstr>
      <vt:lpstr>Symbol</vt:lpstr>
      <vt:lpstr>Roboto Condensed</vt:lpstr>
      <vt:lpstr>Salerio template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ищем стартапы!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результаты деятельности педагогического коллектива  по  реализации модуля Программы развития «Повышение качества знаний</dc:title>
  <dc:creator>Захарова Ольга</dc:creator>
  <cp:lastModifiedBy>A. Ignatiev</cp:lastModifiedBy>
  <cp:revision>182</cp:revision>
  <dcterms:modified xsi:type="dcterms:W3CDTF">2019-08-10T12:40:53Z</dcterms:modified>
</cp:coreProperties>
</file>