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7" r:id="rId2"/>
    <p:sldId id="319" r:id="rId3"/>
    <p:sldId id="320" r:id="rId4"/>
    <p:sldId id="321" r:id="rId5"/>
    <p:sldId id="377" r:id="rId6"/>
    <p:sldId id="344" r:id="rId7"/>
    <p:sldId id="376" r:id="rId8"/>
    <p:sldId id="300" r:id="rId9"/>
    <p:sldId id="378" r:id="rId10"/>
    <p:sldId id="348" r:id="rId11"/>
    <p:sldId id="340" r:id="rId12"/>
    <p:sldId id="327" r:id="rId13"/>
    <p:sldId id="338" r:id="rId14"/>
    <p:sldId id="339" r:id="rId15"/>
    <p:sldId id="313" r:id="rId16"/>
    <p:sldId id="263" r:id="rId17"/>
    <p:sldId id="379" r:id="rId18"/>
    <p:sldId id="260" r:id="rId19"/>
    <p:sldId id="267" r:id="rId20"/>
    <p:sldId id="265" r:id="rId21"/>
    <p:sldId id="259" r:id="rId22"/>
    <p:sldId id="269" r:id="rId23"/>
    <p:sldId id="315" r:id="rId24"/>
    <p:sldId id="316" r:id="rId25"/>
    <p:sldId id="266" r:id="rId26"/>
    <p:sldId id="271" r:id="rId27"/>
    <p:sldId id="26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62C"/>
    <a:srgbClr val="6666FF"/>
    <a:srgbClr val="9999FF"/>
    <a:srgbClr val="3CACE4"/>
    <a:srgbClr val="FF0000"/>
    <a:srgbClr val="FF3399"/>
    <a:srgbClr val="99FF66"/>
    <a:srgbClr val="006600"/>
    <a:srgbClr val="008000"/>
    <a:srgbClr val="D4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84378" autoAdjust="0"/>
  </p:normalViewPr>
  <p:slideViewPr>
    <p:cSldViewPr>
      <p:cViewPr>
        <p:scale>
          <a:sx n="53" d="100"/>
          <a:sy n="53" d="100"/>
        </p:scale>
        <p:origin x="-1308" y="-27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9487A-65BB-4730-A69C-3D96EDC5F26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CD964E4-2046-4F6B-94CC-FE080C8B53B4}">
      <dgm:prSet phldrT="[Текст]" custT="1"/>
      <dgm:spPr/>
      <dgm:t>
        <a:bodyPr/>
        <a:lstStyle/>
        <a:p>
          <a:r>
            <a:rPr lang="ru-RU" sz="1600" dirty="0" smtClean="0"/>
            <a:t>Поддержка всесторонне-</a:t>
          </a:r>
          <a:r>
            <a:rPr lang="ru-RU" sz="1600" dirty="0" err="1" smtClean="0"/>
            <a:t>го</a:t>
          </a:r>
          <a:r>
            <a:rPr lang="ru-RU" sz="1600" dirty="0" smtClean="0"/>
            <a:t> и гармонично-</a:t>
          </a:r>
          <a:r>
            <a:rPr lang="ru-RU" sz="1600" dirty="0" err="1" smtClean="0"/>
            <a:t>го</a:t>
          </a:r>
          <a:r>
            <a:rPr lang="ru-RU" sz="1600" dirty="0" smtClean="0"/>
            <a:t> развития детей</a:t>
          </a:r>
          <a:endParaRPr lang="ru-RU" sz="1600" dirty="0"/>
        </a:p>
      </dgm:t>
    </dgm:pt>
    <dgm:pt modelId="{158FCF7E-282B-4708-B455-A5E30EA2F408}" type="parTrans" cxnId="{6DD07C40-55D4-4E83-9A1A-C47E66EC87C8}">
      <dgm:prSet/>
      <dgm:spPr/>
      <dgm:t>
        <a:bodyPr/>
        <a:lstStyle/>
        <a:p>
          <a:endParaRPr lang="ru-RU" sz="4400"/>
        </a:p>
      </dgm:t>
    </dgm:pt>
    <dgm:pt modelId="{AA6C8850-88F1-489E-A510-D471734D01EB}" type="sibTrans" cxnId="{6DD07C40-55D4-4E83-9A1A-C47E66EC87C8}">
      <dgm:prSet/>
      <dgm:spPr/>
      <dgm:t>
        <a:bodyPr/>
        <a:lstStyle/>
        <a:p>
          <a:endParaRPr lang="ru-RU" sz="4400"/>
        </a:p>
      </dgm:t>
    </dgm:pt>
    <dgm:pt modelId="{8AB96C4F-1F4C-4A79-ADE9-477B651016FC}">
      <dgm:prSet phldrT="[Текст]" custT="1"/>
      <dgm:spPr/>
      <dgm:t>
        <a:bodyPr/>
        <a:lstStyle/>
        <a:p>
          <a:r>
            <a:rPr lang="ru-RU" sz="1600" dirty="0" err="1" smtClean="0"/>
            <a:t>Любопыт-ство</a:t>
          </a:r>
          <a:r>
            <a:rPr lang="ru-RU" sz="1600" dirty="0" smtClean="0"/>
            <a:t> и новые вопросы</a:t>
          </a:r>
          <a:endParaRPr lang="ru-RU" sz="1600" dirty="0"/>
        </a:p>
      </dgm:t>
    </dgm:pt>
    <dgm:pt modelId="{7B823631-43E0-4F62-80D9-F7CE9899A43F}" type="parTrans" cxnId="{00EC718F-8527-4DF5-9CB5-C346C56E3262}">
      <dgm:prSet custT="1"/>
      <dgm:spPr/>
      <dgm:t>
        <a:bodyPr/>
        <a:lstStyle/>
        <a:p>
          <a:endParaRPr lang="ru-RU" sz="1400"/>
        </a:p>
      </dgm:t>
    </dgm:pt>
    <dgm:pt modelId="{2081E7A9-F49A-4779-9231-83775ACD98A4}" type="sibTrans" cxnId="{00EC718F-8527-4DF5-9CB5-C346C56E3262}">
      <dgm:prSet/>
      <dgm:spPr/>
      <dgm:t>
        <a:bodyPr/>
        <a:lstStyle/>
        <a:p>
          <a:endParaRPr lang="ru-RU" sz="4400"/>
        </a:p>
      </dgm:t>
    </dgm:pt>
    <dgm:pt modelId="{1133830A-B154-4739-8C7E-0D3B9D170126}">
      <dgm:prSet phldrT="[Текст]" custT="1"/>
      <dgm:spPr/>
      <dgm:t>
        <a:bodyPr/>
        <a:lstStyle/>
        <a:p>
          <a:r>
            <a:rPr lang="ru-RU" sz="1600" dirty="0" smtClean="0"/>
            <a:t>Интерес к </a:t>
          </a:r>
          <a:r>
            <a:rPr lang="ru-RU" sz="1600" dirty="0" err="1" smtClean="0"/>
            <a:t>взаимосвя-зям</a:t>
          </a:r>
          <a:endParaRPr lang="ru-RU" sz="1600" dirty="0"/>
        </a:p>
      </dgm:t>
    </dgm:pt>
    <dgm:pt modelId="{678828F5-D55C-4E20-BCA6-89951DB94A1F}" type="parTrans" cxnId="{2409496A-F682-44D8-BD11-6703B5A80EEE}">
      <dgm:prSet custT="1"/>
      <dgm:spPr/>
      <dgm:t>
        <a:bodyPr/>
        <a:lstStyle/>
        <a:p>
          <a:endParaRPr lang="ru-RU" sz="1400"/>
        </a:p>
      </dgm:t>
    </dgm:pt>
    <dgm:pt modelId="{48757DF4-8E78-4C13-A9B8-06C70F3C6728}" type="sibTrans" cxnId="{2409496A-F682-44D8-BD11-6703B5A80EEE}">
      <dgm:prSet/>
      <dgm:spPr/>
      <dgm:t>
        <a:bodyPr/>
        <a:lstStyle/>
        <a:p>
          <a:endParaRPr lang="ru-RU" sz="4400"/>
        </a:p>
      </dgm:t>
    </dgm:pt>
    <dgm:pt modelId="{1611BD26-BA01-4FDF-A081-AB093486CF29}">
      <dgm:prSet phldrT="[Текст]" custT="1"/>
      <dgm:spPr/>
      <dgm:t>
        <a:bodyPr/>
        <a:lstStyle/>
        <a:p>
          <a:r>
            <a:rPr lang="ru-RU" sz="1600" dirty="0" smtClean="0"/>
            <a:t>Радость открытия</a:t>
          </a:r>
          <a:endParaRPr lang="ru-RU" sz="1600" dirty="0"/>
        </a:p>
      </dgm:t>
    </dgm:pt>
    <dgm:pt modelId="{1385677C-12CD-4086-9F46-3DADADCE5FA9}" type="parTrans" cxnId="{BEF30F5A-02CA-4FC4-A4AC-A890F43FBFAE}">
      <dgm:prSet custT="1"/>
      <dgm:spPr/>
      <dgm:t>
        <a:bodyPr/>
        <a:lstStyle/>
        <a:p>
          <a:endParaRPr lang="ru-RU" sz="1400"/>
        </a:p>
      </dgm:t>
    </dgm:pt>
    <dgm:pt modelId="{5EDAFA8A-BEC4-479B-8314-B4E5A88C5C5E}" type="sibTrans" cxnId="{BEF30F5A-02CA-4FC4-A4AC-A890F43FBFAE}">
      <dgm:prSet/>
      <dgm:spPr/>
      <dgm:t>
        <a:bodyPr/>
        <a:lstStyle/>
        <a:p>
          <a:endParaRPr lang="ru-RU" sz="4400"/>
        </a:p>
      </dgm:t>
    </dgm:pt>
    <dgm:pt modelId="{595E06D5-33DA-4302-996D-91B35949AD49}">
      <dgm:prSet custT="1"/>
      <dgm:spPr/>
      <dgm:t>
        <a:bodyPr/>
        <a:lstStyle/>
        <a:p>
          <a:r>
            <a:rPr lang="ru-RU" sz="1600" dirty="0" err="1" smtClean="0"/>
            <a:t>Настойчи-вость</a:t>
          </a:r>
          <a:r>
            <a:rPr lang="ru-RU" sz="1600" dirty="0" smtClean="0"/>
            <a:t> и концентра-</a:t>
          </a:r>
          <a:r>
            <a:rPr lang="ru-RU" sz="1600" dirty="0" err="1" smtClean="0"/>
            <a:t>ция</a:t>
          </a:r>
          <a:endParaRPr lang="ru-RU" sz="1600" dirty="0"/>
        </a:p>
      </dgm:t>
    </dgm:pt>
    <dgm:pt modelId="{0C5198BF-5B8E-4779-B9CC-76D64559271C}" type="parTrans" cxnId="{72396110-9B82-4EA9-98A4-3514F514F5F6}">
      <dgm:prSet custT="1"/>
      <dgm:spPr/>
      <dgm:t>
        <a:bodyPr/>
        <a:lstStyle/>
        <a:p>
          <a:endParaRPr lang="ru-RU" sz="1400"/>
        </a:p>
      </dgm:t>
    </dgm:pt>
    <dgm:pt modelId="{47542AA4-876B-4C5F-AD7F-BE2F3C45F5FC}" type="sibTrans" cxnId="{72396110-9B82-4EA9-98A4-3514F514F5F6}">
      <dgm:prSet/>
      <dgm:spPr/>
      <dgm:t>
        <a:bodyPr/>
        <a:lstStyle/>
        <a:p>
          <a:endParaRPr lang="ru-RU" sz="4400"/>
        </a:p>
      </dgm:t>
    </dgm:pt>
    <dgm:pt modelId="{37AB4B65-D536-463C-A3F4-39A84F57ABD4}">
      <dgm:prSet custT="1"/>
      <dgm:spPr/>
      <dgm:t>
        <a:bodyPr/>
        <a:lstStyle/>
        <a:p>
          <a:r>
            <a:rPr lang="ru-RU" sz="1600" dirty="0" smtClean="0"/>
            <a:t>Творчество и фантазия</a:t>
          </a:r>
          <a:endParaRPr lang="ru-RU" sz="1600" dirty="0"/>
        </a:p>
      </dgm:t>
    </dgm:pt>
    <dgm:pt modelId="{A9C253BC-A35E-4DED-AA40-6BD38CC468B3}" type="parTrans" cxnId="{17EFAD25-06AD-4BCB-ABFD-D8C02EFC9433}">
      <dgm:prSet custT="1"/>
      <dgm:spPr/>
      <dgm:t>
        <a:bodyPr/>
        <a:lstStyle/>
        <a:p>
          <a:endParaRPr lang="ru-RU" sz="1400"/>
        </a:p>
      </dgm:t>
    </dgm:pt>
    <dgm:pt modelId="{4AC3DB3E-C81C-4D57-A0A3-1AC9462ECBB8}" type="sibTrans" cxnId="{17EFAD25-06AD-4BCB-ABFD-D8C02EFC9433}">
      <dgm:prSet/>
      <dgm:spPr/>
      <dgm:t>
        <a:bodyPr/>
        <a:lstStyle/>
        <a:p>
          <a:endParaRPr lang="ru-RU" sz="4400"/>
        </a:p>
      </dgm:t>
    </dgm:pt>
    <dgm:pt modelId="{F7288412-3B6D-4B12-8812-6FB40DBC08D1}">
      <dgm:prSet custT="1"/>
      <dgm:spPr/>
      <dgm:t>
        <a:bodyPr/>
        <a:lstStyle/>
        <a:p>
          <a:r>
            <a:rPr lang="ru-RU" sz="1600" dirty="0" smtClean="0"/>
            <a:t>Установка и следование правилам</a:t>
          </a:r>
          <a:endParaRPr lang="ru-RU" sz="1600" dirty="0"/>
        </a:p>
      </dgm:t>
    </dgm:pt>
    <dgm:pt modelId="{A62D7B3F-23CE-48AC-B770-B107F050DDC1}" type="parTrans" cxnId="{4BF0CD6C-165E-47C8-B592-974AC92FB954}">
      <dgm:prSet custT="1"/>
      <dgm:spPr/>
      <dgm:t>
        <a:bodyPr/>
        <a:lstStyle/>
        <a:p>
          <a:endParaRPr lang="ru-RU" sz="1400"/>
        </a:p>
      </dgm:t>
    </dgm:pt>
    <dgm:pt modelId="{1494E205-BAE1-4945-9CDF-AF0233B5E4D9}" type="sibTrans" cxnId="{4BF0CD6C-165E-47C8-B592-974AC92FB954}">
      <dgm:prSet/>
      <dgm:spPr/>
      <dgm:t>
        <a:bodyPr/>
        <a:lstStyle/>
        <a:p>
          <a:endParaRPr lang="ru-RU" sz="4400"/>
        </a:p>
      </dgm:t>
    </dgm:pt>
    <dgm:pt modelId="{A16D6DE6-8326-45F0-933D-4E12B3DE8E91}">
      <dgm:prSet custT="1"/>
      <dgm:spPr/>
      <dgm:t>
        <a:bodyPr/>
        <a:lstStyle/>
        <a:p>
          <a:r>
            <a:rPr lang="ru-RU" sz="1600" dirty="0" smtClean="0"/>
            <a:t>Языковое развитие</a:t>
          </a:r>
          <a:endParaRPr lang="ru-RU" sz="1600" dirty="0"/>
        </a:p>
      </dgm:t>
    </dgm:pt>
    <dgm:pt modelId="{E1607415-73FF-4989-83E0-5926A4E56CB3}" type="parTrans" cxnId="{87F9F1C5-F505-437C-84CA-BAA18E36279C}">
      <dgm:prSet custT="1"/>
      <dgm:spPr/>
      <dgm:t>
        <a:bodyPr/>
        <a:lstStyle/>
        <a:p>
          <a:endParaRPr lang="ru-RU" sz="1400"/>
        </a:p>
      </dgm:t>
    </dgm:pt>
    <dgm:pt modelId="{154729C0-8C9B-4B9B-8562-7C8B1D8EBAC1}" type="sibTrans" cxnId="{87F9F1C5-F505-437C-84CA-BAA18E36279C}">
      <dgm:prSet/>
      <dgm:spPr/>
      <dgm:t>
        <a:bodyPr/>
        <a:lstStyle/>
        <a:p>
          <a:endParaRPr lang="ru-RU" sz="4400"/>
        </a:p>
      </dgm:t>
    </dgm:pt>
    <dgm:pt modelId="{59679EAE-323B-49B3-AD44-7AAA6B24EB09}">
      <dgm:prSet custT="1"/>
      <dgm:spPr/>
      <dgm:t>
        <a:bodyPr/>
        <a:lstStyle/>
        <a:p>
          <a:r>
            <a:rPr lang="ru-RU" sz="1600" dirty="0" smtClean="0"/>
            <a:t>Мышление </a:t>
          </a:r>
          <a:r>
            <a:rPr lang="ru-RU" sz="1600" smtClean="0"/>
            <a:t>и память</a:t>
          </a:r>
          <a:endParaRPr lang="ru-RU" sz="1600"/>
        </a:p>
      </dgm:t>
    </dgm:pt>
    <dgm:pt modelId="{F51184BA-5C72-4751-8AE9-1F74AA5B3ABA}" type="parTrans" cxnId="{34E94C2E-6DE5-44B0-8F9E-F78E649B55DA}">
      <dgm:prSet custT="1"/>
      <dgm:spPr/>
      <dgm:t>
        <a:bodyPr/>
        <a:lstStyle/>
        <a:p>
          <a:endParaRPr lang="ru-RU" sz="1400"/>
        </a:p>
      </dgm:t>
    </dgm:pt>
    <dgm:pt modelId="{1F74288F-5FF7-4D8B-A95A-C3ABCF907A48}" type="sibTrans" cxnId="{34E94C2E-6DE5-44B0-8F9E-F78E649B55DA}">
      <dgm:prSet/>
      <dgm:spPr/>
      <dgm:t>
        <a:bodyPr/>
        <a:lstStyle/>
        <a:p>
          <a:endParaRPr lang="ru-RU" sz="4400"/>
        </a:p>
      </dgm:t>
    </dgm:pt>
    <dgm:pt modelId="{D9236F66-9B7D-4836-B900-305D6B8BC837}" type="pres">
      <dgm:prSet presAssocID="{A2C9487A-65BB-4730-A69C-3D96EDC5F2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F0E37-A1F1-4BD2-96EE-4A2DFF2EDFEC}" type="pres">
      <dgm:prSet presAssocID="{9CD964E4-2046-4F6B-94CC-FE080C8B53B4}" presName="centerShape" presStyleLbl="node0" presStyleIdx="0" presStyleCnt="1"/>
      <dgm:spPr/>
      <dgm:t>
        <a:bodyPr/>
        <a:lstStyle/>
        <a:p>
          <a:endParaRPr lang="ru-RU"/>
        </a:p>
      </dgm:t>
    </dgm:pt>
    <dgm:pt modelId="{D15B369A-A4C8-4A26-B906-E6EE12987794}" type="pres">
      <dgm:prSet presAssocID="{7B823631-43E0-4F62-80D9-F7CE9899A43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DBEC4BD-4927-4D3C-A125-CCB1E9C6A915}" type="pres">
      <dgm:prSet presAssocID="{7B823631-43E0-4F62-80D9-F7CE9899A43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AAD00AF1-02AA-409E-A33E-200B5E0B4F26}" type="pres">
      <dgm:prSet presAssocID="{8AB96C4F-1F4C-4A79-ADE9-477B651016F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F1E2C-71A6-4A79-B327-E29EE2843C71}" type="pres">
      <dgm:prSet presAssocID="{678828F5-D55C-4E20-BCA6-89951DB94A1F}" presName="parTrans" presStyleLbl="sibTrans2D1" presStyleIdx="1" presStyleCnt="8"/>
      <dgm:spPr/>
      <dgm:t>
        <a:bodyPr/>
        <a:lstStyle/>
        <a:p>
          <a:endParaRPr lang="ru-RU"/>
        </a:p>
      </dgm:t>
    </dgm:pt>
    <dgm:pt modelId="{B1C0D34B-CBE0-480F-85EC-9DBEF85F8FEF}" type="pres">
      <dgm:prSet presAssocID="{678828F5-D55C-4E20-BCA6-89951DB94A1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D128AC45-2A49-4D73-AD85-90014E394146}" type="pres">
      <dgm:prSet presAssocID="{1133830A-B154-4739-8C7E-0D3B9D17012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3556D-EAD4-4878-9DE9-44E2F9C961C8}" type="pres">
      <dgm:prSet presAssocID="{1385677C-12CD-4086-9F46-3DADADCE5FA9}" presName="parTrans" presStyleLbl="sibTrans2D1" presStyleIdx="2" presStyleCnt="8"/>
      <dgm:spPr/>
      <dgm:t>
        <a:bodyPr/>
        <a:lstStyle/>
        <a:p>
          <a:endParaRPr lang="ru-RU"/>
        </a:p>
      </dgm:t>
    </dgm:pt>
    <dgm:pt modelId="{CCEF1A46-2F99-4BEE-AFE3-FFFF50160DC8}" type="pres">
      <dgm:prSet presAssocID="{1385677C-12CD-4086-9F46-3DADADCE5FA9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39E05E9-6359-4C46-A97F-7B5790605F21}" type="pres">
      <dgm:prSet presAssocID="{1611BD26-BA01-4FDF-A081-AB093486CF2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4BCCB-E6E7-4DCB-96D5-ACF600C8784D}" type="pres">
      <dgm:prSet presAssocID="{0C5198BF-5B8E-4779-B9CC-76D64559271C}" presName="parTrans" presStyleLbl="sibTrans2D1" presStyleIdx="3" presStyleCnt="8"/>
      <dgm:spPr/>
      <dgm:t>
        <a:bodyPr/>
        <a:lstStyle/>
        <a:p>
          <a:endParaRPr lang="ru-RU"/>
        </a:p>
      </dgm:t>
    </dgm:pt>
    <dgm:pt modelId="{DCAAC729-DD6F-4A61-88AB-1246DCA92F93}" type="pres">
      <dgm:prSet presAssocID="{0C5198BF-5B8E-4779-B9CC-76D64559271C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CF903708-8A4C-4A6B-95FA-D34C4C34A87A}" type="pres">
      <dgm:prSet presAssocID="{595E06D5-33DA-4302-996D-91B35949AD4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FF7C3-89CF-4BDC-A4F0-9CC977AD43AF}" type="pres">
      <dgm:prSet presAssocID="{A9C253BC-A35E-4DED-AA40-6BD38CC468B3}" presName="parTrans" presStyleLbl="sibTrans2D1" presStyleIdx="4" presStyleCnt="8"/>
      <dgm:spPr/>
      <dgm:t>
        <a:bodyPr/>
        <a:lstStyle/>
        <a:p>
          <a:endParaRPr lang="ru-RU"/>
        </a:p>
      </dgm:t>
    </dgm:pt>
    <dgm:pt modelId="{8C1E9E37-551B-44A4-92F4-7CA25C24AEE5}" type="pres">
      <dgm:prSet presAssocID="{A9C253BC-A35E-4DED-AA40-6BD38CC468B3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69D085AE-1D43-4C30-AD4C-53FAAE2E4BE3}" type="pres">
      <dgm:prSet presAssocID="{37AB4B65-D536-463C-A3F4-39A84F57ABD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C1D04-60E3-4793-832B-57AEA1DE303F}" type="pres">
      <dgm:prSet presAssocID="{A62D7B3F-23CE-48AC-B770-B107F050DDC1}" presName="parTrans" presStyleLbl="sibTrans2D1" presStyleIdx="5" presStyleCnt="8"/>
      <dgm:spPr/>
      <dgm:t>
        <a:bodyPr/>
        <a:lstStyle/>
        <a:p>
          <a:endParaRPr lang="ru-RU"/>
        </a:p>
      </dgm:t>
    </dgm:pt>
    <dgm:pt modelId="{F55044FB-D538-4337-9FC8-2463614B4554}" type="pres">
      <dgm:prSet presAssocID="{A62D7B3F-23CE-48AC-B770-B107F050DDC1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2E3639BD-06D5-40AD-9293-B7901327DA7A}" type="pres">
      <dgm:prSet presAssocID="{F7288412-3B6D-4B12-8812-6FB40DBC08D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F04E8-2DDC-49DF-ADA8-A5CF296818F1}" type="pres">
      <dgm:prSet presAssocID="{E1607415-73FF-4989-83E0-5926A4E56CB3}" presName="parTrans" presStyleLbl="sibTrans2D1" presStyleIdx="6" presStyleCnt="8"/>
      <dgm:spPr/>
      <dgm:t>
        <a:bodyPr/>
        <a:lstStyle/>
        <a:p>
          <a:endParaRPr lang="ru-RU"/>
        </a:p>
      </dgm:t>
    </dgm:pt>
    <dgm:pt modelId="{C6FCE8A3-2DEA-41A5-BBB8-674499055D66}" type="pres">
      <dgm:prSet presAssocID="{E1607415-73FF-4989-83E0-5926A4E56CB3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0BE8F2F8-BAB5-47F7-8321-3107A572459A}" type="pres">
      <dgm:prSet presAssocID="{A16D6DE6-8326-45F0-933D-4E12B3DE8E9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A9A8E-B7A1-4F36-8437-8F2495AE0232}" type="pres">
      <dgm:prSet presAssocID="{F51184BA-5C72-4751-8AE9-1F74AA5B3ABA}" presName="parTrans" presStyleLbl="sibTrans2D1" presStyleIdx="7" presStyleCnt="8"/>
      <dgm:spPr/>
      <dgm:t>
        <a:bodyPr/>
        <a:lstStyle/>
        <a:p>
          <a:endParaRPr lang="ru-RU"/>
        </a:p>
      </dgm:t>
    </dgm:pt>
    <dgm:pt modelId="{37C52A2F-B144-425E-8551-56F84E563E24}" type="pres">
      <dgm:prSet presAssocID="{F51184BA-5C72-4751-8AE9-1F74AA5B3ABA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9D1B6DF-AA12-4703-BBB0-5D3FC1262304}" type="pres">
      <dgm:prSet presAssocID="{59679EAE-323B-49B3-AD44-7AAA6B24EB0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E94C2E-6DE5-44B0-8F9E-F78E649B55DA}" srcId="{9CD964E4-2046-4F6B-94CC-FE080C8B53B4}" destId="{59679EAE-323B-49B3-AD44-7AAA6B24EB09}" srcOrd="7" destOrd="0" parTransId="{F51184BA-5C72-4751-8AE9-1F74AA5B3ABA}" sibTransId="{1F74288F-5FF7-4D8B-A95A-C3ABCF907A48}"/>
    <dgm:cxn modelId="{4BF0CD6C-165E-47C8-B592-974AC92FB954}" srcId="{9CD964E4-2046-4F6B-94CC-FE080C8B53B4}" destId="{F7288412-3B6D-4B12-8812-6FB40DBC08D1}" srcOrd="5" destOrd="0" parTransId="{A62D7B3F-23CE-48AC-B770-B107F050DDC1}" sibTransId="{1494E205-BAE1-4945-9CDF-AF0233B5E4D9}"/>
    <dgm:cxn modelId="{AF0671AF-7E87-4F96-A49A-EA7210471C6B}" type="presOf" srcId="{1385677C-12CD-4086-9F46-3DADADCE5FA9}" destId="{CCEF1A46-2F99-4BEE-AFE3-FFFF50160DC8}" srcOrd="1" destOrd="0" presId="urn:microsoft.com/office/officeart/2005/8/layout/radial5"/>
    <dgm:cxn modelId="{17EFAD25-06AD-4BCB-ABFD-D8C02EFC9433}" srcId="{9CD964E4-2046-4F6B-94CC-FE080C8B53B4}" destId="{37AB4B65-D536-463C-A3F4-39A84F57ABD4}" srcOrd="4" destOrd="0" parTransId="{A9C253BC-A35E-4DED-AA40-6BD38CC468B3}" sibTransId="{4AC3DB3E-C81C-4D57-A0A3-1AC9462ECBB8}"/>
    <dgm:cxn modelId="{79119A62-8109-4D1F-ACF6-9E32FFDD47ED}" type="presOf" srcId="{A16D6DE6-8326-45F0-933D-4E12B3DE8E91}" destId="{0BE8F2F8-BAB5-47F7-8321-3107A572459A}" srcOrd="0" destOrd="0" presId="urn:microsoft.com/office/officeart/2005/8/layout/radial5"/>
    <dgm:cxn modelId="{19B32158-A4CB-4C50-9952-3601BA074EAA}" type="presOf" srcId="{E1607415-73FF-4989-83E0-5926A4E56CB3}" destId="{4F4F04E8-2DDC-49DF-ADA8-A5CF296818F1}" srcOrd="0" destOrd="0" presId="urn:microsoft.com/office/officeart/2005/8/layout/radial5"/>
    <dgm:cxn modelId="{564395D1-6384-4B32-BE03-4C0C6A127431}" type="presOf" srcId="{678828F5-D55C-4E20-BCA6-89951DB94A1F}" destId="{DEEF1E2C-71A6-4A79-B327-E29EE2843C71}" srcOrd="0" destOrd="0" presId="urn:microsoft.com/office/officeart/2005/8/layout/radial5"/>
    <dgm:cxn modelId="{46CFA7E4-4C03-49DC-80F6-2F7C1D514E1C}" type="presOf" srcId="{678828F5-D55C-4E20-BCA6-89951DB94A1F}" destId="{B1C0D34B-CBE0-480F-85EC-9DBEF85F8FEF}" srcOrd="1" destOrd="0" presId="urn:microsoft.com/office/officeart/2005/8/layout/radial5"/>
    <dgm:cxn modelId="{96424A9B-D3A1-42B6-849C-12C54A72EA66}" type="presOf" srcId="{F51184BA-5C72-4751-8AE9-1F74AA5B3ABA}" destId="{37C52A2F-B144-425E-8551-56F84E563E24}" srcOrd="1" destOrd="0" presId="urn:microsoft.com/office/officeart/2005/8/layout/radial5"/>
    <dgm:cxn modelId="{A4599139-16E6-471F-91B4-5454ED638B26}" type="presOf" srcId="{F51184BA-5C72-4751-8AE9-1F74AA5B3ABA}" destId="{90BA9A8E-B7A1-4F36-8437-8F2495AE0232}" srcOrd="0" destOrd="0" presId="urn:microsoft.com/office/officeart/2005/8/layout/radial5"/>
    <dgm:cxn modelId="{4B96862D-2E02-4337-856B-278E02D2D367}" type="presOf" srcId="{9CD964E4-2046-4F6B-94CC-FE080C8B53B4}" destId="{92BF0E37-A1F1-4BD2-96EE-4A2DFF2EDFEC}" srcOrd="0" destOrd="0" presId="urn:microsoft.com/office/officeart/2005/8/layout/radial5"/>
    <dgm:cxn modelId="{00EC718F-8527-4DF5-9CB5-C346C56E3262}" srcId="{9CD964E4-2046-4F6B-94CC-FE080C8B53B4}" destId="{8AB96C4F-1F4C-4A79-ADE9-477B651016FC}" srcOrd="0" destOrd="0" parTransId="{7B823631-43E0-4F62-80D9-F7CE9899A43F}" sibTransId="{2081E7A9-F49A-4779-9231-83775ACD98A4}"/>
    <dgm:cxn modelId="{2C45CAE7-5DEA-4AF8-9798-599D47D18A4C}" type="presOf" srcId="{A9C253BC-A35E-4DED-AA40-6BD38CC468B3}" destId="{8C1E9E37-551B-44A4-92F4-7CA25C24AEE5}" srcOrd="1" destOrd="0" presId="urn:microsoft.com/office/officeart/2005/8/layout/radial5"/>
    <dgm:cxn modelId="{8CD1DDAD-8AA8-4344-8267-24F04B1F314A}" type="presOf" srcId="{0C5198BF-5B8E-4779-B9CC-76D64559271C}" destId="{DCAAC729-DD6F-4A61-88AB-1246DCA92F93}" srcOrd="1" destOrd="0" presId="urn:microsoft.com/office/officeart/2005/8/layout/radial5"/>
    <dgm:cxn modelId="{2409496A-F682-44D8-BD11-6703B5A80EEE}" srcId="{9CD964E4-2046-4F6B-94CC-FE080C8B53B4}" destId="{1133830A-B154-4739-8C7E-0D3B9D170126}" srcOrd="1" destOrd="0" parTransId="{678828F5-D55C-4E20-BCA6-89951DB94A1F}" sibTransId="{48757DF4-8E78-4C13-A9B8-06C70F3C6728}"/>
    <dgm:cxn modelId="{72396110-9B82-4EA9-98A4-3514F514F5F6}" srcId="{9CD964E4-2046-4F6B-94CC-FE080C8B53B4}" destId="{595E06D5-33DA-4302-996D-91B35949AD49}" srcOrd="3" destOrd="0" parTransId="{0C5198BF-5B8E-4779-B9CC-76D64559271C}" sibTransId="{47542AA4-876B-4C5F-AD7F-BE2F3C45F5FC}"/>
    <dgm:cxn modelId="{87F9F1C5-F505-437C-84CA-BAA18E36279C}" srcId="{9CD964E4-2046-4F6B-94CC-FE080C8B53B4}" destId="{A16D6DE6-8326-45F0-933D-4E12B3DE8E91}" srcOrd="6" destOrd="0" parTransId="{E1607415-73FF-4989-83E0-5926A4E56CB3}" sibTransId="{154729C0-8C9B-4B9B-8562-7C8B1D8EBAC1}"/>
    <dgm:cxn modelId="{1CE9ADD8-7A0C-414E-B238-CD10A1FE5952}" type="presOf" srcId="{A2C9487A-65BB-4730-A69C-3D96EDC5F265}" destId="{D9236F66-9B7D-4836-B900-305D6B8BC837}" srcOrd="0" destOrd="0" presId="urn:microsoft.com/office/officeart/2005/8/layout/radial5"/>
    <dgm:cxn modelId="{42A5D031-F729-422F-988C-E77F14C4B9A1}" type="presOf" srcId="{595E06D5-33DA-4302-996D-91B35949AD49}" destId="{CF903708-8A4C-4A6B-95FA-D34C4C34A87A}" srcOrd="0" destOrd="0" presId="urn:microsoft.com/office/officeart/2005/8/layout/radial5"/>
    <dgm:cxn modelId="{7A79D38F-CDCD-438A-B17E-6F7D1DE09BEA}" type="presOf" srcId="{1385677C-12CD-4086-9F46-3DADADCE5FA9}" destId="{2303556D-EAD4-4878-9DE9-44E2F9C961C8}" srcOrd="0" destOrd="0" presId="urn:microsoft.com/office/officeart/2005/8/layout/radial5"/>
    <dgm:cxn modelId="{D2590632-AA6A-45D9-AD47-F62946CF2D6B}" type="presOf" srcId="{A9C253BC-A35E-4DED-AA40-6BD38CC468B3}" destId="{035FF7C3-89CF-4BDC-A4F0-9CC977AD43AF}" srcOrd="0" destOrd="0" presId="urn:microsoft.com/office/officeart/2005/8/layout/radial5"/>
    <dgm:cxn modelId="{1E4E7D0C-25AC-4599-A88C-AA513E79C774}" type="presOf" srcId="{E1607415-73FF-4989-83E0-5926A4E56CB3}" destId="{C6FCE8A3-2DEA-41A5-BBB8-674499055D66}" srcOrd="1" destOrd="0" presId="urn:microsoft.com/office/officeart/2005/8/layout/radial5"/>
    <dgm:cxn modelId="{49A8D850-F2DA-4AEA-8C70-C3324D65620D}" type="presOf" srcId="{1611BD26-BA01-4FDF-A081-AB093486CF29}" destId="{D39E05E9-6359-4C46-A97F-7B5790605F21}" srcOrd="0" destOrd="0" presId="urn:microsoft.com/office/officeart/2005/8/layout/radial5"/>
    <dgm:cxn modelId="{3B0D8139-C8D9-451A-83D1-37A62B3BDD61}" type="presOf" srcId="{0C5198BF-5B8E-4779-B9CC-76D64559271C}" destId="{7D74BCCB-E6E7-4DCB-96D5-ACF600C8784D}" srcOrd="0" destOrd="0" presId="urn:microsoft.com/office/officeart/2005/8/layout/radial5"/>
    <dgm:cxn modelId="{E31186F6-72D7-4F7B-93C8-CE08F7E2EE7D}" type="presOf" srcId="{A62D7B3F-23CE-48AC-B770-B107F050DDC1}" destId="{F55044FB-D538-4337-9FC8-2463614B4554}" srcOrd="1" destOrd="0" presId="urn:microsoft.com/office/officeart/2005/8/layout/radial5"/>
    <dgm:cxn modelId="{8CD82EF5-9B2B-4B38-9C0D-953795E3821C}" type="presOf" srcId="{F7288412-3B6D-4B12-8812-6FB40DBC08D1}" destId="{2E3639BD-06D5-40AD-9293-B7901327DA7A}" srcOrd="0" destOrd="0" presId="urn:microsoft.com/office/officeart/2005/8/layout/radial5"/>
    <dgm:cxn modelId="{13B7EC74-7553-4BB1-960B-FDB7FC7342BE}" type="presOf" srcId="{1133830A-B154-4739-8C7E-0D3B9D170126}" destId="{D128AC45-2A49-4D73-AD85-90014E394146}" srcOrd="0" destOrd="0" presId="urn:microsoft.com/office/officeart/2005/8/layout/radial5"/>
    <dgm:cxn modelId="{BEF30F5A-02CA-4FC4-A4AC-A890F43FBFAE}" srcId="{9CD964E4-2046-4F6B-94CC-FE080C8B53B4}" destId="{1611BD26-BA01-4FDF-A081-AB093486CF29}" srcOrd="2" destOrd="0" parTransId="{1385677C-12CD-4086-9F46-3DADADCE5FA9}" sibTransId="{5EDAFA8A-BEC4-479B-8314-B4E5A88C5C5E}"/>
    <dgm:cxn modelId="{6DD07C40-55D4-4E83-9A1A-C47E66EC87C8}" srcId="{A2C9487A-65BB-4730-A69C-3D96EDC5F265}" destId="{9CD964E4-2046-4F6B-94CC-FE080C8B53B4}" srcOrd="0" destOrd="0" parTransId="{158FCF7E-282B-4708-B455-A5E30EA2F408}" sibTransId="{AA6C8850-88F1-489E-A510-D471734D01EB}"/>
    <dgm:cxn modelId="{F87593A2-753C-4C31-B09D-812B06655817}" type="presOf" srcId="{8AB96C4F-1F4C-4A79-ADE9-477B651016FC}" destId="{AAD00AF1-02AA-409E-A33E-200B5E0B4F26}" srcOrd="0" destOrd="0" presId="urn:microsoft.com/office/officeart/2005/8/layout/radial5"/>
    <dgm:cxn modelId="{9A687CFD-1B06-444B-A756-F1BC7140149D}" type="presOf" srcId="{A62D7B3F-23CE-48AC-B770-B107F050DDC1}" destId="{1AEC1D04-60E3-4793-832B-57AEA1DE303F}" srcOrd="0" destOrd="0" presId="urn:microsoft.com/office/officeart/2005/8/layout/radial5"/>
    <dgm:cxn modelId="{7686B8A9-2CCA-4574-98F3-CDC561FEB3B2}" type="presOf" srcId="{7B823631-43E0-4F62-80D9-F7CE9899A43F}" destId="{FDBEC4BD-4927-4D3C-A125-CCB1E9C6A915}" srcOrd="1" destOrd="0" presId="urn:microsoft.com/office/officeart/2005/8/layout/radial5"/>
    <dgm:cxn modelId="{114351E0-DA6A-4189-8955-8C4E0EE771BA}" type="presOf" srcId="{37AB4B65-D536-463C-A3F4-39A84F57ABD4}" destId="{69D085AE-1D43-4C30-AD4C-53FAAE2E4BE3}" srcOrd="0" destOrd="0" presId="urn:microsoft.com/office/officeart/2005/8/layout/radial5"/>
    <dgm:cxn modelId="{A71FD24A-640B-49C5-8DB0-F03BB997F5E9}" type="presOf" srcId="{59679EAE-323B-49B3-AD44-7AAA6B24EB09}" destId="{C9D1B6DF-AA12-4703-BBB0-5D3FC1262304}" srcOrd="0" destOrd="0" presId="urn:microsoft.com/office/officeart/2005/8/layout/radial5"/>
    <dgm:cxn modelId="{DB339E11-2DB1-4F3F-9F18-8604A3C20C7B}" type="presOf" srcId="{7B823631-43E0-4F62-80D9-F7CE9899A43F}" destId="{D15B369A-A4C8-4A26-B906-E6EE12987794}" srcOrd="0" destOrd="0" presId="urn:microsoft.com/office/officeart/2005/8/layout/radial5"/>
    <dgm:cxn modelId="{306C5B3B-CEF9-49ED-972E-A52590772839}" type="presParOf" srcId="{D9236F66-9B7D-4836-B900-305D6B8BC837}" destId="{92BF0E37-A1F1-4BD2-96EE-4A2DFF2EDFEC}" srcOrd="0" destOrd="0" presId="urn:microsoft.com/office/officeart/2005/8/layout/radial5"/>
    <dgm:cxn modelId="{29696C7E-8204-4307-A8B4-D41B3C9DD323}" type="presParOf" srcId="{D9236F66-9B7D-4836-B900-305D6B8BC837}" destId="{D15B369A-A4C8-4A26-B906-E6EE12987794}" srcOrd="1" destOrd="0" presId="urn:microsoft.com/office/officeart/2005/8/layout/radial5"/>
    <dgm:cxn modelId="{4BEF0D1D-2905-4F6F-BF22-3066EAE26BC6}" type="presParOf" srcId="{D15B369A-A4C8-4A26-B906-E6EE12987794}" destId="{FDBEC4BD-4927-4D3C-A125-CCB1E9C6A915}" srcOrd="0" destOrd="0" presId="urn:microsoft.com/office/officeart/2005/8/layout/radial5"/>
    <dgm:cxn modelId="{EE38D8B6-74E7-4D7B-8341-4D96910ACE1C}" type="presParOf" srcId="{D9236F66-9B7D-4836-B900-305D6B8BC837}" destId="{AAD00AF1-02AA-409E-A33E-200B5E0B4F26}" srcOrd="2" destOrd="0" presId="urn:microsoft.com/office/officeart/2005/8/layout/radial5"/>
    <dgm:cxn modelId="{34123B81-A883-403A-BA88-3EA39133E40D}" type="presParOf" srcId="{D9236F66-9B7D-4836-B900-305D6B8BC837}" destId="{DEEF1E2C-71A6-4A79-B327-E29EE2843C71}" srcOrd="3" destOrd="0" presId="urn:microsoft.com/office/officeart/2005/8/layout/radial5"/>
    <dgm:cxn modelId="{36C04A34-09EF-4233-8C36-3B57A8B1174B}" type="presParOf" srcId="{DEEF1E2C-71A6-4A79-B327-E29EE2843C71}" destId="{B1C0D34B-CBE0-480F-85EC-9DBEF85F8FEF}" srcOrd="0" destOrd="0" presId="urn:microsoft.com/office/officeart/2005/8/layout/radial5"/>
    <dgm:cxn modelId="{8FBF1B62-4497-4AD4-8758-EDABBE0CD77D}" type="presParOf" srcId="{D9236F66-9B7D-4836-B900-305D6B8BC837}" destId="{D128AC45-2A49-4D73-AD85-90014E394146}" srcOrd="4" destOrd="0" presId="urn:microsoft.com/office/officeart/2005/8/layout/radial5"/>
    <dgm:cxn modelId="{EBBAEADD-64CD-41E3-8E4E-C176702C7DAC}" type="presParOf" srcId="{D9236F66-9B7D-4836-B900-305D6B8BC837}" destId="{2303556D-EAD4-4878-9DE9-44E2F9C961C8}" srcOrd="5" destOrd="0" presId="urn:microsoft.com/office/officeart/2005/8/layout/radial5"/>
    <dgm:cxn modelId="{6C83511E-B0BB-48AF-A289-648EB8DA179E}" type="presParOf" srcId="{2303556D-EAD4-4878-9DE9-44E2F9C961C8}" destId="{CCEF1A46-2F99-4BEE-AFE3-FFFF50160DC8}" srcOrd="0" destOrd="0" presId="urn:microsoft.com/office/officeart/2005/8/layout/radial5"/>
    <dgm:cxn modelId="{F449764C-CCCF-4476-9BE5-9B54272DFF2D}" type="presParOf" srcId="{D9236F66-9B7D-4836-B900-305D6B8BC837}" destId="{D39E05E9-6359-4C46-A97F-7B5790605F21}" srcOrd="6" destOrd="0" presId="urn:microsoft.com/office/officeart/2005/8/layout/radial5"/>
    <dgm:cxn modelId="{B188C342-3F99-4C8E-995B-F892DEA7B79B}" type="presParOf" srcId="{D9236F66-9B7D-4836-B900-305D6B8BC837}" destId="{7D74BCCB-E6E7-4DCB-96D5-ACF600C8784D}" srcOrd="7" destOrd="0" presId="urn:microsoft.com/office/officeart/2005/8/layout/radial5"/>
    <dgm:cxn modelId="{B0A8D368-E34E-4D59-837E-88943B50A123}" type="presParOf" srcId="{7D74BCCB-E6E7-4DCB-96D5-ACF600C8784D}" destId="{DCAAC729-DD6F-4A61-88AB-1246DCA92F93}" srcOrd="0" destOrd="0" presId="urn:microsoft.com/office/officeart/2005/8/layout/radial5"/>
    <dgm:cxn modelId="{3A456700-F97D-413B-8E6D-620E91217070}" type="presParOf" srcId="{D9236F66-9B7D-4836-B900-305D6B8BC837}" destId="{CF903708-8A4C-4A6B-95FA-D34C4C34A87A}" srcOrd="8" destOrd="0" presId="urn:microsoft.com/office/officeart/2005/8/layout/radial5"/>
    <dgm:cxn modelId="{1793ADE7-D6BA-4E87-9B87-559588058C6B}" type="presParOf" srcId="{D9236F66-9B7D-4836-B900-305D6B8BC837}" destId="{035FF7C3-89CF-4BDC-A4F0-9CC977AD43AF}" srcOrd="9" destOrd="0" presId="urn:microsoft.com/office/officeart/2005/8/layout/radial5"/>
    <dgm:cxn modelId="{7FB8084E-DE35-4C3E-88DE-D3600B9D4FFE}" type="presParOf" srcId="{035FF7C3-89CF-4BDC-A4F0-9CC977AD43AF}" destId="{8C1E9E37-551B-44A4-92F4-7CA25C24AEE5}" srcOrd="0" destOrd="0" presId="urn:microsoft.com/office/officeart/2005/8/layout/radial5"/>
    <dgm:cxn modelId="{812E074E-2044-4C43-8A6A-AA6C989C3F06}" type="presParOf" srcId="{D9236F66-9B7D-4836-B900-305D6B8BC837}" destId="{69D085AE-1D43-4C30-AD4C-53FAAE2E4BE3}" srcOrd="10" destOrd="0" presId="urn:microsoft.com/office/officeart/2005/8/layout/radial5"/>
    <dgm:cxn modelId="{52E42991-2552-481E-B033-3439D4027EA6}" type="presParOf" srcId="{D9236F66-9B7D-4836-B900-305D6B8BC837}" destId="{1AEC1D04-60E3-4793-832B-57AEA1DE303F}" srcOrd="11" destOrd="0" presId="urn:microsoft.com/office/officeart/2005/8/layout/radial5"/>
    <dgm:cxn modelId="{C255337E-CCCF-412C-BE69-FA6F74B55234}" type="presParOf" srcId="{1AEC1D04-60E3-4793-832B-57AEA1DE303F}" destId="{F55044FB-D538-4337-9FC8-2463614B4554}" srcOrd="0" destOrd="0" presId="urn:microsoft.com/office/officeart/2005/8/layout/radial5"/>
    <dgm:cxn modelId="{B7CC7C78-8612-4C6C-8C36-D103A501C525}" type="presParOf" srcId="{D9236F66-9B7D-4836-B900-305D6B8BC837}" destId="{2E3639BD-06D5-40AD-9293-B7901327DA7A}" srcOrd="12" destOrd="0" presId="urn:microsoft.com/office/officeart/2005/8/layout/radial5"/>
    <dgm:cxn modelId="{C824E6F9-79C4-424B-B0EB-0C18D3C838D2}" type="presParOf" srcId="{D9236F66-9B7D-4836-B900-305D6B8BC837}" destId="{4F4F04E8-2DDC-49DF-ADA8-A5CF296818F1}" srcOrd="13" destOrd="0" presId="urn:microsoft.com/office/officeart/2005/8/layout/radial5"/>
    <dgm:cxn modelId="{7DB7164A-2EBF-4627-A693-85487F4B65F6}" type="presParOf" srcId="{4F4F04E8-2DDC-49DF-ADA8-A5CF296818F1}" destId="{C6FCE8A3-2DEA-41A5-BBB8-674499055D66}" srcOrd="0" destOrd="0" presId="urn:microsoft.com/office/officeart/2005/8/layout/radial5"/>
    <dgm:cxn modelId="{129C19FE-78EF-44BE-B142-5600E2BBF025}" type="presParOf" srcId="{D9236F66-9B7D-4836-B900-305D6B8BC837}" destId="{0BE8F2F8-BAB5-47F7-8321-3107A572459A}" srcOrd="14" destOrd="0" presId="urn:microsoft.com/office/officeart/2005/8/layout/radial5"/>
    <dgm:cxn modelId="{2CC782C3-4BAC-4B63-B388-B350FEDA439F}" type="presParOf" srcId="{D9236F66-9B7D-4836-B900-305D6B8BC837}" destId="{90BA9A8E-B7A1-4F36-8437-8F2495AE0232}" srcOrd="15" destOrd="0" presId="urn:microsoft.com/office/officeart/2005/8/layout/radial5"/>
    <dgm:cxn modelId="{620A344B-3FB0-4D18-A77A-461AF9D02BCF}" type="presParOf" srcId="{90BA9A8E-B7A1-4F36-8437-8F2495AE0232}" destId="{37C52A2F-B144-425E-8551-56F84E563E24}" srcOrd="0" destOrd="0" presId="urn:microsoft.com/office/officeart/2005/8/layout/radial5"/>
    <dgm:cxn modelId="{BEE89157-8A6D-4F6B-BAA0-0A1222CCBDF8}" type="presParOf" srcId="{D9236F66-9B7D-4836-B900-305D6B8BC837}" destId="{C9D1B6DF-AA12-4703-BBB0-5D3FC1262304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A4640-1E7B-403E-932D-F9C0E0C22270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3BB083A-FE4C-44E2-A82A-F120FEBD33C7}">
      <dgm:prSet phldrT="[Текст]" phldr="1"/>
      <dgm:spPr/>
      <dgm:t>
        <a:bodyPr/>
        <a:lstStyle/>
        <a:p>
          <a:endParaRPr lang="ru-RU" dirty="0"/>
        </a:p>
      </dgm:t>
    </dgm:pt>
    <dgm:pt modelId="{FECEDFED-804E-494D-BBE7-1E96A3B2544B}" type="parTrans" cxnId="{244FBC98-1731-4026-9FC9-3B040D56F189}">
      <dgm:prSet/>
      <dgm:spPr/>
      <dgm:t>
        <a:bodyPr/>
        <a:lstStyle/>
        <a:p>
          <a:endParaRPr lang="ru-RU"/>
        </a:p>
      </dgm:t>
    </dgm:pt>
    <dgm:pt modelId="{37F06753-3F13-403B-BDC4-44BDA4175027}" type="sibTrans" cxnId="{244FBC98-1731-4026-9FC9-3B040D56F189}">
      <dgm:prSet/>
      <dgm:spPr/>
      <dgm:t>
        <a:bodyPr/>
        <a:lstStyle/>
        <a:p>
          <a:endParaRPr lang="ru-RU"/>
        </a:p>
      </dgm:t>
    </dgm:pt>
    <dgm:pt modelId="{97E64D48-BDAC-4196-A1C5-E464255A6D84}">
      <dgm:prSet phldrT="[Текст]"/>
      <dgm:spPr/>
      <dgm:t>
        <a:bodyPr/>
        <a:lstStyle/>
        <a:p>
          <a:r>
            <a:rPr lang="ru-RU" dirty="0" smtClean="0"/>
            <a:t>Развитие «способностей-предшественников»</a:t>
          </a:r>
          <a:endParaRPr lang="ru-RU" dirty="0"/>
        </a:p>
      </dgm:t>
    </dgm:pt>
    <dgm:pt modelId="{4EC790D0-1F28-448C-B161-30907F7CFCB8}" type="parTrans" cxnId="{6A02DF53-6BBE-489A-8069-8C4598E4B526}">
      <dgm:prSet/>
      <dgm:spPr/>
      <dgm:t>
        <a:bodyPr/>
        <a:lstStyle/>
        <a:p>
          <a:endParaRPr lang="ru-RU"/>
        </a:p>
      </dgm:t>
    </dgm:pt>
    <dgm:pt modelId="{F4E18658-4DFB-47B4-B471-71CE11778D5E}" type="sibTrans" cxnId="{6A02DF53-6BBE-489A-8069-8C4598E4B526}">
      <dgm:prSet/>
      <dgm:spPr/>
      <dgm:t>
        <a:bodyPr/>
        <a:lstStyle/>
        <a:p>
          <a:endParaRPr lang="ru-RU"/>
        </a:p>
      </dgm:t>
    </dgm:pt>
    <dgm:pt modelId="{353E445A-565C-4A0B-822C-054D168AEFE9}">
      <dgm:prSet phldrT="[Текст]" phldr="1"/>
      <dgm:spPr/>
      <dgm:t>
        <a:bodyPr/>
        <a:lstStyle/>
        <a:p>
          <a:endParaRPr lang="ru-RU" dirty="0"/>
        </a:p>
      </dgm:t>
    </dgm:pt>
    <dgm:pt modelId="{247D151A-7672-4E32-B1F7-45F91899018B}" type="parTrans" cxnId="{F946E7F5-1AA7-419E-986A-7E21C5FF5EAD}">
      <dgm:prSet/>
      <dgm:spPr/>
      <dgm:t>
        <a:bodyPr/>
        <a:lstStyle/>
        <a:p>
          <a:endParaRPr lang="ru-RU"/>
        </a:p>
      </dgm:t>
    </dgm:pt>
    <dgm:pt modelId="{5F3D52E0-50B3-4394-9988-6275723FB6D8}" type="sibTrans" cxnId="{F946E7F5-1AA7-419E-986A-7E21C5FF5EAD}">
      <dgm:prSet/>
      <dgm:spPr/>
      <dgm:t>
        <a:bodyPr/>
        <a:lstStyle/>
        <a:p>
          <a:endParaRPr lang="ru-RU"/>
        </a:p>
      </dgm:t>
    </dgm:pt>
    <dgm:pt modelId="{13088F79-BCA8-4091-B46A-D837D6D4649E}">
      <dgm:prSet phldrT="[Текст]"/>
      <dgm:spPr/>
      <dgm:t>
        <a:bodyPr/>
        <a:lstStyle/>
        <a:p>
          <a:r>
            <a:rPr lang="ru-RU" dirty="0" smtClean="0"/>
            <a:t>«Математика в повседневной жизни»</a:t>
          </a:r>
          <a:endParaRPr lang="ru-RU" dirty="0"/>
        </a:p>
      </dgm:t>
    </dgm:pt>
    <dgm:pt modelId="{39712BA2-7199-4436-9DA9-22EBF7E70DF6}" type="parTrans" cxnId="{EB43A64B-0B24-499A-A49E-ABA8A027F2AD}">
      <dgm:prSet/>
      <dgm:spPr/>
      <dgm:t>
        <a:bodyPr/>
        <a:lstStyle/>
        <a:p>
          <a:endParaRPr lang="ru-RU"/>
        </a:p>
      </dgm:t>
    </dgm:pt>
    <dgm:pt modelId="{D5EE4C38-5DD8-449A-AC0D-0FA858476FFE}" type="sibTrans" cxnId="{EB43A64B-0B24-499A-A49E-ABA8A027F2AD}">
      <dgm:prSet/>
      <dgm:spPr/>
      <dgm:t>
        <a:bodyPr/>
        <a:lstStyle/>
        <a:p>
          <a:endParaRPr lang="ru-RU"/>
        </a:p>
      </dgm:t>
    </dgm:pt>
    <dgm:pt modelId="{347E9DAF-A1C7-4C63-9255-F1A51C26FB3F}">
      <dgm:prSet phldrT="[Текст]" phldr="1"/>
      <dgm:spPr/>
      <dgm:t>
        <a:bodyPr/>
        <a:lstStyle/>
        <a:p>
          <a:endParaRPr lang="ru-RU"/>
        </a:p>
      </dgm:t>
    </dgm:pt>
    <dgm:pt modelId="{66BF79FE-8622-411A-8CF3-AC9C5326BF0E}" type="parTrans" cxnId="{628735E1-B8BF-427A-8392-A04702A7C547}">
      <dgm:prSet/>
      <dgm:spPr/>
      <dgm:t>
        <a:bodyPr/>
        <a:lstStyle/>
        <a:p>
          <a:endParaRPr lang="ru-RU"/>
        </a:p>
      </dgm:t>
    </dgm:pt>
    <dgm:pt modelId="{FD47CB04-9F7C-49E6-9DA3-027F8678C11F}" type="sibTrans" cxnId="{628735E1-B8BF-427A-8392-A04702A7C547}">
      <dgm:prSet/>
      <dgm:spPr/>
      <dgm:t>
        <a:bodyPr/>
        <a:lstStyle/>
        <a:p>
          <a:endParaRPr lang="ru-RU"/>
        </a:p>
      </dgm:t>
    </dgm:pt>
    <dgm:pt modelId="{11B28F70-D802-471B-9817-CBE549E61C0A}">
      <dgm:prSet phldrT="[Текст]"/>
      <dgm:spPr/>
      <dgm:t>
        <a:bodyPr/>
        <a:lstStyle/>
        <a:p>
          <a:r>
            <a:rPr lang="ru-RU" dirty="0" smtClean="0"/>
            <a:t>«Математика повсюду»</a:t>
          </a:r>
          <a:endParaRPr lang="ru-RU" dirty="0"/>
        </a:p>
      </dgm:t>
    </dgm:pt>
    <dgm:pt modelId="{A83E135A-D9AD-43DF-ADD7-B01ECA7A4727}" type="parTrans" cxnId="{BCE63B86-5C06-4320-8091-44D6EC9A944F}">
      <dgm:prSet/>
      <dgm:spPr/>
      <dgm:t>
        <a:bodyPr/>
        <a:lstStyle/>
        <a:p>
          <a:endParaRPr lang="ru-RU"/>
        </a:p>
      </dgm:t>
    </dgm:pt>
    <dgm:pt modelId="{D129B7AF-5D2B-4D37-8CCD-72B88B8DE0CF}" type="sibTrans" cxnId="{BCE63B86-5C06-4320-8091-44D6EC9A944F}">
      <dgm:prSet/>
      <dgm:spPr/>
      <dgm:t>
        <a:bodyPr/>
        <a:lstStyle/>
        <a:p>
          <a:endParaRPr lang="ru-RU"/>
        </a:p>
      </dgm:t>
    </dgm:pt>
    <dgm:pt modelId="{43DF2D7E-8973-40BC-8139-08A041BDE179}">
      <dgm:prSet/>
      <dgm:spPr/>
      <dgm:t>
        <a:bodyPr/>
        <a:lstStyle/>
        <a:p>
          <a:endParaRPr lang="ru-RU"/>
        </a:p>
      </dgm:t>
    </dgm:pt>
    <dgm:pt modelId="{22B2EE3A-BFEA-42DE-BFE3-843DD3E4EE71}" type="parTrans" cxnId="{984AB698-4C5B-44A8-8A8D-90EBD394E5CC}">
      <dgm:prSet/>
      <dgm:spPr/>
      <dgm:t>
        <a:bodyPr/>
        <a:lstStyle/>
        <a:p>
          <a:endParaRPr lang="ru-RU"/>
        </a:p>
      </dgm:t>
    </dgm:pt>
    <dgm:pt modelId="{843441EC-2C08-4793-8828-FF79C68AAAE4}" type="sibTrans" cxnId="{984AB698-4C5B-44A8-8A8D-90EBD394E5CC}">
      <dgm:prSet/>
      <dgm:spPr/>
      <dgm:t>
        <a:bodyPr/>
        <a:lstStyle/>
        <a:p>
          <a:endParaRPr lang="ru-RU"/>
        </a:p>
      </dgm:t>
    </dgm:pt>
    <dgm:pt modelId="{73386CE1-46F4-4650-B6DC-24CC00A9D105}">
      <dgm:prSet/>
      <dgm:spPr/>
      <dgm:t>
        <a:bodyPr/>
        <a:lstStyle/>
        <a:p>
          <a:r>
            <a:rPr lang="ru-RU" dirty="0" smtClean="0"/>
            <a:t>Игры-открытия</a:t>
          </a:r>
          <a:endParaRPr lang="ru-RU" dirty="0"/>
        </a:p>
      </dgm:t>
    </dgm:pt>
    <dgm:pt modelId="{B047C394-7468-49FA-9EDF-4DEDEA9667F5}" type="parTrans" cxnId="{63CD4FB3-47BF-42DB-9940-999480BA540B}">
      <dgm:prSet/>
      <dgm:spPr/>
      <dgm:t>
        <a:bodyPr/>
        <a:lstStyle/>
        <a:p>
          <a:endParaRPr lang="ru-RU"/>
        </a:p>
      </dgm:t>
    </dgm:pt>
    <dgm:pt modelId="{33CC3547-57D2-4D05-A86D-DD288AF63A5D}" type="sibTrans" cxnId="{63CD4FB3-47BF-42DB-9940-999480BA540B}">
      <dgm:prSet/>
      <dgm:spPr/>
      <dgm:t>
        <a:bodyPr/>
        <a:lstStyle/>
        <a:p>
          <a:endParaRPr lang="ru-RU"/>
        </a:p>
      </dgm:t>
    </dgm:pt>
    <dgm:pt modelId="{C520EF16-814D-4639-ADC0-A480EE2AA41C}">
      <dgm:prSet/>
      <dgm:spPr/>
      <dgm:t>
        <a:bodyPr/>
        <a:lstStyle/>
        <a:p>
          <a:endParaRPr lang="ru-RU"/>
        </a:p>
      </dgm:t>
    </dgm:pt>
    <dgm:pt modelId="{44836C24-CCD5-4187-89B9-D3127E1C3FBF}" type="parTrans" cxnId="{C7AC620A-95DC-4BDC-94DB-C8D6B8939DF1}">
      <dgm:prSet/>
      <dgm:spPr/>
      <dgm:t>
        <a:bodyPr/>
        <a:lstStyle/>
        <a:p>
          <a:endParaRPr lang="ru-RU"/>
        </a:p>
      </dgm:t>
    </dgm:pt>
    <dgm:pt modelId="{76309472-051E-4391-8C42-7FFCA9022FA3}" type="sibTrans" cxnId="{C7AC620A-95DC-4BDC-94DB-C8D6B8939DF1}">
      <dgm:prSet/>
      <dgm:spPr/>
      <dgm:t>
        <a:bodyPr/>
        <a:lstStyle/>
        <a:p>
          <a:endParaRPr lang="ru-RU"/>
        </a:p>
      </dgm:t>
    </dgm:pt>
    <dgm:pt modelId="{0A3EDAF7-9CB0-4FF2-AAB5-584D59489C92}">
      <dgm:prSet/>
      <dgm:spPr/>
      <dgm:t>
        <a:bodyPr/>
        <a:lstStyle/>
        <a:p>
          <a:r>
            <a:rPr lang="ru-RU" smtClean="0"/>
            <a:t>Создание предметно-пространственной среды</a:t>
          </a:r>
          <a:endParaRPr lang="ru-RU" dirty="0"/>
        </a:p>
      </dgm:t>
    </dgm:pt>
    <dgm:pt modelId="{4DE3F8C0-0FC8-4FBC-A774-62D872221BB7}" type="parTrans" cxnId="{57E3F9DB-9AB7-4EAF-A181-36E2560506FD}">
      <dgm:prSet/>
      <dgm:spPr/>
      <dgm:t>
        <a:bodyPr/>
        <a:lstStyle/>
        <a:p>
          <a:endParaRPr lang="ru-RU"/>
        </a:p>
      </dgm:t>
    </dgm:pt>
    <dgm:pt modelId="{71590079-77AE-4BF9-A7C9-86602E84CA43}" type="sibTrans" cxnId="{57E3F9DB-9AB7-4EAF-A181-36E2560506FD}">
      <dgm:prSet/>
      <dgm:spPr/>
      <dgm:t>
        <a:bodyPr/>
        <a:lstStyle/>
        <a:p>
          <a:endParaRPr lang="ru-RU"/>
        </a:p>
      </dgm:t>
    </dgm:pt>
    <dgm:pt modelId="{09C9DBA5-4C0D-413C-A5B9-E166A086CAD8}" type="pres">
      <dgm:prSet presAssocID="{F91A4640-1E7B-403E-932D-F9C0E0C222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7CB1F5-2640-4A8D-9C15-940BD5D53A4F}" type="pres">
      <dgm:prSet presAssocID="{23BB083A-FE4C-44E2-A82A-F120FEBD33C7}" presName="composite" presStyleCnt="0"/>
      <dgm:spPr/>
    </dgm:pt>
    <dgm:pt modelId="{68B2B2FD-5A29-4137-92C6-B962258E2FBA}" type="pres">
      <dgm:prSet presAssocID="{23BB083A-FE4C-44E2-A82A-F120FEBD33C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661A4-2E72-4107-89A7-F104F5C18331}" type="pres">
      <dgm:prSet presAssocID="{23BB083A-FE4C-44E2-A82A-F120FEBD33C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309CA-8AEE-49AB-AF2F-C19A6CEE520C}" type="pres">
      <dgm:prSet presAssocID="{37F06753-3F13-403B-BDC4-44BDA4175027}" presName="sp" presStyleCnt="0"/>
      <dgm:spPr/>
    </dgm:pt>
    <dgm:pt modelId="{ED516EF7-A26C-4C7C-890D-7267411A21CD}" type="pres">
      <dgm:prSet presAssocID="{353E445A-565C-4A0B-822C-054D168AEFE9}" presName="composite" presStyleCnt="0"/>
      <dgm:spPr/>
    </dgm:pt>
    <dgm:pt modelId="{51B35D3D-0C6D-4797-A24B-58D095ABFA1C}" type="pres">
      <dgm:prSet presAssocID="{353E445A-565C-4A0B-822C-054D168AEFE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AB728-D7A2-43D1-8B0F-B549FBB893F1}" type="pres">
      <dgm:prSet presAssocID="{353E445A-565C-4A0B-822C-054D168AEFE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5DA25-D6D0-4066-8568-6ADC73227D5E}" type="pres">
      <dgm:prSet presAssocID="{5F3D52E0-50B3-4394-9988-6275723FB6D8}" presName="sp" presStyleCnt="0"/>
      <dgm:spPr/>
    </dgm:pt>
    <dgm:pt modelId="{7C7BA61B-58F1-4EE3-9DAA-F17E61AF4D30}" type="pres">
      <dgm:prSet presAssocID="{347E9DAF-A1C7-4C63-9255-F1A51C26FB3F}" presName="composite" presStyleCnt="0"/>
      <dgm:spPr/>
    </dgm:pt>
    <dgm:pt modelId="{C5ACCBF4-3251-4ED0-9760-256470F1195D}" type="pres">
      <dgm:prSet presAssocID="{347E9DAF-A1C7-4C63-9255-F1A51C26FB3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463FE-DAAE-44E3-9B16-F6B403533A77}" type="pres">
      <dgm:prSet presAssocID="{347E9DAF-A1C7-4C63-9255-F1A51C26FB3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703E6-DE97-4993-931A-C69F896A195D}" type="pres">
      <dgm:prSet presAssocID="{FD47CB04-9F7C-49E6-9DA3-027F8678C11F}" presName="sp" presStyleCnt="0"/>
      <dgm:spPr/>
    </dgm:pt>
    <dgm:pt modelId="{392199E3-257A-4DBF-845C-7F5897D3F4D8}" type="pres">
      <dgm:prSet presAssocID="{43DF2D7E-8973-40BC-8139-08A041BDE179}" presName="composite" presStyleCnt="0"/>
      <dgm:spPr/>
    </dgm:pt>
    <dgm:pt modelId="{FD58DE00-D785-407B-82BF-8C7A35DBC843}" type="pres">
      <dgm:prSet presAssocID="{43DF2D7E-8973-40BC-8139-08A041BDE17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F2582-252A-4B94-8BA7-1234A19A29A0}" type="pres">
      <dgm:prSet presAssocID="{43DF2D7E-8973-40BC-8139-08A041BDE17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53870-0411-440A-9085-DAED6983ECE6}" type="pres">
      <dgm:prSet presAssocID="{843441EC-2C08-4793-8828-FF79C68AAAE4}" presName="sp" presStyleCnt="0"/>
      <dgm:spPr/>
    </dgm:pt>
    <dgm:pt modelId="{F84454B6-BDD7-45E2-9D63-9C61C15B66A3}" type="pres">
      <dgm:prSet presAssocID="{C520EF16-814D-4639-ADC0-A480EE2AA41C}" presName="composite" presStyleCnt="0"/>
      <dgm:spPr/>
    </dgm:pt>
    <dgm:pt modelId="{1106EC4A-AB1E-4476-A18A-7B739D536335}" type="pres">
      <dgm:prSet presAssocID="{C520EF16-814D-4639-ADC0-A480EE2AA41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82E79-E542-4D73-8D7D-ACB88DD942E2}" type="pres">
      <dgm:prSet presAssocID="{C520EF16-814D-4639-ADC0-A480EE2AA41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735E1-B8BF-427A-8392-A04702A7C547}" srcId="{F91A4640-1E7B-403E-932D-F9C0E0C22270}" destId="{347E9DAF-A1C7-4C63-9255-F1A51C26FB3F}" srcOrd="2" destOrd="0" parTransId="{66BF79FE-8622-411A-8CF3-AC9C5326BF0E}" sibTransId="{FD47CB04-9F7C-49E6-9DA3-027F8678C11F}"/>
    <dgm:cxn modelId="{728DC1DB-6B92-4865-A3D8-FBEB1298F304}" type="presOf" srcId="{353E445A-565C-4A0B-822C-054D168AEFE9}" destId="{51B35D3D-0C6D-4797-A24B-58D095ABFA1C}" srcOrd="0" destOrd="0" presId="urn:microsoft.com/office/officeart/2005/8/layout/chevron2"/>
    <dgm:cxn modelId="{30C2EBB0-471D-4EAD-B105-813ABD43CC4B}" type="presOf" srcId="{F91A4640-1E7B-403E-932D-F9C0E0C22270}" destId="{09C9DBA5-4C0D-413C-A5B9-E166A086CAD8}" srcOrd="0" destOrd="0" presId="urn:microsoft.com/office/officeart/2005/8/layout/chevron2"/>
    <dgm:cxn modelId="{4E65C27B-40F9-4577-998B-29F12C13C5C5}" type="presOf" srcId="{347E9DAF-A1C7-4C63-9255-F1A51C26FB3F}" destId="{C5ACCBF4-3251-4ED0-9760-256470F1195D}" srcOrd="0" destOrd="0" presId="urn:microsoft.com/office/officeart/2005/8/layout/chevron2"/>
    <dgm:cxn modelId="{8F639780-2304-4DE4-AD43-476AC1DA102A}" type="presOf" srcId="{11B28F70-D802-471B-9817-CBE549E61C0A}" destId="{176463FE-DAAE-44E3-9B16-F6B403533A77}" srcOrd="0" destOrd="0" presId="urn:microsoft.com/office/officeart/2005/8/layout/chevron2"/>
    <dgm:cxn modelId="{C7AC620A-95DC-4BDC-94DB-C8D6B8939DF1}" srcId="{F91A4640-1E7B-403E-932D-F9C0E0C22270}" destId="{C520EF16-814D-4639-ADC0-A480EE2AA41C}" srcOrd="4" destOrd="0" parTransId="{44836C24-CCD5-4187-89B9-D3127E1C3FBF}" sibTransId="{76309472-051E-4391-8C42-7FFCA9022FA3}"/>
    <dgm:cxn modelId="{EB43A64B-0B24-499A-A49E-ABA8A027F2AD}" srcId="{353E445A-565C-4A0B-822C-054D168AEFE9}" destId="{13088F79-BCA8-4091-B46A-D837D6D4649E}" srcOrd="0" destOrd="0" parTransId="{39712BA2-7199-4436-9DA9-22EBF7E70DF6}" sibTransId="{D5EE4C38-5DD8-449A-AC0D-0FA858476FFE}"/>
    <dgm:cxn modelId="{F3209AF2-0480-467F-90F9-C0211CC42E5C}" type="presOf" srcId="{97E64D48-BDAC-4196-A1C5-E464255A6D84}" destId="{16F661A4-2E72-4107-89A7-F104F5C18331}" srcOrd="0" destOrd="0" presId="urn:microsoft.com/office/officeart/2005/8/layout/chevron2"/>
    <dgm:cxn modelId="{57E3F9DB-9AB7-4EAF-A181-36E2560506FD}" srcId="{C520EF16-814D-4639-ADC0-A480EE2AA41C}" destId="{0A3EDAF7-9CB0-4FF2-AAB5-584D59489C92}" srcOrd="0" destOrd="0" parTransId="{4DE3F8C0-0FC8-4FBC-A774-62D872221BB7}" sibTransId="{71590079-77AE-4BF9-A7C9-86602E84CA43}"/>
    <dgm:cxn modelId="{305AC178-BAB9-4D1C-B1DA-01D1D4228DD1}" type="presOf" srcId="{23BB083A-FE4C-44E2-A82A-F120FEBD33C7}" destId="{68B2B2FD-5A29-4137-92C6-B962258E2FBA}" srcOrd="0" destOrd="0" presId="urn:microsoft.com/office/officeart/2005/8/layout/chevron2"/>
    <dgm:cxn modelId="{984AB698-4C5B-44A8-8A8D-90EBD394E5CC}" srcId="{F91A4640-1E7B-403E-932D-F9C0E0C22270}" destId="{43DF2D7E-8973-40BC-8139-08A041BDE179}" srcOrd="3" destOrd="0" parTransId="{22B2EE3A-BFEA-42DE-BFE3-843DD3E4EE71}" sibTransId="{843441EC-2C08-4793-8828-FF79C68AAAE4}"/>
    <dgm:cxn modelId="{82CE439D-6552-4056-A742-1CB813CA516A}" type="presOf" srcId="{73386CE1-46F4-4650-B6DC-24CC00A9D105}" destId="{D99F2582-252A-4B94-8BA7-1234A19A29A0}" srcOrd="0" destOrd="0" presId="urn:microsoft.com/office/officeart/2005/8/layout/chevron2"/>
    <dgm:cxn modelId="{7D17B500-8DC2-45E5-96E5-B2623A08E218}" type="presOf" srcId="{43DF2D7E-8973-40BC-8139-08A041BDE179}" destId="{FD58DE00-D785-407B-82BF-8C7A35DBC843}" srcOrd="0" destOrd="0" presId="urn:microsoft.com/office/officeart/2005/8/layout/chevron2"/>
    <dgm:cxn modelId="{F946E7F5-1AA7-419E-986A-7E21C5FF5EAD}" srcId="{F91A4640-1E7B-403E-932D-F9C0E0C22270}" destId="{353E445A-565C-4A0B-822C-054D168AEFE9}" srcOrd="1" destOrd="0" parTransId="{247D151A-7672-4E32-B1F7-45F91899018B}" sibTransId="{5F3D52E0-50B3-4394-9988-6275723FB6D8}"/>
    <dgm:cxn modelId="{244FBC98-1731-4026-9FC9-3B040D56F189}" srcId="{F91A4640-1E7B-403E-932D-F9C0E0C22270}" destId="{23BB083A-FE4C-44E2-A82A-F120FEBD33C7}" srcOrd="0" destOrd="0" parTransId="{FECEDFED-804E-494D-BBE7-1E96A3B2544B}" sibTransId="{37F06753-3F13-403B-BDC4-44BDA4175027}"/>
    <dgm:cxn modelId="{6A02DF53-6BBE-489A-8069-8C4598E4B526}" srcId="{23BB083A-FE4C-44E2-A82A-F120FEBD33C7}" destId="{97E64D48-BDAC-4196-A1C5-E464255A6D84}" srcOrd="0" destOrd="0" parTransId="{4EC790D0-1F28-448C-B161-30907F7CFCB8}" sibTransId="{F4E18658-4DFB-47B4-B471-71CE11778D5E}"/>
    <dgm:cxn modelId="{FA4ACD63-04CF-4DE0-80D6-266AE8E5604C}" type="presOf" srcId="{C520EF16-814D-4639-ADC0-A480EE2AA41C}" destId="{1106EC4A-AB1E-4476-A18A-7B739D536335}" srcOrd="0" destOrd="0" presId="urn:microsoft.com/office/officeart/2005/8/layout/chevron2"/>
    <dgm:cxn modelId="{63CD4FB3-47BF-42DB-9940-999480BA540B}" srcId="{43DF2D7E-8973-40BC-8139-08A041BDE179}" destId="{73386CE1-46F4-4650-B6DC-24CC00A9D105}" srcOrd="0" destOrd="0" parTransId="{B047C394-7468-49FA-9EDF-4DEDEA9667F5}" sibTransId="{33CC3547-57D2-4D05-A86D-DD288AF63A5D}"/>
    <dgm:cxn modelId="{30B3C773-75A4-4E23-9D91-883B13EF30A7}" type="presOf" srcId="{13088F79-BCA8-4091-B46A-D837D6D4649E}" destId="{CDBAB728-D7A2-43D1-8B0F-B549FBB893F1}" srcOrd="0" destOrd="0" presId="urn:microsoft.com/office/officeart/2005/8/layout/chevron2"/>
    <dgm:cxn modelId="{B2937F62-BE2E-4B62-9657-7000C0927F5A}" type="presOf" srcId="{0A3EDAF7-9CB0-4FF2-AAB5-584D59489C92}" destId="{88A82E79-E542-4D73-8D7D-ACB88DD942E2}" srcOrd="0" destOrd="0" presId="urn:microsoft.com/office/officeart/2005/8/layout/chevron2"/>
    <dgm:cxn modelId="{BCE63B86-5C06-4320-8091-44D6EC9A944F}" srcId="{347E9DAF-A1C7-4C63-9255-F1A51C26FB3F}" destId="{11B28F70-D802-471B-9817-CBE549E61C0A}" srcOrd="0" destOrd="0" parTransId="{A83E135A-D9AD-43DF-ADD7-B01ECA7A4727}" sibTransId="{D129B7AF-5D2B-4D37-8CCD-72B88B8DE0CF}"/>
    <dgm:cxn modelId="{1904F9C6-2582-46EC-86D1-31698274C253}" type="presParOf" srcId="{09C9DBA5-4C0D-413C-A5B9-E166A086CAD8}" destId="{007CB1F5-2640-4A8D-9C15-940BD5D53A4F}" srcOrd="0" destOrd="0" presId="urn:microsoft.com/office/officeart/2005/8/layout/chevron2"/>
    <dgm:cxn modelId="{EF4B0F25-062D-4CB6-8938-C43320AEEF42}" type="presParOf" srcId="{007CB1F5-2640-4A8D-9C15-940BD5D53A4F}" destId="{68B2B2FD-5A29-4137-92C6-B962258E2FBA}" srcOrd="0" destOrd="0" presId="urn:microsoft.com/office/officeart/2005/8/layout/chevron2"/>
    <dgm:cxn modelId="{2F328D4B-C644-4EEC-8D9F-A12192C72B97}" type="presParOf" srcId="{007CB1F5-2640-4A8D-9C15-940BD5D53A4F}" destId="{16F661A4-2E72-4107-89A7-F104F5C18331}" srcOrd="1" destOrd="0" presId="urn:microsoft.com/office/officeart/2005/8/layout/chevron2"/>
    <dgm:cxn modelId="{95C62D67-0A8B-4B7B-BD1C-87DECB9FF61C}" type="presParOf" srcId="{09C9DBA5-4C0D-413C-A5B9-E166A086CAD8}" destId="{B13309CA-8AEE-49AB-AF2F-C19A6CEE520C}" srcOrd="1" destOrd="0" presId="urn:microsoft.com/office/officeart/2005/8/layout/chevron2"/>
    <dgm:cxn modelId="{A67FFA36-7E29-4D3E-B72E-EA22D622A95A}" type="presParOf" srcId="{09C9DBA5-4C0D-413C-A5B9-E166A086CAD8}" destId="{ED516EF7-A26C-4C7C-890D-7267411A21CD}" srcOrd="2" destOrd="0" presId="urn:microsoft.com/office/officeart/2005/8/layout/chevron2"/>
    <dgm:cxn modelId="{F789994C-9D23-4B68-B900-02038E8FEA99}" type="presParOf" srcId="{ED516EF7-A26C-4C7C-890D-7267411A21CD}" destId="{51B35D3D-0C6D-4797-A24B-58D095ABFA1C}" srcOrd="0" destOrd="0" presId="urn:microsoft.com/office/officeart/2005/8/layout/chevron2"/>
    <dgm:cxn modelId="{A41521A5-73B2-4754-8719-103E6DB768CA}" type="presParOf" srcId="{ED516EF7-A26C-4C7C-890D-7267411A21CD}" destId="{CDBAB728-D7A2-43D1-8B0F-B549FBB893F1}" srcOrd="1" destOrd="0" presId="urn:microsoft.com/office/officeart/2005/8/layout/chevron2"/>
    <dgm:cxn modelId="{454EE4E8-B7D1-43FE-8118-EC1A78562ED1}" type="presParOf" srcId="{09C9DBA5-4C0D-413C-A5B9-E166A086CAD8}" destId="{4115DA25-D6D0-4066-8568-6ADC73227D5E}" srcOrd="3" destOrd="0" presId="urn:microsoft.com/office/officeart/2005/8/layout/chevron2"/>
    <dgm:cxn modelId="{2D796A9B-087C-44B0-85F6-A929F962542F}" type="presParOf" srcId="{09C9DBA5-4C0D-413C-A5B9-E166A086CAD8}" destId="{7C7BA61B-58F1-4EE3-9DAA-F17E61AF4D30}" srcOrd="4" destOrd="0" presId="urn:microsoft.com/office/officeart/2005/8/layout/chevron2"/>
    <dgm:cxn modelId="{E002DB2D-0D38-4870-B805-2010A3650FAE}" type="presParOf" srcId="{7C7BA61B-58F1-4EE3-9DAA-F17E61AF4D30}" destId="{C5ACCBF4-3251-4ED0-9760-256470F1195D}" srcOrd="0" destOrd="0" presId="urn:microsoft.com/office/officeart/2005/8/layout/chevron2"/>
    <dgm:cxn modelId="{EDB2A664-45BF-47F6-AB5E-81998BDA083C}" type="presParOf" srcId="{7C7BA61B-58F1-4EE3-9DAA-F17E61AF4D30}" destId="{176463FE-DAAE-44E3-9B16-F6B403533A77}" srcOrd="1" destOrd="0" presId="urn:microsoft.com/office/officeart/2005/8/layout/chevron2"/>
    <dgm:cxn modelId="{5B06682D-B53E-442B-B411-915C620BEB35}" type="presParOf" srcId="{09C9DBA5-4C0D-413C-A5B9-E166A086CAD8}" destId="{10B703E6-DE97-4993-931A-C69F896A195D}" srcOrd="5" destOrd="0" presId="urn:microsoft.com/office/officeart/2005/8/layout/chevron2"/>
    <dgm:cxn modelId="{A14B578A-DF5E-4158-B319-F0FACB64ADC9}" type="presParOf" srcId="{09C9DBA5-4C0D-413C-A5B9-E166A086CAD8}" destId="{392199E3-257A-4DBF-845C-7F5897D3F4D8}" srcOrd="6" destOrd="0" presId="urn:microsoft.com/office/officeart/2005/8/layout/chevron2"/>
    <dgm:cxn modelId="{38E05CC1-1996-4DD7-8439-0EC319E9BE2E}" type="presParOf" srcId="{392199E3-257A-4DBF-845C-7F5897D3F4D8}" destId="{FD58DE00-D785-407B-82BF-8C7A35DBC843}" srcOrd="0" destOrd="0" presId="urn:microsoft.com/office/officeart/2005/8/layout/chevron2"/>
    <dgm:cxn modelId="{8DFB0FC6-0AED-47C5-8A91-33A1A4F6331D}" type="presParOf" srcId="{392199E3-257A-4DBF-845C-7F5897D3F4D8}" destId="{D99F2582-252A-4B94-8BA7-1234A19A29A0}" srcOrd="1" destOrd="0" presId="urn:microsoft.com/office/officeart/2005/8/layout/chevron2"/>
    <dgm:cxn modelId="{D9DC3AD9-B645-41CE-9426-B65A34E8458C}" type="presParOf" srcId="{09C9DBA5-4C0D-413C-A5B9-E166A086CAD8}" destId="{30453870-0411-440A-9085-DAED6983ECE6}" srcOrd="7" destOrd="0" presId="urn:microsoft.com/office/officeart/2005/8/layout/chevron2"/>
    <dgm:cxn modelId="{A4183617-F799-4982-8966-979109699EC7}" type="presParOf" srcId="{09C9DBA5-4C0D-413C-A5B9-E166A086CAD8}" destId="{F84454B6-BDD7-45E2-9D63-9C61C15B66A3}" srcOrd="8" destOrd="0" presId="urn:microsoft.com/office/officeart/2005/8/layout/chevron2"/>
    <dgm:cxn modelId="{ACDE3916-B0E9-4CB0-BF3E-1C17546F3BF4}" type="presParOf" srcId="{F84454B6-BDD7-45E2-9D63-9C61C15B66A3}" destId="{1106EC4A-AB1E-4476-A18A-7B739D536335}" srcOrd="0" destOrd="0" presId="urn:microsoft.com/office/officeart/2005/8/layout/chevron2"/>
    <dgm:cxn modelId="{DE84180F-2A12-4EAC-A36E-8CA5693782BF}" type="presParOf" srcId="{F84454B6-BDD7-45E2-9D63-9C61C15B66A3}" destId="{88A82E79-E542-4D73-8D7D-ACB88DD942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41E0DB-ADDA-4F20-B8A3-203422CDECF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9072AF3-F4D2-4D94-81D0-51D1E9B37AB2}">
      <dgm:prSet phldrT="[Текст]" custT="1"/>
      <dgm:spPr/>
      <dgm:t>
        <a:bodyPr/>
        <a:lstStyle/>
        <a:p>
          <a:r>
            <a:rPr lang="ru-RU" sz="3200" b="0" dirty="0" smtClean="0">
              <a:solidFill>
                <a:schemeClr val="tx1"/>
              </a:solidFill>
            </a:rPr>
            <a:t>Пространство и форма</a:t>
          </a:r>
          <a:endParaRPr lang="ru-RU" sz="3200" b="0" dirty="0">
            <a:solidFill>
              <a:schemeClr val="tx1"/>
            </a:solidFill>
          </a:endParaRPr>
        </a:p>
      </dgm:t>
    </dgm:pt>
    <dgm:pt modelId="{659E2E72-76C4-45BA-A813-A9489D15E001}" type="parTrans" cxnId="{867C3FC6-E75E-4B8D-A09B-B89577F67426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2A6C5F7B-A55C-4E94-8D12-2FBFC527B0D6}" type="sibTrans" cxnId="{867C3FC6-E75E-4B8D-A09B-B89577F67426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20A2314E-3BB7-4BE9-AD2A-E53714D913C7}">
      <dgm:prSet phldrT="[Текст]" custT="1"/>
      <dgm:spPr/>
      <dgm:t>
        <a:bodyPr/>
        <a:lstStyle/>
        <a:p>
          <a:r>
            <a:rPr lang="ru-RU" sz="3200" b="0" dirty="0" smtClean="0">
              <a:solidFill>
                <a:schemeClr val="tx1"/>
              </a:solidFill>
            </a:rPr>
            <a:t>Структура, закономерности, узоры</a:t>
          </a:r>
          <a:endParaRPr lang="ru-RU" sz="3200" b="0" dirty="0">
            <a:solidFill>
              <a:schemeClr val="tx1"/>
            </a:solidFill>
          </a:endParaRPr>
        </a:p>
      </dgm:t>
    </dgm:pt>
    <dgm:pt modelId="{4E6EC943-9CE9-4D6C-ACD9-FA51DF377225}" type="parTrans" cxnId="{C4DF5035-8243-47F2-8A5A-72A8CAD871A9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DDA6E0F0-C9CF-4676-833A-30A37FB781F3}" type="sibTrans" cxnId="{C4DF5035-8243-47F2-8A5A-72A8CAD871A9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1CFEC25D-9B23-402A-831D-83B0D74980C8}">
      <dgm:prSet phldrT="[Текст]" custT="1"/>
      <dgm:spPr/>
      <dgm:t>
        <a:bodyPr/>
        <a:lstStyle/>
        <a:p>
          <a:r>
            <a:rPr lang="ru-RU" sz="3200" b="0" dirty="0" smtClean="0">
              <a:solidFill>
                <a:schemeClr val="tx1"/>
              </a:solidFill>
            </a:rPr>
            <a:t>Величины и измерения</a:t>
          </a:r>
          <a:endParaRPr lang="ru-RU" sz="3200" b="0" dirty="0">
            <a:solidFill>
              <a:schemeClr val="tx1"/>
            </a:solidFill>
          </a:endParaRPr>
        </a:p>
      </dgm:t>
    </dgm:pt>
    <dgm:pt modelId="{9E3C6F3E-79CE-41B9-8A4A-738EFA66BA61}" type="parTrans" cxnId="{5144F17E-181F-4F3A-8A4C-BE317DAA3F9B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28DEFAAC-007E-4083-8F5D-983C6562AF23}" type="sibTrans" cxnId="{5144F17E-181F-4F3A-8A4C-BE317DAA3F9B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6B424C06-1546-44D6-8C5C-3B15FF31D4D7}">
      <dgm:prSet custT="1"/>
      <dgm:spPr/>
      <dgm:t>
        <a:bodyPr/>
        <a:lstStyle/>
        <a:p>
          <a:r>
            <a:rPr lang="ru-RU" sz="3200" b="0" dirty="0" smtClean="0">
              <a:solidFill>
                <a:schemeClr val="tx1"/>
              </a:solidFill>
            </a:rPr>
            <a:t>Данные, частота, вероятность</a:t>
          </a:r>
          <a:endParaRPr lang="ru-RU" sz="3200" b="0" dirty="0">
            <a:solidFill>
              <a:schemeClr val="tx1"/>
            </a:solidFill>
          </a:endParaRPr>
        </a:p>
      </dgm:t>
    </dgm:pt>
    <dgm:pt modelId="{04F0F077-92BD-4C47-B4F4-91D23B117B6F}" type="parTrans" cxnId="{3FC79BD3-FD5E-4F23-AA19-0BAA44B88C4A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18A81C52-92CF-48ED-B694-3BF273475C50}" type="sibTrans" cxnId="{3FC79BD3-FD5E-4F23-AA19-0BAA44B88C4A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D4A20137-34DA-4CD6-85A5-C11C01719696}">
      <dgm:prSet custT="1"/>
      <dgm:spPr/>
      <dgm:t>
        <a:bodyPr/>
        <a:lstStyle/>
        <a:p>
          <a:r>
            <a:rPr lang="ru-RU" sz="3200" b="0" dirty="0" smtClean="0">
              <a:solidFill>
                <a:schemeClr val="tx1"/>
              </a:solidFill>
            </a:rPr>
            <a:t>Множества, числа, операции</a:t>
          </a:r>
          <a:endParaRPr lang="ru-RU" sz="3200" b="0" dirty="0">
            <a:solidFill>
              <a:schemeClr val="tx1"/>
            </a:solidFill>
          </a:endParaRPr>
        </a:p>
      </dgm:t>
    </dgm:pt>
    <dgm:pt modelId="{793F0752-D281-4189-ABAB-AFCE7A5E33EE}" type="parTrans" cxnId="{B7417867-5860-4591-8B8C-BB6EDE0913CF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8F545687-F1AC-4175-BBC3-5C232E6BCCC4}" type="sibTrans" cxnId="{B7417867-5860-4591-8B8C-BB6EDE0913CF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2A4D5D60-6936-4361-9093-9C6BCCD6A180}" type="pres">
      <dgm:prSet presAssocID="{9D41E0DB-ADDA-4F20-B8A3-203422CDEC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972CB-2CCB-4BAB-913F-C20D5D72C199}" type="pres">
      <dgm:prSet presAssocID="{29072AF3-F4D2-4D94-81D0-51D1E9B37AB2}" presName="parentLin" presStyleCnt="0"/>
      <dgm:spPr/>
    </dgm:pt>
    <dgm:pt modelId="{B61783C1-B723-4E78-9D9D-404157C9255A}" type="pres">
      <dgm:prSet presAssocID="{29072AF3-F4D2-4D94-81D0-51D1E9B37AB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E50CAA0-2FCA-4783-ACA2-2BE599F2C500}" type="pres">
      <dgm:prSet presAssocID="{29072AF3-F4D2-4D94-81D0-51D1E9B37AB2}" presName="parentText" presStyleLbl="node1" presStyleIdx="0" presStyleCnt="5" custScaleX="128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84B16-6616-4F21-A889-7F8548169209}" type="pres">
      <dgm:prSet presAssocID="{29072AF3-F4D2-4D94-81D0-51D1E9B37AB2}" presName="negativeSpace" presStyleCnt="0"/>
      <dgm:spPr/>
    </dgm:pt>
    <dgm:pt modelId="{DC0BFC9A-4B64-41F2-98AE-3D89C591E28C}" type="pres">
      <dgm:prSet presAssocID="{29072AF3-F4D2-4D94-81D0-51D1E9B37AB2}" presName="childText" presStyleLbl="conFgAcc1" presStyleIdx="0" presStyleCnt="5">
        <dgm:presLayoutVars>
          <dgm:bulletEnabled val="1"/>
        </dgm:presLayoutVars>
      </dgm:prSet>
      <dgm:spPr/>
    </dgm:pt>
    <dgm:pt modelId="{1ED50B53-0C71-475D-865C-6500B2380629}" type="pres">
      <dgm:prSet presAssocID="{2A6C5F7B-A55C-4E94-8D12-2FBFC527B0D6}" presName="spaceBetweenRectangles" presStyleCnt="0"/>
      <dgm:spPr/>
    </dgm:pt>
    <dgm:pt modelId="{04FC3068-A75F-45E0-AE93-8C3423E32FE8}" type="pres">
      <dgm:prSet presAssocID="{20A2314E-3BB7-4BE9-AD2A-E53714D913C7}" presName="parentLin" presStyleCnt="0"/>
      <dgm:spPr/>
    </dgm:pt>
    <dgm:pt modelId="{6188FC16-990E-45DE-8F29-0582F5716BD9}" type="pres">
      <dgm:prSet presAssocID="{20A2314E-3BB7-4BE9-AD2A-E53714D913C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1BCCE92-CE39-42D5-8BA3-ECA147ABAFA4}" type="pres">
      <dgm:prSet presAssocID="{20A2314E-3BB7-4BE9-AD2A-E53714D913C7}" presName="parentText" presStyleLbl="node1" presStyleIdx="1" presStyleCnt="5" custScaleX="128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A6EEE-EDD3-4AF1-BF60-AF60A8A9D43F}" type="pres">
      <dgm:prSet presAssocID="{20A2314E-3BB7-4BE9-AD2A-E53714D913C7}" presName="negativeSpace" presStyleCnt="0"/>
      <dgm:spPr/>
    </dgm:pt>
    <dgm:pt modelId="{7C965435-3048-4BBC-BBFA-28AC823B59C4}" type="pres">
      <dgm:prSet presAssocID="{20A2314E-3BB7-4BE9-AD2A-E53714D913C7}" presName="childText" presStyleLbl="conFgAcc1" presStyleIdx="1" presStyleCnt="5">
        <dgm:presLayoutVars>
          <dgm:bulletEnabled val="1"/>
        </dgm:presLayoutVars>
      </dgm:prSet>
      <dgm:spPr/>
    </dgm:pt>
    <dgm:pt modelId="{213442BE-6B88-46E1-BF1D-EAEA4C85372A}" type="pres">
      <dgm:prSet presAssocID="{DDA6E0F0-C9CF-4676-833A-30A37FB781F3}" presName="spaceBetweenRectangles" presStyleCnt="0"/>
      <dgm:spPr/>
    </dgm:pt>
    <dgm:pt modelId="{FB072BC8-60E2-4556-A5AB-82443AF9AA20}" type="pres">
      <dgm:prSet presAssocID="{1CFEC25D-9B23-402A-831D-83B0D74980C8}" presName="parentLin" presStyleCnt="0"/>
      <dgm:spPr/>
    </dgm:pt>
    <dgm:pt modelId="{3C53DEA1-5ADF-4671-B3B0-09EB89C59FD4}" type="pres">
      <dgm:prSet presAssocID="{1CFEC25D-9B23-402A-831D-83B0D74980C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77B6CFE-887A-4F20-889C-0BF00163808C}" type="pres">
      <dgm:prSet presAssocID="{1CFEC25D-9B23-402A-831D-83B0D74980C8}" presName="parentText" presStyleLbl="node1" presStyleIdx="2" presStyleCnt="5" custScaleX="128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35C40-95E8-46B7-9A48-8449C24CA55B}" type="pres">
      <dgm:prSet presAssocID="{1CFEC25D-9B23-402A-831D-83B0D74980C8}" presName="negativeSpace" presStyleCnt="0"/>
      <dgm:spPr/>
    </dgm:pt>
    <dgm:pt modelId="{267981F2-F0E4-4896-8510-7D4E1FA17FAA}" type="pres">
      <dgm:prSet presAssocID="{1CFEC25D-9B23-402A-831D-83B0D74980C8}" presName="childText" presStyleLbl="conFgAcc1" presStyleIdx="2" presStyleCnt="5">
        <dgm:presLayoutVars>
          <dgm:bulletEnabled val="1"/>
        </dgm:presLayoutVars>
      </dgm:prSet>
      <dgm:spPr/>
    </dgm:pt>
    <dgm:pt modelId="{16608C8E-F8CC-4A68-9E89-1B4BF9905DE8}" type="pres">
      <dgm:prSet presAssocID="{28DEFAAC-007E-4083-8F5D-983C6562AF23}" presName="spaceBetweenRectangles" presStyleCnt="0"/>
      <dgm:spPr/>
    </dgm:pt>
    <dgm:pt modelId="{A3B7C606-B06F-48AA-95EE-9B204DAD484A}" type="pres">
      <dgm:prSet presAssocID="{6B424C06-1546-44D6-8C5C-3B15FF31D4D7}" presName="parentLin" presStyleCnt="0"/>
      <dgm:spPr/>
    </dgm:pt>
    <dgm:pt modelId="{1393471C-C1AE-49D2-AC75-D728CEC7BEB9}" type="pres">
      <dgm:prSet presAssocID="{6B424C06-1546-44D6-8C5C-3B15FF31D4D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AA43FB9-1809-4179-A3E3-656739865584}" type="pres">
      <dgm:prSet presAssocID="{6B424C06-1546-44D6-8C5C-3B15FF31D4D7}" presName="parentText" presStyleLbl="node1" presStyleIdx="3" presStyleCnt="5" custScaleX="128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4EF0-ECE3-4122-B151-CB40A6F64408}" type="pres">
      <dgm:prSet presAssocID="{6B424C06-1546-44D6-8C5C-3B15FF31D4D7}" presName="negativeSpace" presStyleCnt="0"/>
      <dgm:spPr/>
    </dgm:pt>
    <dgm:pt modelId="{66374C80-2DD0-4FBC-9E59-C1A6D8F88484}" type="pres">
      <dgm:prSet presAssocID="{6B424C06-1546-44D6-8C5C-3B15FF31D4D7}" presName="childText" presStyleLbl="conFgAcc1" presStyleIdx="3" presStyleCnt="5">
        <dgm:presLayoutVars>
          <dgm:bulletEnabled val="1"/>
        </dgm:presLayoutVars>
      </dgm:prSet>
      <dgm:spPr/>
    </dgm:pt>
    <dgm:pt modelId="{EE12B70A-4276-4076-93AA-062DC14553AF}" type="pres">
      <dgm:prSet presAssocID="{18A81C52-92CF-48ED-B694-3BF273475C50}" presName="spaceBetweenRectangles" presStyleCnt="0"/>
      <dgm:spPr/>
    </dgm:pt>
    <dgm:pt modelId="{89805E5E-05A7-4A46-AD5D-8B3003DB092C}" type="pres">
      <dgm:prSet presAssocID="{D4A20137-34DA-4CD6-85A5-C11C01719696}" presName="parentLin" presStyleCnt="0"/>
      <dgm:spPr/>
    </dgm:pt>
    <dgm:pt modelId="{3794FD69-82F7-4A3C-B50D-5DBEFAC88F9E}" type="pres">
      <dgm:prSet presAssocID="{D4A20137-34DA-4CD6-85A5-C11C0171969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AF91859-CB7A-4898-803C-F3B39B0129BA}" type="pres">
      <dgm:prSet presAssocID="{D4A20137-34DA-4CD6-85A5-C11C01719696}" presName="parentText" presStyleLbl="node1" presStyleIdx="4" presStyleCnt="5" custScaleX="128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14EF0-3D67-42A8-9742-4A75270839BA}" type="pres">
      <dgm:prSet presAssocID="{D4A20137-34DA-4CD6-85A5-C11C01719696}" presName="negativeSpace" presStyleCnt="0"/>
      <dgm:spPr/>
    </dgm:pt>
    <dgm:pt modelId="{67C9F67A-365F-4EB4-A424-96A9B56937B3}" type="pres">
      <dgm:prSet presAssocID="{D4A20137-34DA-4CD6-85A5-C11C0171969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9C00936-4D2E-4CFF-8F9E-D23F1F38BEF4}" type="presOf" srcId="{9D41E0DB-ADDA-4F20-B8A3-203422CDECF6}" destId="{2A4D5D60-6936-4361-9093-9C6BCCD6A180}" srcOrd="0" destOrd="0" presId="urn:microsoft.com/office/officeart/2005/8/layout/list1"/>
    <dgm:cxn modelId="{6491A527-2199-4624-B44A-88B611417BE8}" type="presOf" srcId="{29072AF3-F4D2-4D94-81D0-51D1E9B37AB2}" destId="{DE50CAA0-2FCA-4783-ACA2-2BE599F2C500}" srcOrd="1" destOrd="0" presId="urn:microsoft.com/office/officeart/2005/8/layout/list1"/>
    <dgm:cxn modelId="{A166119F-B8DA-4B9F-AA1F-B9D461AF9093}" type="presOf" srcId="{D4A20137-34DA-4CD6-85A5-C11C01719696}" destId="{DAF91859-CB7A-4898-803C-F3B39B0129BA}" srcOrd="1" destOrd="0" presId="urn:microsoft.com/office/officeart/2005/8/layout/list1"/>
    <dgm:cxn modelId="{B7417867-5860-4591-8B8C-BB6EDE0913CF}" srcId="{9D41E0DB-ADDA-4F20-B8A3-203422CDECF6}" destId="{D4A20137-34DA-4CD6-85A5-C11C01719696}" srcOrd="4" destOrd="0" parTransId="{793F0752-D281-4189-ABAB-AFCE7A5E33EE}" sibTransId="{8F545687-F1AC-4175-BBC3-5C232E6BCCC4}"/>
    <dgm:cxn modelId="{D9BDEC9E-8000-4435-9589-AFB6C01EE46F}" type="presOf" srcId="{20A2314E-3BB7-4BE9-AD2A-E53714D913C7}" destId="{6188FC16-990E-45DE-8F29-0582F5716BD9}" srcOrd="0" destOrd="0" presId="urn:microsoft.com/office/officeart/2005/8/layout/list1"/>
    <dgm:cxn modelId="{24F37044-9018-49A7-8B4B-DA08531A0906}" type="presOf" srcId="{6B424C06-1546-44D6-8C5C-3B15FF31D4D7}" destId="{2AA43FB9-1809-4179-A3E3-656739865584}" srcOrd="1" destOrd="0" presId="urn:microsoft.com/office/officeart/2005/8/layout/list1"/>
    <dgm:cxn modelId="{153079D5-6733-4F18-8176-1D9117530C88}" type="presOf" srcId="{20A2314E-3BB7-4BE9-AD2A-E53714D913C7}" destId="{01BCCE92-CE39-42D5-8BA3-ECA147ABAFA4}" srcOrd="1" destOrd="0" presId="urn:microsoft.com/office/officeart/2005/8/layout/list1"/>
    <dgm:cxn modelId="{5DD73F5B-598C-4F5B-A553-9ADCFC27E459}" type="presOf" srcId="{1CFEC25D-9B23-402A-831D-83B0D74980C8}" destId="{877B6CFE-887A-4F20-889C-0BF00163808C}" srcOrd="1" destOrd="0" presId="urn:microsoft.com/office/officeart/2005/8/layout/list1"/>
    <dgm:cxn modelId="{158E38B0-153D-40E5-AED0-C83176B2FDCB}" type="presOf" srcId="{1CFEC25D-9B23-402A-831D-83B0D74980C8}" destId="{3C53DEA1-5ADF-4671-B3B0-09EB89C59FD4}" srcOrd="0" destOrd="0" presId="urn:microsoft.com/office/officeart/2005/8/layout/list1"/>
    <dgm:cxn modelId="{867C3FC6-E75E-4B8D-A09B-B89577F67426}" srcId="{9D41E0DB-ADDA-4F20-B8A3-203422CDECF6}" destId="{29072AF3-F4D2-4D94-81D0-51D1E9B37AB2}" srcOrd="0" destOrd="0" parTransId="{659E2E72-76C4-45BA-A813-A9489D15E001}" sibTransId="{2A6C5F7B-A55C-4E94-8D12-2FBFC527B0D6}"/>
    <dgm:cxn modelId="{0E84158A-2B35-4928-ABE1-E21D8F8E4D98}" type="presOf" srcId="{6B424C06-1546-44D6-8C5C-3B15FF31D4D7}" destId="{1393471C-C1AE-49D2-AC75-D728CEC7BEB9}" srcOrd="0" destOrd="0" presId="urn:microsoft.com/office/officeart/2005/8/layout/list1"/>
    <dgm:cxn modelId="{3FC79BD3-FD5E-4F23-AA19-0BAA44B88C4A}" srcId="{9D41E0DB-ADDA-4F20-B8A3-203422CDECF6}" destId="{6B424C06-1546-44D6-8C5C-3B15FF31D4D7}" srcOrd="3" destOrd="0" parTransId="{04F0F077-92BD-4C47-B4F4-91D23B117B6F}" sibTransId="{18A81C52-92CF-48ED-B694-3BF273475C50}"/>
    <dgm:cxn modelId="{C4DF5035-8243-47F2-8A5A-72A8CAD871A9}" srcId="{9D41E0DB-ADDA-4F20-B8A3-203422CDECF6}" destId="{20A2314E-3BB7-4BE9-AD2A-E53714D913C7}" srcOrd="1" destOrd="0" parTransId="{4E6EC943-9CE9-4D6C-ACD9-FA51DF377225}" sibTransId="{DDA6E0F0-C9CF-4676-833A-30A37FB781F3}"/>
    <dgm:cxn modelId="{5144F17E-181F-4F3A-8A4C-BE317DAA3F9B}" srcId="{9D41E0DB-ADDA-4F20-B8A3-203422CDECF6}" destId="{1CFEC25D-9B23-402A-831D-83B0D74980C8}" srcOrd="2" destOrd="0" parTransId="{9E3C6F3E-79CE-41B9-8A4A-738EFA66BA61}" sibTransId="{28DEFAAC-007E-4083-8F5D-983C6562AF23}"/>
    <dgm:cxn modelId="{712BC492-1862-4169-8252-53891CB6AC66}" type="presOf" srcId="{D4A20137-34DA-4CD6-85A5-C11C01719696}" destId="{3794FD69-82F7-4A3C-B50D-5DBEFAC88F9E}" srcOrd="0" destOrd="0" presId="urn:microsoft.com/office/officeart/2005/8/layout/list1"/>
    <dgm:cxn modelId="{807D22B1-B4E5-47D7-A164-23687A71AF81}" type="presOf" srcId="{29072AF3-F4D2-4D94-81D0-51D1E9B37AB2}" destId="{B61783C1-B723-4E78-9D9D-404157C9255A}" srcOrd="0" destOrd="0" presId="urn:microsoft.com/office/officeart/2005/8/layout/list1"/>
    <dgm:cxn modelId="{17FE56FF-9D24-47CF-901F-E527DAA52D13}" type="presParOf" srcId="{2A4D5D60-6936-4361-9093-9C6BCCD6A180}" destId="{774972CB-2CCB-4BAB-913F-C20D5D72C199}" srcOrd="0" destOrd="0" presId="urn:microsoft.com/office/officeart/2005/8/layout/list1"/>
    <dgm:cxn modelId="{1051FB38-068D-44EC-8F1C-D8BD45CD05BD}" type="presParOf" srcId="{774972CB-2CCB-4BAB-913F-C20D5D72C199}" destId="{B61783C1-B723-4E78-9D9D-404157C9255A}" srcOrd="0" destOrd="0" presId="urn:microsoft.com/office/officeart/2005/8/layout/list1"/>
    <dgm:cxn modelId="{A893DC84-26EA-4EA3-9B6E-186F798B9FA8}" type="presParOf" srcId="{774972CB-2CCB-4BAB-913F-C20D5D72C199}" destId="{DE50CAA0-2FCA-4783-ACA2-2BE599F2C500}" srcOrd="1" destOrd="0" presId="urn:microsoft.com/office/officeart/2005/8/layout/list1"/>
    <dgm:cxn modelId="{58D94CC3-6D1F-4A70-A54E-E4B5A40F250F}" type="presParOf" srcId="{2A4D5D60-6936-4361-9093-9C6BCCD6A180}" destId="{AF684B16-6616-4F21-A889-7F8548169209}" srcOrd="1" destOrd="0" presId="urn:microsoft.com/office/officeart/2005/8/layout/list1"/>
    <dgm:cxn modelId="{4D983BEA-47DC-45E8-A9F4-CB060C60C4A0}" type="presParOf" srcId="{2A4D5D60-6936-4361-9093-9C6BCCD6A180}" destId="{DC0BFC9A-4B64-41F2-98AE-3D89C591E28C}" srcOrd="2" destOrd="0" presId="urn:microsoft.com/office/officeart/2005/8/layout/list1"/>
    <dgm:cxn modelId="{8D1BD22B-C776-4126-86EB-D4E14DD18332}" type="presParOf" srcId="{2A4D5D60-6936-4361-9093-9C6BCCD6A180}" destId="{1ED50B53-0C71-475D-865C-6500B2380629}" srcOrd="3" destOrd="0" presId="urn:microsoft.com/office/officeart/2005/8/layout/list1"/>
    <dgm:cxn modelId="{BA1684D1-9925-43DE-B731-EDD6BC432DBB}" type="presParOf" srcId="{2A4D5D60-6936-4361-9093-9C6BCCD6A180}" destId="{04FC3068-A75F-45E0-AE93-8C3423E32FE8}" srcOrd="4" destOrd="0" presId="urn:microsoft.com/office/officeart/2005/8/layout/list1"/>
    <dgm:cxn modelId="{8C30C6F4-83B5-4E61-A49E-83E2F394FB2D}" type="presParOf" srcId="{04FC3068-A75F-45E0-AE93-8C3423E32FE8}" destId="{6188FC16-990E-45DE-8F29-0582F5716BD9}" srcOrd="0" destOrd="0" presId="urn:microsoft.com/office/officeart/2005/8/layout/list1"/>
    <dgm:cxn modelId="{0AB74219-797A-47A2-AA59-3624878B602A}" type="presParOf" srcId="{04FC3068-A75F-45E0-AE93-8C3423E32FE8}" destId="{01BCCE92-CE39-42D5-8BA3-ECA147ABAFA4}" srcOrd="1" destOrd="0" presId="urn:microsoft.com/office/officeart/2005/8/layout/list1"/>
    <dgm:cxn modelId="{94F3EA2E-318D-407E-A25A-104A2F5E6264}" type="presParOf" srcId="{2A4D5D60-6936-4361-9093-9C6BCCD6A180}" destId="{08DA6EEE-EDD3-4AF1-BF60-AF60A8A9D43F}" srcOrd="5" destOrd="0" presId="urn:microsoft.com/office/officeart/2005/8/layout/list1"/>
    <dgm:cxn modelId="{995B2848-0518-408E-B508-BB24375D6139}" type="presParOf" srcId="{2A4D5D60-6936-4361-9093-9C6BCCD6A180}" destId="{7C965435-3048-4BBC-BBFA-28AC823B59C4}" srcOrd="6" destOrd="0" presId="urn:microsoft.com/office/officeart/2005/8/layout/list1"/>
    <dgm:cxn modelId="{38954FF8-665C-42F2-9AAF-53D901986A8B}" type="presParOf" srcId="{2A4D5D60-6936-4361-9093-9C6BCCD6A180}" destId="{213442BE-6B88-46E1-BF1D-EAEA4C85372A}" srcOrd="7" destOrd="0" presId="urn:microsoft.com/office/officeart/2005/8/layout/list1"/>
    <dgm:cxn modelId="{72B444C4-44CA-46EA-8746-0D360F17335F}" type="presParOf" srcId="{2A4D5D60-6936-4361-9093-9C6BCCD6A180}" destId="{FB072BC8-60E2-4556-A5AB-82443AF9AA20}" srcOrd="8" destOrd="0" presId="urn:microsoft.com/office/officeart/2005/8/layout/list1"/>
    <dgm:cxn modelId="{5237A1CA-8893-49B3-ADD4-91858D71DFFA}" type="presParOf" srcId="{FB072BC8-60E2-4556-A5AB-82443AF9AA20}" destId="{3C53DEA1-5ADF-4671-B3B0-09EB89C59FD4}" srcOrd="0" destOrd="0" presId="urn:microsoft.com/office/officeart/2005/8/layout/list1"/>
    <dgm:cxn modelId="{B43B64E0-1EA4-449C-9FC3-5DB704827F88}" type="presParOf" srcId="{FB072BC8-60E2-4556-A5AB-82443AF9AA20}" destId="{877B6CFE-887A-4F20-889C-0BF00163808C}" srcOrd="1" destOrd="0" presId="urn:microsoft.com/office/officeart/2005/8/layout/list1"/>
    <dgm:cxn modelId="{721886C1-F56C-4900-BD96-06A8729049A4}" type="presParOf" srcId="{2A4D5D60-6936-4361-9093-9C6BCCD6A180}" destId="{8BA35C40-95E8-46B7-9A48-8449C24CA55B}" srcOrd="9" destOrd="0" presId="urn:microsoft.com/office/officeart/2005/8/layout/list1"/>
    <dgm:cxn modelId="{C5FC9315-3A89-4DD3-91D0-289BA7E2A541}" type="presParOf" srcId="{2A4D5D60-6936-4361-9093-9C6BCCD6A180}" destId="{267981F2-F0E4-4896-8510-7D4E1FA17FAA}" srcOrd="10" destOrd="0" presId="urn:microsoft.com/office/officeart/2005/8/layout/list1"/>
    <dgm:cxn modelId="{D377960A-DDEA-462C-ABD8-8E521CCA6C4C}" type="presParOf" srcId="{2A4D5D60-6936-4361-9093-9C6BCCD6A180}" destId="{16608C8E-F8CC-4A68-9E89-1B4BF9905DE8}" srcOrd="11" destOrd="0" presId="urn:microsoft.com/office/officeart/2005/8/layout/list1"/>
    <dgm:cxn modelId="{545EFBA5-AC16-44A7-BAD3-54EE35D428F1}" type="presParOf" srcId="{2A4D5D60-6936-4361-9093-9C6BCCD6A180}" destId="{A3B7C606-B06F-48AA-95EE-9B204DAD484A}" srcOrd="12" destOrd="0" presId="urn:microsoft.com/office/officeart/2005/8/layout/list1"/>
    <dgm:cxn modelId="{84978455-8C34-4050-BF07-CEF33359E4F4}" type="presParOf" srcId="{A3B7C606-B06F-48AA-95EE-9B204DAD484A}" destId="{1393471C-C1AE-49D2-AC75-D728CEC7BEB9}" srcOrd="0" destOrd="0" presId="urn:microsoft.com/office/officeart/2005/8/layout/list1"/>
    <dgm:cxn modelId="{1521DE3B-F0D4-4C5D-96F5-18BD2F8D7D6A}" type="presParOf" srcId="{A3B7C606-B06F-48AA-95EE-9B204DAD484A}" destId="{2AA43FB9-1809-4179-A3E3-656739865584}" srcOrd="1" destOrd="0" presId="urn:microsoft.com/office/officeart/2005/8/layout/list1"/>
    <dgm:cxn modelId="{B6683F74-03A2-4D72-A4FB-E85536FFF415}" type="presParOf" srcId="{2A4D5D60-6936-4361-9093-9C6BCCD6A180}" destId="{1A334EF0-ECE3-4122-B151-CB40A6F64408}" srcOrd="13" destOrd="0" presId="urn:microsoft.com/office/officeart/2005/8/layout/list1"/>
    <dgm:cxn modelId="{E3B7C637-BED2-470C-8CB2-10585A0C77A0}" type="presParOf" srcId="{2A4D5D60-6936-4361-9093-9C6BCCD6A180}" destId="{66374C80-2DD0-4FBC-9E59-C1A6D8F88484}" srcOrd="14" destOrd="0" presId="urn:microsoft.com/office/officeart/2005/8/layout/list1"/>
    <dgm:cxn modelId="{FEFF597C-CCEF-4720-9E38-2E437E559956}" type="presParOf" srcId="{2A4D5D60-6936-4361-9093-9C6BCCD6A180}" destId="{EE12B70A-4276-4076-93AA-062DC14553AF}" srcOrd="15" destOrd="0" presId="urn:microsoft.com/office/officeart/2005/8/layout/list1"/>
    <dgm:cxn modelId="{4802B022-A2A6-4B0B-9F8D-D1CF1A969C7F}" type="presParOf" srcId="{2A4D5D60-6936-4361-9093-9C6BCCD6A180}" destId="{89805E5E-05A7-4A46-AD5D-8B3003DB092C}" srcOrd="16" destOrd="0" presId="urn:microsoft.com/office/officeart/2005/8/layout/list1"/>
    <dgm:cxn modelId="{66076A04-924B-440F-B4D5-CFDD1704AD1A}" type="presParOf" srcId="{89805E5E-05A7-4A46-AD5D-8B3003DB092C}" destId="{3794FD69-82F7-4A3C-B50D-5DBEFAC88F9E}" srcOrd="0" destOrd="0" presId="urn:microsoft.com/office/officeart/2005/8/layout/list1"/>
    <dgm:cxn modelId="{B282CA66-8C1E-4F7F-9A66-F52593B01E4A}" type="presParOf" srcId="{89805E5E-05A7-4A46-AD5D-8B3003DB092C}" destId="{DAF91859-CB7A-4898-803C-F3B39B0129BA}" srcOrd="1" destOrd="0" presId="urn:microsoft.com/office/officeart/2005/8/layout/list1"/>
    <dgm:cxn modelId="{6FDCD490-FC79-4522-8A9C-28CFBF689BF5}" type="presParOf" srcId="{2A4D5D60-6936-4361-9093-9C6BCCD6A180}" destId="{16A14EF0-3D67-42A8-9742-4A75270839BA}" srcOrd="17" destOrd="0" presId="urn:microsoft.com/office/officeart/2005/8/layout/list1"/>
    <dgm:cxn modelId="{0E135276-E046-4F81-8461-93F859E6DE3F}" type="presParOf" srcId="{2A4D5D60-6936-4361-9093-9C6BCCD6A180}" destId="{67C9F67A-365F-4EB4-A424-96A9B56937B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F0E37-A1F1-4BD2-96EE-4A2DFF2EDFEC}">
      <dsp:nvSpPr>
        <dsp:cNvPr id="0" name=""/>
        <dsp:cNvSpPr/>
      </dsp:nvSpPr>
      <dsp:spPr>
        <a:xfrm>
          <a:off x="3830347" y="2520511"/>
          <a:ext cx="1700345" cy="1700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Поддержка всесторонне-</a:t>
          </a:r>
          <a:r>
            <a:rPr lang="ru-RU" sz="1600" kern="1200" dirty="0" err="1" smtClean="0"/>
            <a:t>го</a:t>
          </a:r>
          <a:r>
            <a:rPr lang="ru-RU" sz="1600" kern="1200" dirty="0" smtClean="0"/>
            <a:t> и гармонично-</a:t>
          </a:r>
          <a:r>
            <a:rPr lang="ru-RU" sz="1600" kern="1200" dirty="0" err="1" smtClean="0"/>
            <a:t>го</a:t>
          </a:r>
          <a:r>
            <a:rPr lang="ru-RU" sz="1600" kern="1200" dirty="0" smtClean="0"/>
            <a:t> развития детей</a:t>
          </a:r>
          <a:endParaRPr lang="ru-RU" sz="1600" kern="1200" dirty="0"/>
        </a:p>
      </dsp:txBody>
      <dsp:txXfrm>
        <a:off x="4079357" y="2769521"/>
        <a:ext cx="1202325" cy="1202325"/>
      </dsp:txXfrm>
    </dsp:sp>
    <dsp:sp modelId="{D15B369A-A4C8-4A26-B906-E6EE12987794}">
      <dsp:nvSpPr>
        <dsp:cNvPr id="0" name=""/>
        <dsp:cNvSpPr/>
      </dsp:nvSpPr>
      <dsp:spPr>
        <a:xfrm rot="16200000">
          <a:off x="4419375" y="1753508"/>
          <a:ext cx="522289" cy="57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97719" y="1947475"/>
        <a:ext cx="365602" cy="346871"/>
      </dsp:txXfrm>
    </dsp:sp>
    <dsp:sp modelId="{AAD00AF1-02AA-409E-A33E-200B5E0B4F26}">
      <dsp:nvSpPr>
        <dsp:cNvPr id="0" name=""/>
        <dsp:cNvSpPr/>
      </dsp:nvSpPr>
      <dsp:spPr>
        <a:xfrm>
          <a:off x="3915364" y="4748"/>
          <a:ext cx="1530310" cy="15303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Любопыт-ство</a:t>
          </a:r>
          <a:r>
            <a:rPr lang="ru-RU" sz="1600" kern="1200" dirty="0" smtClean="0"/>
            <a:t> и новые вопросы</a:t>
          </a:r>
          <a:endParaRPr lang="ru-RU" sz="1600" kern="1200" dirty="0"/>
        </a:p>
      </dsp:txBody>
      <dsp:txXfrm>
        <a:off x="4139473" y="228857"/>
        <a:ext cx="1082092" cy="1082092"/>
      </dsp:txXfrm>
    </dsp:sp>
    <dsp:sp modelId="{DEEF1E2C-71A6-4A79-B327-E29EE2843C71}">
      <dsp:nvSpPr>
        <dsp:cNvPr id="0" name=""/>
        <dsp:cNvSpPr/>
      </dsp:nvSpPr>
      <dsp:spPr>
        <a:xfrm rot="18900000">
          <a:off x="5358495" y="2142504"/>
          <a:ext cx="522289" cy="57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81441" y="2313524"/>
        <a:ext cx="365602" cy="346871"/>
      </dsp:txXfrm>
    </dsp:sp>
    <dsp:sp modelId="{D128AC45-2A49-4D73-AD85-90014E394146}">
      <dsp:nvSpPr>
        <dsp:cNvPr id="0" name=""/>
        <dsp:cNvSpPr/>
      </dsp:nvSpPr>
      <dsp:spPr>
        <a:xfrm>
          <a:off x="5754394" y="766499"/>
          <a:ext cx="1530310" cy="1530310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Интерес к </a:t>
          </a:r>
          <a:r>
            <a:rPr lang="ru-RU" sz="1600" kern="1200" dirty="0" err="1" smtClean="0"/>
            <a:t>взаимосвя-зям</a:t>
          </a:r>
          <a:endParaRPr lang="ru-RU" sz="1600" kern="1200" dirty="0"/>
        </a:p>
      </dsp:txBody>
      <dsp:txXfrm>
        <a:off x="5978503" y="990608"/>
        <a:ext cx="1082092" cy="1082092"/>
      </dsp:txXfrm>
    </dsp:sp>
    <dsp:sp modelId="{2303556D-EAD4-4878-9DE9-44E2F9C961C8}">
      <dsp:nvSpPr>
        <dsp:cNvPr id="0" name=""/>
        <dsp:cNvSpPr/>
      </dsp:nvSpPr>
      <dsp:spPr>
        <a:xfrm>
          <a:off x="5747492" y="3081625"/>
          <a:ext cx="522289" cy="57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747492" y="3197248"/>
        <a:ext cx="365602" cy="346871"/>
      </dsp:txXfrm>
    </dsp:sp>
    <dsp:sp modelId="{D39E05E9-6359-4C46-A97F-7B5790605F21}">
      <dsp:nvSpPr>
        <dsp:cNvPr id="0" name=""/>
        <dsp:cNvSpPr/>
      </dsp:nvSpPr>
      <dsp:spPr>
        <a:xfrm>
          <a:off x="6516144" y="2605528"/>
          <a:ext cx="1530310" cy="1530310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Радость открытия</a:t>
          </a:r>
          <a:endParaRPr lang="ru-RU" sz="1600" kern="1200" dirty="0"/>
        </a:p>
      </dsp:txBody>
      <dsp:txXfrm>
        <a:off x="6740253" y="2829637"/>
        <a:ext cx="1082092" cy="1082092"/>
      </dsp:txXfrm>
    </dsp:sp>
    <dsp:sp modelId="{7D74BCCB-E6E7-4DCB-96D5-ACF600C8784D}">
      <dsp:nvSpPr>
        <dsp:cNvPr id="0" name=""/>
        <dsp:cNvSpPr/>
      </dsp:nvSpPr>
      <dsp:spPr>
        <a:xfrm rot="2700000">
          <a:off x="5358495" y="4020745"/>
          <a:ext cx="522289" cy="57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81441" y="4080971"/>
        <a:ext cx="365602" cy="346871"/>
      </dsp:txXfrm>
    </dsp:sp>
    <dsp:sp modelId="{CF903708-8A4C-4A6B-95FA-D34C4C34A87A}">
      <dsp:nvSpPr>
        <dsp:cNvPr id="0" name=""/>
        <dsp:cNvSpPr/>
      </dsp:nvSpPr>
      <dsp:spPr>
        <a:xfrm>
          <a:off x="5754394" y="4444558"/>
          <a:ext cx="1530310" cy="1530310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Настойчи-вость</a:t>
          </a:r>
          <a:r>
            <a:rPr lang="ru-RU" sz="1600" kern="1200" dirty="0" smtClean="0"/>
            <a:t> и концентра-</a:t>
          </a:r>
          <a:r>
            <a:rPr lang="ru-RU" sz="1600" kern="1200" dirty="0" err="1" smtClean="0"/>
            <a:t>ция</a:t>
          </a:r>
          <a:endParaRPr lang="ru-RU" sz="1600" kern="1200" dirty="0"/>
        </a:p>
      </dsp:txBody>
      <dsp:txXfrm>
        <a:off x="5978503" y="4668667"/>
        <a:ext cx="1082092" cy="1082092"/>
      </dsp:txXfrm>
    </dsp:sp>
    <dsp:sp modelId="{035FF7C3-89CF-4BDC-A4F0-9CC977AD43AF}">
      <dsp:nvSpPr>
        <dsp:cNvPr id="0" name=""/>
        <dsp:cNvSpPr/>
      </dsp:nvSpPr>
      <dsp:spPr>
        <a:xfrm rot="5400000">
          <a:off x="4419375" y="4409742"/>
          <a:ext cx="522289" cy="57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97719" y="4447022"/>
        <a:ext cx="365602" cy="346871"/>
      </dsp:txXfrm>
    </dsp:sp>
    <dsp:sp modelId="{69D085AE-1D43-4C30-AD4C-53FAAE2E4BE3}">
      <dsp:nvSpPr>
        <dsp:cNvPr id="0" name=""/>
        <dsp:cNvSpPr/>
      </dsp:nvSpPr>
      <dsp:spPr>
        <a:xfrm>
          <a:off x="3915364" y="5206308"/>
          <a:ext cx="1530310" cy="1530310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Творчество и фантазия</a:t>
          </a:r>
          <a:endParaRPr lang="ru-RU" sz="1600" kern="1200" dirty="0"/>
        </a:p>
      </dsp:txBody>
      <dsp:txXfrm>
        <a:off x="4139473" y="5430417"/>
        <a:ext cx="1082092" cy="1082092"/>
      </dsp:txXfrm>
    </dsp:sp>
    <dsp:sp modelId="{1AEC1D04-60E3-4793-832B-57AEA1DE303F}">
      <dsp:nvSpPr>
        <dsp:cNvPr id="0" name=""/>
        <dsp:cNvSpPr/>
      </dsp:nvSpPr>
      <dsp:spPr>
        <a:xfrm rot="8100000">
          <a:off x="3480254" y="4020745"/>
          <a:ext cx="522289" cy="57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613995" y="4080971"/>
        <a:ext cx="365602" cy="346871"/>
      </dsp:txXfrm>
    </dsp:sp>
    <dsp:sp modelId="{2E3639BD-06D5-40AD-9293-B7901327DA7A}">
      <dsp:nvSpPr>
        <dsp:cNvPr id="0" name=""/>
        <dsp:cNvSpPr/>
      </dsp:nvSpPr>
      <dsp:spPr>
        <a:xfrm>
          <a:off x="2076335" y="4444558"/>
          <a:ext cx="1530310" cy="1530310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Установка и следование правилам</a:t>
          </a:r>
          <a:endParaRPr lang="ru-RU" sz="1600" kern="1200" dirty="0"/>
        </a:p>
      </dsp:txBody>
      <dsp:txXfrm>
        <a:off x="2300444" y="4668667"/>
        <a:ext cx="1082092" cy="1082092"/>
      </dsp:txXfrm>
    </dsp:sp>
    <dsp:sp modelId="{4F4F04E8-2DDC-49DF-ADA8-A5CF296818F1}">
      <dsp:nvSpPr>
        <dsp:cNvPr id="0" name=""/>
        <dsp:cNvSpPr/>
      </dsp:nvSpPr>
      <dsp:spPr>
        <a:xfrm rot="10800000">
          <a:off x="3091258" y="3081625"/>
          <a:ext cx="522289" cy="57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247945" y="3197248"/>
        <a:ext cx="365602" cy="346871"/>
      </dsp:txXfrm>
    </dsp:sp>
    <dsp:sp modelId="{0BE8F2F8-BAB5-47F7-8321-3107A572459A}">
      <dsp:nvSpPr>
        <dsp:cNvPr id="0" name=""/>
        <dsp:cNvSpPr/>
      </dsp:nvSpPr>
      <dsp:spPr>
        <a:xfrm>
          <a:off x="1314584" y="2605528"/>
          <a:ext cx="1530310" cy="1530310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Языковое развитие</a:t>
          </a:r>
          <a:endParaRPr lang="ru-RU" sz="1600" kern="1200" dirty="0"/>
        </a:p>
      </dsp:txBody>
      <dsp:txXfrm>
        <a:off x="1538693" y="2829637"/>
        <a:ext cx="1082092" cy="1082092"/>
      </dsp:txXfrm>
    </dsp:sp>
    <dsp:sp modelId="{90BA9A8E-B7A1-4F36-8437-8F2495AE0232}">
      <dsp:nvSpPr>
        <dsp:cNvPr id="0" name=""/>
        <dsp:cNvSpPr/>
      </dsp:nvSpPr>
      <dsp:spPr>
        <a:xfrm rot="13500000">
          <a:off x="3480254" y="2142504"/>
          <a:ext cx="522289" cy="57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613995" y="2313524"/>
        <a:ext cx="365602" cy="346871"/>
      </dsp:txXfrm>
    </dsp:sp>
    <dsp:sp modelId="{C9D1B6DF-AA12-4703-BBB0-5D3FC1262304}">
      <dsp:nvSpPr>
        <dsp:cNvPr id="0" name=""/>
        <dsp:cNvSpPr/>
      </dsp:nvSpPr>
      <dsp:spPr>
        <a:xfrm>
          <a:off x="2076335" y="766499"/>
          <a:ext cx="1530310" cy="153031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Мышление </a:t>
          </a:r>
          <a:r>
            <a:rPr lang="ru-RU" sz="1600" kern="1200" smtClean="0"/>
            <a:t>и память</a:t>
          </a:r>
          <a:endParaRPr lang="ru-RU" sz="1600" kern="1200"/>
        </a:p>
      </dsp:txBody>
      <dsp:txXfrm>
        <a:off x="2300444" y="990608"/>
        <a:ext cx="1082092" cy="1082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2B2FD-5A29-4137-92C6-B962258E2FBA}">
      <dsp:nvSpPr>
        <dsp:cNvPr id="0" name=""/>
        <dsp:cNvSpPr/>
      </dsp:nvSpPr>
      <dsp:spPr>
        <a:xfrm rot="5400000">
          <a:off x="-172033" y="174034"/>
          <a:ext cx="1146892" cy="8028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403412"/>
        <a:ext cx="802824" cy="344068"/>
      </dsp:txXfrm>
    </dsp:sp>
    <dsp:sp modelId="{16F661A4-2E72-4107-89A7-F104F5C18331}">
      <dsp:nvSpPr>
        <dsp:cNvPr id="0" name=""/>
        <dsp:cNvSpPr/>
      </dsp:nvSpPr>
      <dsp:spPr>
        <a:xfrm rot="5400000">
          <a:off x="3748916" y="-2944091"/>
          <a:ext cx="745480" cy="6637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Развитие «способностей-предшественников»</a:t>
          </a:r>
          <a:endParaRPr lang="ru-RU" sz="2400" kern="1200" dirty="0"/>
        </a:p>
      </dsp:txBody>
      <dsp:txXfrm rot="-5400000">
        <a:off x="802825" y="38391"/>
        <a:ext cx="6601272" cy="672698"/>
      </dsp:txXfrm>
    </dsp:sp>
    <dsp:sp modelId="{51B35D3D-0C6D-4797-A24B-58D095ABFA1C}">
      <dsp:nvSpPr>
        <dsp:cNvPr id="0" name=""/>
        <dsp:cNvSpPr/>
      </dsp:nvSpPr>
      <dsp:spPr>
        <a:xfrm rot="5400000">
          <a:off x="-172033" y="1204400"/>
          <a:ext cx="1146892" cy="802824"/>
        </a:xfrm>
        <a:prstGeom prst="chevron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1433778"/>
        <a:ext cx="802824" cy="344068"/>
      </dsp:txXfrm>
    </dsp:sp>
    <dsp:sp modelId="{CDBAB728-D7A2-43D1-8B0F-B549FBB893F1}">
      <dsp:nvSpPr>
        <dsp:cNvPr id="0" name=""/>
        <dsp:cNvSpPr/>
      </dsp:nvSpPr>
      <dsp:spPr>
        <a:xfrm rot="5400000">
          <a:off x="3748916" y="-1913724"/>
          <a:ext cx="745480" cy="6637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«Математика в повседневной жизни»</a:t>
          </a:r>
          <a:endParaRPr lang="ru-RU" sz="2400" kern="1200" dirty="0"/>
        </a:p>
      </dsp:txBody>
      <dsp:txXfrm rot="-5400000">
        <a:off x="802825" y="1068758"/>
        <a:ext cx="6601272" cy="672698"/>
      </dsp:txXfrm>
    </dsp:sp>
    <dsp:sp modelId="{C5ACCBF4-3251-4ED0-9760-256470F1195D}">
      <dsp:nvSpPr>
        <dsp:cNvPr id="0" name=""/>
        <dsp:cNvSpPr/>
      </dsp:nvSpPr>
      <dsp:spPr>
        <a:xfrm rot="5400000">
          <a:off x="-172033" y="2234767"/>
          <a:ext cx="1146892" cy="802824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2464145"/>
        <a:ext cx="802824" cy="344068"/>
      </dsp:txXfrm>
    </dsp:sp>
    <dsp:sp modelId="{176463FE-DAAE-44E3-9B16-F6B403533A77}">
      <dsp:nvSpPr>
        <dsp:cNvPr id="0" name=""/>
        <dsp:cNvSpPr/>
      </dsp:nvSpPr>
      <dsp:spPr>
        <a:xfrm rot="5400000">
          <a:off x="3748916" y="-883357"/>
          <a:ext cx="745480" cy="6637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«Математика повсюду»</a:t>
          </a:r>
          <a:endParaRPr lang="ru-RU" sz="2400" kern="1200" dirty="0"/>
        </a:p>
      </dsp:txBody>
      <dsp:txXfrm rot="-5400000">
        <a:off x="802825" y="2099125"/>
        <a:ext cx="6601272" cy="672698"/>
      </dsp:txXfrm>
    </dsp:sp>
    <dsp:sp modelId="{FD58DE00-D785-407B-82BF-8C7A35DBC843}">
      <dsp:nvSpPr>
        <dsp:cNvPr id="0" name=""/>
        <dsp:cNvSpPr/>
      </dsp:nvSpPr>
      <dsp:spPr>
        <a:xfrm rot="5400000">
          <a:off x="-172033" y="3265134"/>
          <a:ext cx="1146892" cy="802824"/>
        </a:xfrm>
        <a:prstGeom prst="chevron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3494512"/>
        <a:ext cx="802824" cy="344068"/>
      </dsp:txXfrm>
    </dsp:sp>
    <dsp:sp modelId="{D99F2582-252A-4B94-8BA7-1234A19A29A0}">
      <dsp:nvSpPr>
        <dsp:cNvPr id="0" name=""/>
        <dsp:cNvSpPr/>
      </dsp:nvSpPr>
      <dsp:spPr>
        <a:xfrm rot="5400000">
          <a:off x="3748916" y="147008"/>
          <a:ext cx="745480" cy="6637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Игры-открытия</a:t>
          </a:r>
          <a:endParaRPr lang="ru-RU" sz="2400" kern="1200" dirty="0"/>
        </a:p>
      </dsp:txBody>
      <dsp:txXfrm rot="-5400000">
        <a:off x="802825" y="3129491"/>
        <a:ext cx="6601272" cy="672698"/>
      </dsp:txXfrm>
    </dsp:sp>
    <dsp:sp modelId="{1106EC4A-AB1E-4476-A18A-7B739D536335}">
      <dsp:nvSpPr>
        <dsp:cNvPr id="0" name=""/>
        <dsp:cNvSpPr/>
      </dsp:nvSpPr>
      <dsp:spPr>
        <a:xfrm rot="5400000">
          <a:off x="-172033" y="4295500"/>
          <a:ext cx="1146892" cy="802824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4524878"/>
        <a:ext cx="802824" cy="344068"/>
      </dsp:txXfrm>
    </dsp:sp>
    <dsp:sp modelId="{88A82E79-E542-4D73-8D7D-ACB88DD942E2}">
      <dsp:nvSpPr>
        <dsp:cNvPr id="0" name=""/>
        <dsp:cNvSpPr/>
      </dsp:nvSpPr>
      <dsp:spPr>
        <a:xfrm rot="5400000">
          <a:off x="3748916" y="1177375"/>
          <a:ext cx="745480" cy="6637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Создание предметно-пространственной среды</a:t>
          </a:r>
          <a:endParaRPr lang="ru-RU" sz="2400" kern="1200" dirty="0"/>
        </a:p>
      </dsp:txBody>
      <dsp:txXfrm rot="-5400000">
        <a:off x="802825" y="4159858"/>
        <a:ext cx="6601272" cy="672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BFC9A-4B64-41F2-98AE-3D89C591E28C}">
      <dsp:nvSpPr>
        <dsp:cNvPr id="0" name=""/>
        <dsp:cNvSpPr/>
      </dsp:nvSpPr>
      <dsp:spPr>
        <a:xfrm>
          <a:off x="0" y="433744"/>
          <a:ext cx="72964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0CAA0-2FCA-4783-ACA2-2BE599F2C500}">
      <dsp:nvSpPr>
        <dsp:cNvPr id="0" name=""/>
        <dsp:cNvSpPr/>
      </dsp:nvSpPr>
      <dsp:spPr>
        <a:xfrm>
          <a:off x="364823" y="79504"/>
          <a:ext cx="654770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</a:rPr>
            <a:t>Пространство и форма</a:t>
          </a:r>
          <a:endParaRPr lang="ru-RU" sz="3200" b="0" kern="1200" dirty="0">
            <a:solidFill>
              <a:schemeClr val="tx1"/>
            </a:solidFill>
          </a:endParaRPr>
        </a:p>
      </dsp:txBody>
      <dsp:txXfrm>
        <a:off x="399408" y="114089"/>
        <a:ext cx="6478530" cy="639310"/>
      </dsp:txXfrm>
    </dsp:sp>
    <dsp:sp modelId="{7C965435-3048-4BBC-BBFA-28AC823B59C4}">
      <dsp:nvSpPr>
        <dsp:cNvPr id="0" name=""/>
        <dsp:cNvSpPr/>
      </dsp:nvSpPr>
      <dsp:spPr>
        <a:xfrm>
          <a:off x="0" y="1522384"/>
          <a:ext cx="72964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CCE92-CE39-42D5-8BA3-ECA147ABAFA4}">
      <dsp:nvSpPr>
        <dsp:cNvPr id="0" name=""/>
        <dsp:cNvSpPr/>
      </dsp:nvSpPr>
      <dsp:spPr>
        <a:xfrm>
          <a:off x="364823" y="1168144"/>
          <a:ext cx="6547700" cy="70848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</a:rPr>
            <a:t>Структура, закономерности, узоры</a:t>
          </a:r>
          <a:endParaRPr lang="ru-RU" sz="3200" b="0" kern="1200" dirty="0">
            <a:solidFill>
              <a:schemeClr val="tx1"/>
            </a:solidFill>
          </a:endParaRPr>
        </a:p>
      </dsp:txBody>
      <dsp:txXfrm>
        <a:off x="399408" y="1202729"/>
        <a:ext cx="6478530" cy="639310"/>
      </dsp:txXfrm>
    </dsp:sp>
    <dsp:sp modelId="{267981F2-F0E4-4896-8510-7D4E1FA17FAA}">
      <dsp:nvSpPr>
        <dsp:cNvPr id="0" name=""/>
        <dsp:cNvSpPr/>
      </dsp:nvSpPr>
      <dsp:spPr>
        <a:xfrm>
          <a:off x="0" y="2611024"/>
          <a:ext cx="72964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B6CFE-887A-4F20-889C-0BF00163808C}">
      <dsp:nvSpPr>
        <dsp:cNvPr id="0" name=""/>
        <dsp:cNvSpPr/>
      </dsp:nvSpPr>
      <dsp:spPr>
        <a:xfrm>
          <a:off x="364823" y="2256784"/>
          <a:ext cx="6547700" cy="70848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</a:rPr>
            <a:t>Величины и измерения</a:t>
          </a:r>
          <a:endParaRPr lang="ru-RU" sz="3200" b="0" kern="1200" dirty="0">
            <a:solidFill>
              <a:schemeClr val="tx1"/>
            </a:solidFill>
          </a:endParaRPr>
        </a:p>
      </dsp:txBody>
      <dsp:txXfrm>
        <a:off x="399408" y="2291369"/>
        <a:ext cx="6478530" cy="639310"/>
      </dsp:txXfrm>
    </dsp:sp>
    <dsp:sp modelId="{66374C80-2DD0-4FBC-9E59-C1A6D8F88484}">
      <dsp:nvSpPr>
        <dsp:cNvPr id="0" name=""/>
        <dsp:cNvSpPr/>
      </dsp:nvSpPr>
      <dsp:spPr>
        <a:xfrm>
          <a:off x="0" y="3699664"/>
          <a:ext cx="72964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43FB9-1809-4179-A3E3-656739865584}">
      <dsp:nvSpPr>
        <dsp:cNvPr id="0" name=""/>
        <dsp:cNvSpPr/>
      </dsp:nvSpPr>
      <dsp:spPr>
        <a:xfrm>
          <a:off x="364823" y="3345424"/>
          <a:ext cx="6547700" cy="70848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</a:rPr>
            <a:t>Данные, частота, вероятность</a:t>
          </a:r>
          <a:endParaRPr lang="ru-RU" sz="3200" b="0" kern="1200" dirty="0">
            <a:solidFill>
              <a:schemeClr val="tx1"/>
            </a:solidFill>
          </a:endParaRPr>
        </a:p>
      </dsp:txBody>
      <dsp:txXfrm>
        <a:off x="399408" y="3380009"/>
        <a:ext cx="6478530" cy="639310"/>
      </dsp:txXfrm>
    </dsp:sp>
    <dsp:sp modelId="{67C9F67A-365F-4EB4-A424-96A9B56937B3}">
      <dsp:nvSpPr>
        <dsp:cNvPr id="0" name=""/>
        <dsp:cNvSpPr/>
      </dsp:nvSpPr>
      <dsp:spPr>
        <a:xfrm>
          <a:off x="0" y="4788303"/>
          <a:ext cx="72964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91859-CB7A-4898-803C-F3B39B0129BA}">
      <dsp:nvSpPr>
        <dsp:cNvPr id="0" name=""/>
        <dsp:cNvSpPr/>
      </dsp:nvSpPr>
      <dsp:spPr>
        <a:xfrm>
          <a:off x="364823" y="4434063"/>
          <a:ext cx="6547700" cy="7084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</a:rPr>
            <a:t>Множества, числа, операции</a:t>
          </a:r>
          <a:endParaRPr lang="ru-RU" sz="3200" b="0" kern="1200" dirty="0">
            <a:solidFill>
              <a:schemeClr val="tx1"/>
            </a:solidFill>
          </a:endParaRPr>
        </a:p>
      </dsp:txBody>
      <dsp:txXfrm>
        <a:off x="399408" y="4468648"/>
        <a:ext cx="647853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EC066-B959-4DE7-A295-4BE248ED97C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8DF4-2028-4595-A741-D3FE6D77E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8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A8DF4-2028-4595-A741-D3FE6D77E3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A8DF4-2028-4595-A741-D3FE6D77E3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сравнительных международных исследований достижений учащихся в математике показывают, что в ряде стран высок процент учащихся, которые по завершению полного цикла средней школы (8-9 классов) не в состоянии справится даже с простейшими математическими задачами.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убедительно указывают на то, что причину проблем следует искать на самых ранних ступенях образования – в дошкольном возрасте и начальной школе.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A8DF4-2028-4595-A741-D3FE6D77E35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4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сравнительных международных исследований достижений учащихся в математике показывают, что в ряде стран высок процент учащихся, которые по завершению полного цикла средней школы (8-9 классов) не в состоянии справится даже с простейшими математическими задачами.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убедительно указывают на то, что причину проблем следует искать на самых ранних ступенях образования – в дошкольном возрасте и начальной школе.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A8DF4-2028-4595-A741-D3FE6D77E35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A8DF4-2028-4595-A741-D3FE6D77E35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A8DF4-2028-4595-A741-D3FE6D77E35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сравнительных международных исследований достижений учащихся в математике показывают, что в ряде стран высок процент учащихся, которые по завершению полного цикла средней школы (8-9 классов) не в состоянии справится даже с простейшими математическими задачами.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убедительно указывают на то, что причину проблем следует искать на самых ранних ступенях образования – в дошкольном возрасте и начальной школе.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A8DF4-2028-4595-A741-D3FE6D77E35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A8DF4-2028-4595-A741-D3FE6D77E35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A8DF4-2028-4595-A741-D3FE6D77E35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73536EC7-CD0E-48AA-861A-06ED629D9B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192688" cy="365125"/>
          </a:xfrm>
        </p:spPr>
        <p:txBody>
          <a:bodyPr/>
          <a:lstStyle/>
          <a:p>
            <a:r>
              <a:rPr lang="ru-RU" dirty="0" smtClean="0"/>
              <a:t>И.Е. Федосова. Программа развития математического образования </a:t>
            </a:r>
            <a:r>
              <a:rPr lang="ru-RU" dirty="0" err="1" smtClean="0"/>
              <a:t>МАТЕ:плюс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Изд-во "Национальное образование".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26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32076-D3FD-403B-9ADD-0B2788A7821A}" type="datetime1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математического образования МАТЕ:плюс. Изд-во "Национальное образование".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4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43B1A-3463-40EE-B94B-D23AD8BC6BFF}" type="datetime1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математического образования МАТЕ:плюс. Изд-во "Национальное образование".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8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6336" y="6356350"/>
            <a:ext cx="1090464" cy="365125"/>
          </a:xfrm>
        </p:spPr>
        <p:txBody>
          <a:bodyPr/>
          <a:lstStyle/>
          <a:p>
            <a:fld id="{73536EC7-CD0E-48AA-861A-06ED629D9B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192688" cy="365125"/>
          </a:xfrm>
        </p:spPr>
        <p:txBody>
          <a:bodyPr/>
          <a:lstStyle/>
          <a:p>
            <a:r>
              <a:rPr lang="ru-RU" dirty="0" smtClean="0"/>
              <a:t>И.Е. Федосова. Программа развития математического образования </a:t>
            </a:r>
            <a:r>
              <a:rPr lang="ru-RU" dirty="0" err="1" smtClean="0"/>
              <a:t>МАТЕ:плюс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Изд-во "Национальное образование".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1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73536EC7-CD0E-48AA-861A-06ED629D9B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192688" cy="365125"/>
          </a:xfrm>
        </p:spPr>
        <p:txBody>
          <a:bodyPr/>
          <a:lstStyle/>
          <a:p>
            <a:r>
              <a:rPr lang="ru-RU" dirty="0" smtClean="0"/>
              <a:t>И.Е. Федосова. Программа развития математического образования </a:t>
            </a:r>
            <a:r>
              <a:rPr lang="ru-RU" dirty="0" err="1" smtClean="0"/>
              <a:t>МАТЕ:плюс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Изд-во "Национальное образование".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69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Программа развития математического образования </a:t>
            </a:r>
            <a:r>
              <a:rPr lang="ru-RU" dirty="0" err="1" smtClean="0"/>
              <a:t>МАТЕ:плюс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Изд-во "Национальное образование«, 2015.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6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1F2F09-2ADB-4FEE-A68C-E3FCDAAEB4FD}" type="datetime1">
              <a:rPr lang="ru-RU" smtClean="0"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математического образования МАТЕ:плюс. Изд-во "Национальное образование".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2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Программа развития математического образования </a:t>
            </a:r>
            <a:r>
              <a:rPr lang="ru-RU" dirty="0" err="1" smtClean="0"/>
              <a:t>МАТЕ:плюс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Изд-во "Национальное образование«, 2015.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7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3ED2B4-9B50-4FBC-AC94-F794CF85AD82}" type="datetime1">
              <a:rPr lang="ru-RU" smtClean="0"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математического образования МАТЕ:плюс. Изд-во "Национальное образование".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9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147A7-51B0-47CE-8A8B-EA68C50A8616}" type="datetime1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математического образования МАТЕ:плюс. Изд-во "Национальное образование".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4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9017-BD81-4E45-9420-C23FF2A173E1}" type="datetime1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математического образования МАТЕ:плюс. Изд-во "Национальное образование".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2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19672" y="6356350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Программа развития математического образования </a:t>
            </a:r>
            <a:r>
              <a:rPr lang="ru-RU" dirty="0" err="1" smtClean="0"/>
              <a:t>МАТЕ:плюс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Изд-во "Национальное образование«, 2015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6EC7-CD0E-48AA-861A-06ED629D9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42.jpeg"/><Relationship Id="rId5" Type="http://schemas.openxmlformats.org/officeDocument/2006/relationships/image" Target="../media/image37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microsoft.com/office/2007/relationships/hdphoto" Target="../media/hdphoto4.wdp"/><Relationship Id="rId18" Type="http://schemas.openxmlformats.org/officeDocument/2006/relationships/image" Target="../media/image57.jpeg"/><Relationship Id="rId26" Type="http://schemas.openxmlformats.org/officeDocument/2006/relationships/image" Target="../media/image61.jpeg"/><Relationship Id="rId3" Type="http://schemas.openxmlformats.org/officeDocument/2006/relationships/image" Target="../media/image48.jpeg"/><Relationship Id="rId21" Type="http://schemas.microsoft.com/office/2007/relationships/hdphoto" Target="../media/hdphoto8.wdp"/><Relationship Id="rId7" Type="http://schemas.microsoft.com/office/2007/relationships/hdphoto" Target="../media/hdphoto1.wdp"/><Relationship Id="rId12" Type="http://schemas.openxmlformats.org/officeDocument/2006/relationships/image" Target="../media/image54.jpe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2" Type="http://schemas.openxmlformats.org/officeDocument/2006/relationships/image" Target="../media/image47.jpeg"/><Relationship Id="rId16" Type="http://schemas.openxmlformats.org/officeDocument/2006/relationships/image" Target="../media/image56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microsoft.com/office/2007/relationships/hdphoto" Target="../media/hdphoto3.wdp"/><Relationship Id="rId24" Type="http://schemas.openxmlformats.org/officeDocument/2006/relationships/image" Target="../media/image60.jpeg"/><Relationship Id="rId5" Type="http://schemas.openxmlformats.org/officeDocument/2006/relationships/image" Target="../media/image50.jpeg"/><Relationship Id="rId15" Type="http://schemas.microsoft.com/office/2007/relationships/hdphoto" Target="../media/hdphoto5.wdp"/><Relationship Id="rId23" Type="http://schemas.microsoft.com/office/2007/relationships/hdphoto" Target="../media/hdphoto9.wdp"/><Relationship Id="rId10" Type="http://schemas.openxmlformats.org/officeDocument/2006/relationships/image" Target="../media/image53.jpeg"/><Relationship Id="rId19" Type="http://schemas.microsoft.com/office/2007/relationships/hdphoto" Target="../media/hdphoto7.wdp"/><Relationship Id="rId4" Type="http://schemas.openxmlformats.org/officeDocument/2006/relationships/image" Target="../media/image49.jpeg"/><Relationship Id="rId9" Type="http://schemas.microsoft.com/office/2007/relationships/hdphoto" Target="../media/hdphoto2.wdp"/><Relationship Id="rId14" Type="http://schemas.openxmlformats.org/officeDocument/2006/relationships/image" Target="../media/image55.jpeg"/><Relationship Id="rId22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70.jpeg"/><Relationship Id="rId7" Type="http://schemas.openxmlformats.org/officeDocument/2006/relationships/image" Target="../media/image73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microsoft.com/office/2007/relationships/hdphoto" Target="../media/hdphoto11.wdp"/><Relationship Id="rId10" Type="http://schemas.openxmlformats.org/officeDocument/2006/relationships/image" Target="../media/image75.jpeg"/><Relationship Id="rId4" Type="http://schemas.openxmlformats.org/officeDocument/2006/relationships/image" Target="../media/image71.png"/><Relationship Id="rId9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Новая папка\Паникаровская\МАТЕМАТИКА\Обложки_jpeg\коробка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54" y="2459076"/>
            <a:ext cx="4887887" cy="44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548680"/>
            <a:ext cx="6089005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Реализация требований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ФГОС ДО и Концепции развития математического образования в РФ в формировании математических представлений дошкольников</a:t>
            </a:r>
          </a:p>
          <a:p>
            <a:pPr algn="ctr">
              <a:lnSpc>
                <a:spcPct val="80000"/>
              </a:lnSpc>
            </a:pPr>
            <a:endParaRPr lang="ru-RU" sz="2400" b="1" dirty="0" smtClean="0"/>
          </a:p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D40A0A"/>
                </a:solidFill>
              </a:rPr>
              <a:t>Мате:плюс</a:t>
            </a:r>
            <a:r>
              <a:rPr lang="ru-RU" sz="2400" b="1" dirty="0" smtClean="0">
                <a:solidFill>
                  <a:srgbClr val="D40A0A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D40A0A"/>
                </a:solidFill>
              </a:rPr>
              <a:t>Математика в дошкольном образовании</a:t>
            </a:r>
            <a:endParaRPr lang="ru-RU" sz="2400" b="1" dirty="0">
              <a:solidFill>
                <a:srgbClr val="D40A0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1171" y="428240"/>
            <a:ext cx="1192461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Соответствует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450" b="1" dirty="0" smtClean="0">
                <a:solidFill>
                  <a:schemeClr val="bg1"/>
                </a:solidFill>
              </a:rPr>
              <a:t>ФГОС ДО</a:t>
            </a:r>
            <a:endParaRPr lang="ru-RU" sz="145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59755">
            <a:off x="5010809" y="5785765"/>
            <a:ext cx="1152128" cy="7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84368" y="530120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Совместимо </a:t>
            </a:r>
          </a:p>
          <a:p>
            <a:pPr algn="ctr"/>
            <a:r>
              <a:rPr lang="ru-RU" sz="900" b="1" dirty="0" smtClean="0"/>
              <a:t>с основной образовательной программой</a:t>
            </a:r>
            <a:endParaRPr lang="ru-RU" sz="1600" b="1" dirty="0"/>
          </a:p>
        </p:txBody>
      </p:sp>
      <p:pic>
        <p:nvPicPr>
          <p:cNvPr id="2" name="Picture 2" descr="Z:\Новая папка\Паникаровская\МАТЕМАТИКА\ПРЕЗЕНТАЦИИ\Лого_вдохно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74" y="5882597"/>
            <a:ext cx="996925" cy="8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:\Новая папка\Паникаровская\МАТЕМАТИКА\ПРЕЗЕНТАЦИИ\Позн_реч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51" y="82153"/>
            <a:ext cx="933053" cy="93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20733" y="1196752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Соответствует </a:t>
            </a:r>
          </a:p>
          <a:p>
            <a:r>
              <a:rPr lang="ru-RU" sz="1000" b="1" dirty="0" smtClean="0"/>
              <a:t>ФГОС ДО</a:t>
            </a:r>
            <a:endParaRPr lang="ru-RU" sz="10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77207" y="170637"/>
            <a:ext cx="643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Мате:плюс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404059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центре </a:t>
            </a:r>
            <a:r>
              <a:rPr lang="ru-RU" sz="2800" dirty="0" smtClean="0"/>
              <a:t>внимания комплекса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Мате:плюс</a:t>
            </a:r>
            <a:r>
              <a:rPr lang="ru-RU" sz="2800" b="1" dirty="0" smtClean="0"/>
              <a:t>»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b="1" dirty="0"/>
              <a:t>интеграция математической деятельности в повседневную жизнь </a:t>
            </a:r>
            <a:r>
              <a:rPr lang="ru-RU" sz="2800" dirty="0"/>
              <a:t>детского </a:t>
            </a:r>
            <a:r>
              <a:rPr lang="ru-RU" sz="2800" dirty="0" smtClean="0"/>
              <a:t>сада. </a:t>
            </a:r>
          </a:p>
          <a:p>
            <a:endParaRPr lang="ru-RU" sz="2800" dirty="0"/>
          </a:p>
          <a:p>
            <a:r>
              <a:rPr lang="ru-RU" sz="2800" dirty="0" smtClean="0"/>
              <a:t>В </a:t>
            </a:r>
            <a:r>
              <a:rPr lang="ru-RU" sz="2800" b="1" dirty="0"/>
              <a:t>«</a:t>
            </a:r>
            <a:r>
              <a:rPr lang="ru-RU" sz="2800" b="1" dirty="0" err="1"/>
              <a:t>Мате:плюс</a:t>
            </a:r>
            <a:r>
              <a:rPr lang="ru-RU" sz="2800" b="1" dirty="0"/>
              <a:t>»</a:t>
            </a:r>
            <a:r>
              <a:rPr lang="ru-RU" sz="2800" dirty="0" smtClean="0"/>
              <a:t> </a:t>
            </a:r>
            <a:r>
              <a:rPr lang="ru-RU" sz="2800" dirty="0"/>
              <a:t>представлены </a:t>
            </a:r>
            <a:r>
              <a:rPr lang="ru-RU" sz="2800" b="1" dirty="0" smtClean="0"/>
              <a:t>ситуации (примеры ситуаций)</a:t>
            </a:r>
            <a:r>
              <a:rPr lang="ru-RU" sz="2800" dirty="0" smtClean="0"/>
              <a:t>, </a:t>
            </a:r>
            <a:r>
              <a:rPr lang="ru-RU" sz="2800" dirty="0"/>
              <a:t>которые легко могут быть смоделированы </a:t>
            </a:r>
            <a:r>
              <a:rPr lang="ru-RU" sz="2800" dirty="0" smtClean="0"/>
              <a:t>педагогами и </a:t>
            </a:r>
            <a:r>
              <a:rPr lang="ru-RU" sz="2800" dirty="0"/>
              <a:t>в которых становятся очевидным взаимосвязи и закономерности явлений. </a:t>
            </a:r>
            <a:endParaRPr lang="ru-RU" sz="28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77207" y="170637"/>
            <a:ext cx="643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Мате:плюс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/>
              <a:t>Основные направления развития ребенка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45988356"/>
              </p:ext>
            </p:extLst>
          </p:nvPr>
        </p:nvGraphicFramePr>
        <p:xfrm>
          <a:off x="1524000" y="1397000"/>
          <a:ext cx="744048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74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Новая папка\Паникаровская\МАТЕМАТИКА\Обложки_jpeg\коробка_s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 t="18350" r="9363" b="21336"/>
          <a:stretch/>
        </p:blipFill>
        <p:spPr bwMode="auto">
          <a:xfrm>
            <a:off x="3234655" y="4194628"/>
            <a:ext cx="3857625" cy="26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7" name="Picture 4" descr="Математика в детском саду"/>
          <p:cNvPicPr>
            <a:picLocks noChangeAspect="1" noChangeArrowheads="1"/>
          </p:cNvPicPr>
          <p:nvPr/>
        </p:nvPicPr>
        <p:blipFill>
          <a:blip r:embed="rId3"/>
          <a:srcRect l="1047" t="456" r="8781" b="13309"/>
          <a:stretch>
            <a:fillRect/>
          </a:stretch>
        </p:blipFill>
        <p:spPr bwMode="auto">
          <a:xfrm>
            <a:off x="1692276" y="1506400"/>
            <a:ext cx="2127143" cy="2874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1506400"/>
            <a:ext cx="2182208" cy="2874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0008" y="1988840"/>
            <a:ext cx="9509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6CA62C"/>
                </a:solidFill>
              </a:rPr>
              <a:t>+</a:t>
            </a:r>
            <a:endParaRPr lang="ru-RU" sz="12000" b="1" dirty="0">
              <a:solidFill>
                <a:srgbClr val="6CA62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7207" y="170637"/>
            <a:ext cx="643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Мате:плюс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/>
              <a:t>Учебно-методические материалы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77207" y="170637"/>
            <a:ext cx="643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Мате:плюс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/>
              <a:t>О методе и содержании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568986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Математические </a:t>
            </a:r>
            <a:r>
              <a:rPr lang="ru-RU" sz="2400" dirty="0"/>
              <a:t>идеи без труда можно найти в окружающей среде и в играх </a:t>
            </a:r>
            <a:r>
              <a:rPr lang="ru-RU" sz="2400" dirty="0" smtClean="0"/>
              <a:t>детей, но </a:t>
            </a:r>
            <a:r>
              <a:rPr lang="ru-RU" sz="2400" dirty="0"/>
              <a:t>требуется определенное руководство со стороны взрослых, чтобы сделать </a:t>
            </a:r>
            <a:r>
              <a:rPr lang="ru-RU" sz="2400" b="1" dirty="0"/>
              <a:t>эти идеи заметными и обратить на них внимание детей. </a:t>
            </a:r>
            <a:endParaRPr lang="ru-RU" sz="2400" b="1" dirty="0" smtClean="0"/>
          </a:p>
          <a:p>
            <a:endParaRPr lang="ru-RU" sz="2400" dirty="0"/>
          </a:p>
          <a:p>
            <a:r>
              <a:rPr lang="ru-RU" sz="2400" dirty="0" smtClean="0"/>
              <a:t>Таким </a:t>
            </a:r>
            <a:r>
              <a:rPr lang="ru-RU" sz="2400" dirty="0"/>
              <a:t>образом, возникает </a:t>
            </a:r>
            <a:r>
              <a:rPr lang="ru-RU" sz="2400" b="1" dirty="0"/>
              <a:t>ситуация «</a:t>
            </a:r>
            <a:r>
              <a:rPr lang="ru-RU" sz="2400" b="1" dirty="0" smtClean="0"/>
              <a:t>со-конструирования», </a:t>
            </a:r>
            <a:r>
              <a:rPr lang="ru-RU" sz="2400" dirty="0"/>
              <a:t>при </a:t>
            </a:r>
            <a:r>
              <a:rPr lang="ru-RU" sz="2400" dirty="0" smtClean="0"/>
              <a:t>этом структурированный </a:t>
            </a:r>
            <a:r>
              <a:rPr lang="ru-RU" sz="2400" dirty="0"/>
              <a:t>подход, т. е. </a:t>
            </a:r>
            <a:r>
              <a:rPr lang="ru-RU" sz="2400" b="1" dirty="0"/>
              <a:t>«время математики»</a:t>
            </a:r>
            <a:r>
              <a:rPr lang="ru-RU" sz="2400" dirty="0"/>
              <a:t>, оказывается полезным как для детей и процесса совершаемых ими открытий, так и для сотрудников детского </a:t>
            </a:r>
            <a:r>
              <a:rPr lang="ru-RU" sz="2400" dirty="0" smtClean="0"/>
              <a:t>сада. 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77207" y="170637"/>
            <a:ext cx="643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Мате:плюс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/>
              <a:t>О методе и содержании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568986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математических игр всегда следует отводить определенное место и время.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Игры-открытия </a:t>
            </a:r>
            <a:r>
              <a:rPr lang="ru-RU" sz="2400" dirty="0"/>
              <a:t>должны обладать структурой.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Главная </a:t>
            </a:r>
            <a:r>
              <a:rPr lang="ru-RU" sz="2400" dirty="0"/>
              <a:t>задача воспитателя — побуждать детей думать и рассуждать.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Наряду </a:t>
            </a:r>
            <a:r>
              <a:rPr lang="ru-RU" sz="2400" dirty="0"/>
              <a:t>с организованной обучающей средой большую роль играет техника постановки вопросов </a:t>
            </a:r>
            <a:r>
              <a:rPr lang="ru-RU" sz="2400" dirty="0" smtClean="0"/>
              <a:t>воспитателем.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77207" y="170637"/>
            <a:ext cx="6439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Мате:плюс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Содержание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4683500"/>
              </p:ext>
            </p:extLst>
          </p:nvPr>
        </p:nvGraphicFramePr>
        <p:xfrm>
          <a:off x="1619672" y="1124744"/>
          <a:ext cx="72964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08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2798" y="1338912"/>
            <a:ext cx="6679641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800" dirty="0" smtClean="0"/>
              <a:t>В комплект входят:</a:t>
            </a:r>
            <a:endParaRPr lang="ru-RU" sz="2800" dirty="0"/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методические </a:t>
            </a:r>
            <a:r>
              <a:rPr lang="ru-RU" sz="2800" dirty="0"/>
              <a:t>материалы для педагога (включая материалы для ведения наблюдений)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рабочие </a:t>
            </a:r>
            <a:r>
              <a:rPr lang="ru-RU" sz="2800" dirty="0"/>
              <a:t>и диагностические материалы для ребенка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игровые </a:t>
            </a:r>
            <a:r>
              <a:rPr lang="ru-RU" sz="2800" dirty="0"/>
              <a:t>материалы и система карточек с описаниями игр</a:t>
            </a:r>
          </a:p>
          <a:p>
            <a:endParaRPr lang="ru-RU" sz="2800" dirty="0" smtClean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8053">
            <a:off x="7884368" y="5637661"/>
            <a:ext cx="1000014" cy="10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16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77207" y="170637"/>
            <a:ext cx="64392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Мате:плюс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000" b="1" dirty="0"/>
              <a:t>программный комплекс для организации математического образования в дошкольном возрасте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8053">
            <a:off x="7942298" y="5637659"/>
            <a:ext cx="1000014" cy="10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0595" y="756419"/>
            <a:ext cx="7251885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Основные </a:t>
            </a:r>
            <a:r>
              <a:rPr lang="ru-RU" sz="2000" dirty="0"/>
              <a:t>преимущества комплекта: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игровая форма заданий и отличные игровые материалы, которые гарантируют позитивные эмоции всем участникам занятий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большой выбор игр и их вариантов, что открывает педагогу возможности для дифференцированного подхода, и кроме того, побуждает и ребенка и педагога к придумыванию собственных игр 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построение материала по принципу «от простого – к сложному», что предполагает развивающий и мотивирующий эффект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тщательно проработанная система игровых, рабочих и диагностических материалов, обеспечивающая наиболее полный охват математических явлений и понятий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продуманная система диагностики и наблюдений за развитием, позволяющая реализовать индивидуальный подход к каждому ребенку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17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77207" y="170637"/>
            <a:ext cx="643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Мате:плюс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>
            <a:grpSpLocks noChangeAspect="1"/>
          </p:cNvGrpSpPr>
          <p:nvPr/>
        </p:nvGrpSpPr>
        <p:grpSpPr>
          <a:xfrm>
            <a:off x="4285780" y="4298199"/>
            <a:ext cx="1689329" cy="1157639"/>
            <a:chOff x="1658535" y="3500839"/>
            <a:chExt cx="2292239" cy="1570792"/>
          </a:xfrm>
        </p:grpSpPr>
        <p:pic>
          <p:nvPicPr>
            <p:cNvPr id="3081" name="Picture 9" descr="Z:\Новая папка\Паникаровская\МАТЕМАТИКА\ПРЕЗЕНТАЦИИ\карточки дет_чб\314_113554_A6_Karten_RS2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813" y="3500839"/>
              <a:ext cx="1912961" cy="1357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Z:\Новая папка\Паникаровская\МАТЕМАТИКА\ПРЕЗЕНТАЦИИ\карточки дет_цв\314_113554_A6_Karten_VS2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535" y="3716049"/>
              <a:ext cx="1910681" cy="135558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2001157" y="4084749"/>
            <a:ext cx="1944216" cy="1371089"/>
            <a:chOff x="6300192" y="3142933"/>
            <a:chExt cx="2652020" cy="1870243"/>
          </a:xfrm>
        </p:grpSpPr>
        <p:pic>
          <p:nvPicPr>
            <p:cNvPr id="3083" name="Picture 11" descr="Z:\Новая папка\Паникаровская\МАТЕМАТИКА\ПРЕЗЕНТАЦИИ\карточки пед_чб\314_113554_A5_Karten_RS_Страница_0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142933"/>
              <a:ext cx="2363988" cy="16668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Z:\Новая папка\Паникаровская\МАТЕМАТИКА\ПРЕЗЕНТАЦИИ\карточки пед_цв\314_113554_A5_Karten_VS_Страница_0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347190"/>
              <a:ext cx="2363538" cy="166598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1825677" y="1845198"/>
            <a:ext cx="3936287" cy="1957848"/>
            <a:chOff x="2010086" y="5350185"/>
            <a:chExt cx="7133914" cy="1486222"/>
          </a:xfrm>
        </p:grpSpPr>
        <p:sp>
          <p:nvSpPr>
            <p:cNvPr id="11" name="Двойная волна 10"/>
            <p:cNvSpPr/>
            <p:nvPr/>
          </p:nvSpPr>
          <p:spPr>
            <a:xfrm>
              <a:off x="2010086" y="5350185"/>
              <a:ext cx="7133914" cy="311063"/>
            </a:xfrm>
            <a:prstGeom prst="doubleWave">
              <a:avLst/>
            </a:prstGeom>
            <a:solidFill>
              <a:srgbClr val="CAE739"/>
            </a:solidFill>
            <a:ln>
              <a:solidFill>
                <a:srgbClr val="CAE7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>
                  <a:solidFill>
                    <a:schemeClr val="tx1"/>
                  </a:solidFill>
                </a:rPr>
                <a:t>Пространство и форма</a:t>
              </a:r>
            </a:p>
          </p:txBody>
        </p:sp>
        <p:sp>
          <p:nvSpPr>
            <p:cNvPr id="30" name="Двойная волна 29"/>
            <p:cNvSpPr/>
            <p:nvPr/>
          </p:nvSpPr>
          <p:spPr>
            <a:xfrm>
              <a:off x="2010086" y="5638217"/>
              <a:ext cx="7133914" cy="311063"/>
            </a:xfrm>
            <a:prstGeom prst="doubleWave">
              <a:avLst/>
            </a:prstGeom>
            <a:solidFill>
              <a:srgbClr val="D15AD4"/>
            </a:solidFill>
            <a:ln>
              <a:solidFill>
                <a:srgbClr val="D15A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Структуры, закономерности, узоры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Двойная волна 30"/>
            <p:cNvSpPr/>
            <p:nvPr/>
          </p:nvSpPr>
          <p:spPr>
            <a:xfrm>
              <a:off x="2010086" y="5926249"/>
              <a:ext cx="7133914" cy="311063"/>
            </a:xfrm>
            <a:prstGeom prst="doubleWave">
              <a:avLst/>
            </a:prstGeom>
            <a:solidFill>
              <a:srgbClr val="FE7044"/>
            </a:solidFill>
            <a:ln>
              <a:solidFill>
                <a:srgbClr val="FE70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>
                  <a:solidFill>
                    <a:schemeClr val="tx1"/>
                  </a:solidFill>
                </a:rPr>
                <a:t>Величины и измерения</a:t>
              </a:r>
            </a:p>
          </p:txBody>
        </p:sp>
        <p:sp>
          <p:nvSpPr>
            <p:cNvPr id="32" name="Двойная волна 31"/>
            <p:cNvSpPr/>
            <p:nvPr/>
          </p:nvSpPr>
          <p:spPr>
            <a:xfrm>
              <a:off x="2010086" y="6220010"/>
              <a:ext cx="7133914" cy="311063"/>
            </a:xfrm>
            <a:prstGeom prst="doubleWave">
              <a:avLst/>
            </a:prstGeom>
            <a:solidFill>
              <a:srgbClr val="61BCE9"/>
            </a:solidFill>
            <a:ln>
              <a:solidFill>
                <a:srgbClr val="61BC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>
                  <a:solidFill>
                    <a:schemeClr val="tx1"/>
                  </a:solidFill>
                </a:rPr>
                <a:t>Данные, </a:t>
              </a:r>
              <a:r>
                <a:rPr lang="ru-RU" sz="1400" dirty="0" smtClean="0">
                  <a:solidFill>
                    <a:schemeClr val="tx1"/>
                  </a:solidFill>
                </a:rPr>
                <a:t>частота, </a:t>
              </a:r>
              <a:r>
                <a:rPr lang="ru-RU" sz="1400" dirty="0">
                  <a:solidFill>
                    <a:schemeClr val="tx1"/>
                  </a:solidFill>
                </a:rPr>
                <a:t>вероятность</a:t>
              </a:r>
            </a:p>
          </p:txBody>
        </p:sp>
        <p:sp>
          <p:nvSpPr>
            <p:cNvPr id="33" name="Двойная волна 32"/>
            <p:cNvSpPr/>
            <p:nvPr/>
          </p:nvSpPr>
          <p:spPr>
            <a:xfrm>
              <a:off x="2010086" y="6525344"/>
              <a:ext cx="7133914" cy="311063"/>
            </a:xfrm>
            <a:prstGeom prst="doubleWave">
              <a:avLst/>
            </a:prstGeom>
            <a:solidFill>
              <a:srgbClr val="FDFD23"/>
            </a:solidFill>
            <a:ln>
              <a:solidFill>
                <a:srgbClr val="FDF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Множества, </a:t>
              </a:r>
              <a:r>
                <a:rPr lang="ru-RU" sz="1400" dirty="0">
                  <a:solidFill>
                    <a:schemeClr val="tx1"/>
                  </a:solidFill>
                </a:rPr>
                <a:t>числа, операции</a:t>
              </a:r>
            </a:p>
          </p:txBody>
        </p:sp>
      </p:grpSp>
      <p:cxnSp>
        <p:nvCxnSpPr>
          <p:cNvPr id="13" name="Прямая соединительная линия 12"/>
          <p:cNvCxnSpPr>
            <a:endCxn id="37" idx="7"/>
          </p:cNvCxnSpPr>
          <p:nvPr/>
        </p:nvCxnSpPr>
        <p:spPr>
          <a:xfrm flipH="1">
            <a:off x="2925384" y="2170317"/>
            <a:ext cx="1574609" cy="2038882"/>
          </a:xfrm>
          <a:prstGeom prst="line">
            <a:avLst/>
          </a:prstGeom>
          <a:ln w="9525">
            <a:solidFill>
              <a:srgbClr val="6C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>
            <a:spLocks noChangeAspect="1"/>
          </p:cNvSpPr>
          <p:nvPr/>
        </p:nvSpPr>
        <p:spPr>
          <a:xfrm>
            <a:off x="2699792" y="4170095"/>
            <a:ext cx="264298" cy="267017"/>
          </a:xfrm>
          <a:prstGeom prst="ellipse">
            <a:avLst/>
          </a:prstGeom>
          <a:noFill/>
          <a:ln w="9525">
            <a:solidFill>
              <a:srgbClr val="6CA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endCxn id="119" idx="0"/>
          </p:cNvCxnSpPr>
          <p:nvPr/>
        </p:nvCxnSpPr>
        <p:spPr>
          <a:xfrm>
            <a:off x="4499992" y="2170317"/>
            <a:ext cx="842852" cy="2213080"/>
          </a:xfrm>
          <a:prstGeom prst="line">
            <a:avLst/>
          </a:prstGeom>
          <a:ln w="9525">
            <a:solidFill>
              <a:srgbClr val="6C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Z:\Новая папка\Паникаровская\МАТЕМАТИКА\ПРЕЗЕНТАЦИИ\113554_Beobachtungsbog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322" y="1943421"/>
            <a:ext cx="2333847" cy="170160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единительная линия 45"/>
          <p:cNvCxnSpPr>
            <a:stCxn id="1031" idx="2"/>
          </p:cNvCxnSpPr>
          <p:nvPr/>
        </p:nvCxnSpPr>
        <p:spPr>
          <a:xfrm flipH="1">
            <a:off x="4499993" y="2136014"/>
            <a:ext cx="1241837" cy="34303"/>
          </a:xfrm>
          <a:prstGeom prst="line">
            <a:avLst/>
          </a:prstGeom>
          <a:ln w="9525">
            <a:solidFill>
              <a:srgbClr val="6C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Z:\Новая папка\Паникаровская\МАТЕМАТИКА\ПРЕЗЕНТАЦИИ\тетрадь2\113577_053_088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56" y="3803046"/>
            <a:ext cx="1161106" cy="16421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77207" y="170637"/>
            <a:ext cx="643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ОСНОВНЫЕ РАЗДЕЛЫ Мате:плюс</a:t>
            </a:r>
          </a:p>
        </p:txBody>
      </p:sp>
      <p:cxnSp>
        <p:nvCxnSpPr>
          <p:cNvPr id="21" name="Прямая соединительная линия 20"/>
          <p:cNvCxnSpPr>
            <a:endCxn id="122" idx="1"/>
          </p:cNvCxnSpPr>
          <p:nvPr/>
        </p:nvCxnSpPr>
        <p:spPr>
          <a:xfrm>
            <a:off x="4499992" y="2170317"/>
            <a:ext cx="2259183" cy="3119002"/>
          </a:xfrm>
          <a:prstGeom prst="line">
            <a:avLst/>
          </a:prstGeom>
          <a:ln w="9525">
            <a:solidFill>
              <a:srgbClr val="6C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372200" y="5517232"/>
            <a:ext cx="1248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Рабочая тетрадь</a:t>
            </a:r>
            <a:endParaRPr lang="ru-RU" sz="105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908610" y="695598"/>
            <a:ext cx="4066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</a:t>
            </a:r>
            <a:r>
              <a:rPr lang="ru-RU" sz="1600" dirty="0" err="1" smtClean="0"/>
              <a:t>Мате:плюс</a:t>
            </a:r>
            <a:r>
              <a:rPr lang="ru-RU" sz="1600" dirty="0" smtClean="0"/>
              <a:t>» охватывает </a:t>
            </a:r>
            <a:r>
              <a:rPr lang="ru-RU" sz="1600" b="1" dirty="0" smtClean="0"/>
              <a:t>пять основных разделов </a:t>
            </a:r>
            <a:r>
              <a:rPr lang="ru-RU" sz="1600" dirty="0" smtClean="0"/>
              <a:t>математического содержания, каждому из которых  соответствует свой </a:t>
            </a:r>
            <a:r>
              <a:rPr lang="ru-RU" sz="1600" b="1" dirty="0" smtClean="0"/>
              <a:t>цветовой код</a:t>
            </a:r>
            <a:r>
              <a:rPr lang="ru-RU" sz="1600" dirty="0" smtClean="0"/>
              <a:t>: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916383" y="5517232"/>
            <a:ext cx="17644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Карточки для педагогов</a:t>
            </a:r>
            <a:endParaRPr lang="ru-RU" sz="105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211960" y="5517232"/>
            <a:ext cx="18740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Карточки для детей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377884" y="5733256"/>
            <a:ext cx="265254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Цветовая идентификация страниц в тетрадях подскажет, чему посвящено данное задание. Кроме того, поможет осмысленно вести наблюдения за развитием ребенка</a:t>
            </a:r>
            <a:endParaRPr lang="ru-RU" sz="105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1619672" y="5930696"/>
            <a:ext cx="4758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развитие чего направлены данный материал или игра? Цветной кружок на Карточках для педагогов и Карточках для детей легко сориентируют воспитателя в материале</a:t>
            </a:r>
            <a:endParaRPr lang="ru-RU" sz="1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084168" y="672951"/>
            <a:ext cx="2730242" cy="1189876"/>
            <a:chOff x="6300192" y="672951"/>
            <a:chExt cx="2730242" cy="118987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6881042" y="672951"/>
              <a:ext cx="21493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dirty="0" smtClean="0"/>
                <a:t>Таблицы наблюдений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6300192" y="908720"/>
              <a:ext cx="273024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/>
                <a:t>Цветовая идентификация позволит педагогу одним взглядом охватить </a:t>
              </a:r>
            </a:p>
            <a:p>
              <a:pPr algn="r"/>
              <a:r>
                <a:rPr lang="ru-RU" sz="1400" dirty="0" smtClean="0"/>
                <a:t>ход развития ребенка</a:t>
              </a:r>
              <a:endParaRPr lang="ru-RU" sz="1400" dirty="0"/>
            </a:p>
          </p:txBody>
        </p:sp>
      </p:grpSp>
      <p:pic>
        <p:nvPicPr>
          <p:cNvPr id="1029" name="Picture 5" descr="Z:\Новая папка\Паникаровская\МАТЕМАТИКА\ПРЕЗЕНТАЦИИ\тетрадь2\113577_027_05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62" y="3803046"/>
            <a:ext cx="1161107" cy="16421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30" y="1556283"/>
            <a:ext cx="1254812" cy="1159462"/>
          </a:xfrm>
          <a:prstGeom prst="ellipse">
            <a:avLst/>
          </a:prstGeom>
          <a:noFill/>
          <a:ln w="9525">
            <a:solidFill>
              <a:srgbClr val="6CA6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9" name="Овал 118"/>
          <p:cNvSpPr>
            <a:spLocks noChangeAspect="1"/>
          </p:cNvSpPr>
          <p:nvPr/>
        </p:nvSpPr>
        <p:spPr>
          <a:xfrm>
            <a:off x="5210695" y="4383397"/>
            <a:ext cx="264298" cy="267017"/>
          </a:xfrm>
          <a:prstGeom prst="ellipse">
            <a:avLst/>
          </a:prstGeom>
          <a:noFill/>
          <a:ln w="9525">
            <a:solidFill>
              <a:srgbClr val="6CA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>
            <a:spLocks noChangeAspect="1"/>
          </p:cNvSpPr>
          <p:nvPr/>
        </p:nvSpPr>
        <p:spPr>
          <a:xfrm>
            <a:off x="6720469" y="5250215"/>
            <a:ext cx="264298" cy="267017"/>
          </a:xfrm>
          <a:prstGeom prst="ellipse">
            <a:avLst/>
          </a:prstGeom>
          <a:noFill/>
          <a:ln w="9525">
            <a:solidFill>
              <a:srgbClr val="6CA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4477132" y="2153165"/>
            <a:ext cx="45719" cy="45719"/>
          </a:xfrm>
          <a:prstGeom prst="ellipse">
            <a:avLst/>
          </a:prstGeom>
          <a:solidFill>
            <a:srgbClr val="6CA62C"/>
          </a:solidFill>
          <a:ln>
            <a:solidFill>
              <a:srgbClr val="6CA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Z:\Новая папка\Паникаровская\МАТЕМАТИКА\ПРЕЗЕНТАЦИИ\карточки пед_чб\314_113554_A5_Karten_RS_Страница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8800"/>
            <a:ext cx="1368884" cy="9648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68144" y="3212976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Карточки для педагогов</a:t>
            </a:r>
          </a:p>
          <a:p>
            <a:r>
              <a:rPr lang="ru-RU" sz="1400" dirty="0" smtClean="0"/>
              <a:t>24 </a:t>
            </a:r>
            <a:r>
              <a:rPr lang="ru-RU" sz="1400" dirty="0"/>
              <a:t>карточки </a:t>
            </a:r>
            <a:r>
              <a:rPr lang="ru-RU" sz="1400" dirty="0" smtClean="0"/>
              <a:t>формата А5</a:t>
            </a:r>
          </a:p>
          <a:p>
            <a:endParaRPr lang="ru-RU" sz="1400" dirty="0" smtClean="0"/>
          </a:p>
          <a:p>
            <a:r>
              <a:rPr lang="ru-RU" sz="1400" dirty="0" smtClean="0"/>
              <a:t>Многочисленные идеи игр и заданий</a:t>
            </a:r>
          </a:p>
          <a:p>
            <a:r>
              <a:rPr lang="ru-RU" sz="1400" dirty="0" smtClean="0"/>
              <a:t>со всеми материалами из коробки</a:t>
            </a:r>
            <a:endParaRPr lang="ru-RU" sz="1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980115" y="1628800"/>
            <a:ext cx="1571732" cy="1130392"/>
            <a:chOff x="6196139" y="1794552"/>
            <a:chExt cx="1571732" cy="1130392"/>
          </a:xfrm>
        </p:grpSpPr>
        <p:pic>
          <p:nvPicPr>
            <p:cNvPr id="27" name="Picture 2" descr="Z:\Новая папка\Паникаровская\МАТЕМАТИКА\ПРЕЗЕНТАЦИИ\карточки пед_цв\314_113554_A5_Karten_VS_Страница_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107" y="1794552"/>
              <a:ext cx="1368764" cy="964800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Z:\Новая папка\Паникаровская\МАТЕМАТИКА\ПРЕЗЕНТАЦИИ\карточки пед_цв\314_113554_A5_Karten_VS_Страница_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580" y="1888136"/>
              <a:ext cx="1368764" cy="964800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Z:\Новая папка\Паникаровская\МАТЕМАТИКА\ПРЕЗЕНТАЦИИ\карточки пед_цв\314_113554_A5_Karten_U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139" y="1960745"/>
              <a:ext cx="1368152" cy="964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Z:\Новая папка\Паникаровская\МАТЕМАТИКА\Обложки_jpeg\Mathe_Cover_Begleitheft_sw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101815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Новая папка\Паникаровская\МАТЕМАТИКА\Обложки_jpeg\CD_Label_Elementar_Math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1018156" cy="101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04412" y="1455368"/>
            <a:ext cx="21478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Методические рекомендации</a:t>
            </a:r>
          </a:p>
          <a:p>
            <a:endParaRPr lang="ru-RU" sz="1200" b="1" dirty="0" smtClean="0"/>
          </a:p>
          <a:p>
            <a:r>
              <a:rPr lang="ru-RU" sz="1200" dirty="0" smtClean="0"/>
              <a:t>Рекомендации по развитию математических способностей у детей, по ведению наблюдений, а также идеи игр и заданий </a:t>
            </a:r>
            <a:br>
              <a:rPr lang="ru-RU" sz="1200" dirty="0" smtClean="0"/>
            </a:br>
            <a:r>
              <a:rPr lang="ru-RU" sz="1200" dirty="0" smtClean="0"/>
              <a:t>на каждый день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70434" y="3212976"/>
            <a:ext cx="2475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Материалы для копирования (</a:t>
            </a:r>
            <a:r>
              <a:rPr lang="en-US" sz="1200" b="1" dirty="0" smtClean="0"/>
              <a:t>CD</a:t>
            </a:r>
            <a:r>
              <a:rPr lang="ru-RU" sz="1200" b="1" dirty="0" smtClean="0"/>
              <a:t>)</a:t>
            </a:r>
          </a:p>
          <a:p>
            <a:endParaRPr lang="ru-RU" sz="1200" dirty="0" smtClean="0"/>
          </a:p>
          <a:p>
            <a:r>
              <a:rPr lang="ru-RU" sz="1200" dirty="0" smtClean="0"/>
              <a:t>Дополнительные </a:t>
            </a:r>
            <a:r>
              <a:rPr lang="ru-RU" sz="1200" dirty="0"/>
              <a:t>материалы </a:t>
            </a:r>
            <a:r>
              <a:rPr lang="ru-RU" sz="1200" dirty="0" smtClean="0"/>
              <a:t>для распечатки: страницы с заданиями для детей, бланки для воспитателя</a:t>
            </a:r>
            <a:endParaRPr lang="ru-RU" sz="1200" dirty="0"/>
          </a:p>
        </p:txBody>
      </p:sp>
      <p:pic>
        <p:nvPicPr>
          <p:cNvPr id="19" name="Picture 2" descr="Z:\Новая папка\Паникаровская\МАТЕМАТИКА\ПРЕЗЕНТАЦИИ\113554_Beobachtungsbog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251" y="4382527"/>
            <a:ext cx="3837833" cy="238724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75655" y="4953892"/>
            <a:ext cx="37765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Таблицы наблюдений </a:t>
            </a:r>
          </a:p>
          <a:p>
            <a:r>
              <a:rPr lang="ru-RU" sz="1400" dirty="0" smtClean="0"/>
              <a:t>Лист формата А3 на каждого ребенка</a:t>
            </a:r>
          </a:p>
          <a:p>
            <a:endParaRPr lang="ru-RU" sz="1400" dirty="0" smtClean="0"/>
          </a:p>
          <a:p>
            <a:r>
              <a:rPr lang="ru-RU" sz="1400" dirty="0" smtClean="0"/>
              <a:t>Таблицы для записи наблюдений за </a:t>
            </a:r>
            <a:r>
              <a:rPr lang="ru-RU" sz="1400" dirty="0"/>
              <a:t>развитием </a:t>
            </a:r>
            <a:r>
              <a:rPr lang="ru-RU" sz="1400" dirty="0" smtClean="0"/>
              <a:t>ребенка в возрасте до 5 лет и от 5 лет. По </a:t>
            </a:r>
            <a:r>
              <a:rPr lang="ru-RU" sz="1400" dirty="0"/>
              <a:t>каждому </a:t>
            </a:r>
            <a:r>
              <a:rPr lang="ru-RU" sz="1400" dirty="0" smtClean="0"/>
              <a:t>направлению в таблицах даны ссылки </a:t>
            </a:r>
            <a:r>
              <a:rPr lang="ru-RU" sz="1400" dirty="0"/>
              <a:t>на </a:t>
            </a:r>
            <a:r>
              <a:rPr lang="ru-RU" sz="1400" dirty="0" smtClean="0"/>
              <a:t>подходящие развивающие материалы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07704" y="404664"/>
            <a:ext cx="463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МАТЕРИАЛЫ </a:t>
            </a:r>
            <a:r>
              <a:rPr lang="ru-RU" sz="2800" b="1" dirty="0">
                <a:solidFill>
                  <a:srgbClr val="C00000"/>
                </a:solidFill>
              </a:rPr>
              <a:t>ДЛЯ </a:t>
            </a:r>
            <a:r>
              <a:rPr lang="ru-RU" sz="2800" b="1" dirty="0" smtClean="0">
                <a:solidFill>
                  <a:srgbClr val="C00000"/>
                </a:solidFill>
              </a:rPr>
              <a:t>ПЕДАГОГА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07703" y="1124744"/>
            <a:ext cx="2994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МЕТОДИЧЕСКИЕ 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75046" y="1124743"/>
            <a:ext cx="2369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КАРТОЧКИ С ЗАДАНИЯМИ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79712" y="4382527"/>
            <a:ext cx="29464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ТАБЛИЦЫ НАБЛЮДЕНИЙ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560194" y="5541039"/>
            <a:ext cx="73448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Цель Концепции – вывести российское математическое образование на лидирующее положение в мире.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54560" y="109081"/>
            <a:ext cx="73448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+mj-lt"/>
            </a:endParaRPr>
          </a:p>
          <a:p>
            <a:pPr algn="ctr"/>
            <a:r>
              <a:rPr lang="ru-RU" sz="2400" dirty="0">
                <a:latin typeface="+mj-lt"/>
              </a:rPr>
              <a:t>КОНЦЕПЦИЯ РАЗВИТИЯ МАТЕМАТИЧЕСКОГО ОБРАЗОВАНИЯ В РОССИЙСКОЙ ФЕДЕРАЦИИ </a:t>
            </a:r>
          </a:p>
          <a:p>
            <a:pPr algn="ctr"/>
            <a:r>
              <a:rPr lang="ru-RU" sz="2400" dirty="0">
                <a:latin typeface="+mj-lt"/>
              </a:rPr>
              <a:t>Утверждена распоряжением </a:t>
            </a:r>
          </a:p>
          <a:p>
            <a:pPr algn="ctr"/>
            <a:r>
              <a:rPr lang="ru-RU" sz="2400" dirty="0">
                <a:latin typeface="+mj-lt"/>
              </a:rPr>
              <a:t>Правительства Российской Федерации </a:t>
            </a:r>
          </a:p>
          <a:p>
            <a:pPr algn="ctr"/>
            <a:r>
              <a:rPr lang="ru-RU" sz="2400" dirty="0">
                <a:latin typeface="+mj-lt"/>
              </a:rPr>
              <a:t>от 24 декабря 2013 г. № 2506-р </a:t>
            </a:r>
            <a:endParaRPr lang="ru-RU" sz="2400" dirty="0" smtClean="0">
              <a:latin typeface="+mj-lt"/>
            </a:endParaRPr>
          </a:p>
          <a:p>
            <a:pPr algn="ctr"/>
            <a:endParaRPr lang="ru-RU" sz="2400" dirty="0">
              <a:latin typeface="+mj-lt"/>
            </a:endParaRPr>
          </a:p>
          <a:p>
            <a:r>
              <a:rPr lang="ru-RU" sz="2600" dirty="0" smtClean="0">
                <a:latin typeface="+mj-lt"/>
              </a:rPr>
              <a:t>Форсированное развитие математического образования и науки обеспечит прорыв в таких стратегических направлениях, как информационные технологии, моделирование в машиностроении, энергетике и экономике, биомедицина, будет способствовать улучшению положения и престижа России в мире. </a:t>
            </a:r>
            <a:endParaRPr lang="ru-RU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70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1625" y="5229200"/>
            <a:ext cx="222250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Карточки для детей</a:t>
            </a:r>
          </a:p>
          <a:p>
            <a:r>
              <a:rPr lang="ru-RU" sz="1100" dirty="0" smtClean="0"/>
              <a:t>55 карточек формата А6</a:t>
            </a:r>
          </a:p>
          <a:p>
            <a:endParaRPr lang="ru-RU" sz="1100" dirty="0" smtClean="0"/>
          </a:p>
          <a:p>
            <a:r>
              <a:rPr lang="ru-RU" sz="1100" dirty="0" smtClean="0"/>
              <a:t>Иллюстрированные </a:t>
            </a:r>
            <a:r>
              <a:rPr lang="ru-RU" sz="1100" dirty="0"/>
              <a:t>описания </a:t>
            </a:r>
            <a:r>
              <a:rPr lang="ru-RU" sz="1100" dirty="0" smtClean="0"/>
              <a:t>игр </a:t>
            </a:r>
            <a:r>
              <a:rPr lang="ru-RU" sz="1100" dirty="0"/>
              <a:t>с </a:t>
            </a:r>
            <a:r>
              <a:rPr lang="ru-RU" sz="1100" dirty="0" smtClean="0"/>
              <a:t>материалами из коробки</a:t>
            </a:r>
            <a:endParaRPr lang="ru-RU" sz="1100" dirty="0"/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2008145" y="5105271"/>
            <a:ext cx="1411727" cy="1060777"/>
            <a:chOff x="2086493" y="5338856"/>
            <a:chExt cx="1195703" cy="898456"/>
          </a:xfrm>
        </p:grpSpPr>
        <p:pic>
          <p:nvPicPr>
            <p:cNvPr id="3" name="Picture 5" descr="Z:\Новая папка\Паникаровская\МАТЕМАТИКА\ПРЕЗЕНТАЦИИ\карточки дет_цв\314_113554_A6_Karten_VS2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338856"/>
              <a:ext cx="1014452" cy="719729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 descr="Z:\Новая папка\Паникаровская\МАТЕМАТИКА\ПРЕЗЕНТАЦИИ\карточки дет_цв\314_113554_A6_Karten_VS2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970" y="5426906"/>
              <a:ext cx="1014452" cy="719729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Z:\Новая папка\Паникаровская\МАТЕМАТИКА\ПРЕЗЕНТАЦИИ\карточки дет_цв\314_113554_A6_Karten_Cov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493" y="5514955"/>
              <a:ext cx="1018156" cy="722357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835696" y="3068960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Моя </a:t>
            </a:r>
            <a:r>
              <a:rPr lang="ru-RU" sz="1400" b="1" dirty="0"/>
              <a:t>математическая </a:t>
            </a:r>
            <a:r>
              <a:rPr lang="ru-RU" sz="1400" b="1" dirty="0" smtClean="0"/>
              <a:t>тетрадь</a:t>
            </a:r>
            <a:r>
              <a:rPr lang="ru-RU" sz="14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Тетрадь 1 для детей </a:t>
            </a:r>
            <a:r>
              <a:rPr lang="ru-RU" sz="1400" dirty="0"/>
              <a:t>до 5 лет </a:t>
            </a:r>
            <a:endParaRPr lang="ru-RU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Тетрадь 2 для детей </a:t>
            </a:r>
            <a:r>
              <a:rPr lang="ru-RU" sz="1400" dirty="0"/>
              <a:t>старше 5 лет</a:t>
            </a:r>
          </a:p>
          <a:p>
            <a:endParaRPr lang="ru-RU" sz="1400" dirty="0" smtClean="0"/>
          </a:p>
          <a:p>
            <a:r>
              <a:rPr lang="ru-RU" sz="1400" dirty="0" smtClean="0"/>
              <a:t>В тетрадях дети </a:t>
            </a:r>
            <a:r>
              <a:rPr lang="ru-RU" sz="1400" dirty="0"/>
              <a:t>могут рисовать, писать, решать задачи и </a:t>
            </a:r>
            <a:r>
              <a:rPr lang="ru-RU" sz="1400" dirty="0" smtClean="0"/>
              <a:t>совершать открытия</a:t>
            </a:r>
            <a:endParaRPr lang="ru-RU" sz="1400" dirty="0"/>
          </a:p>
        </p:txBody>
      </p:sp>
      <p:pic>
        <p:nvPicPr>
          <p:cNvPr id="12" name="Picture 7" descr="Z:\Новая папка\Паникаровская\МАТЕМАТИКА\ПРЕЗЕНТАЦИИ\тетрадь2\113577_С1_С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119" y="1556792"/>
            <a:ext cx="1018157" cy="144000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Z:\Новая папка\Паникаровская\МАТЕМАТИКА\ПРЕЗЕНТАЦИИ\тетрадь1\TETR_1_113576_С1_С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1018156" cy="144000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Z:\Новая папка\Паникаровская\МАТЕМАТИКА\Обложки_jpeg\Mathehefte_Cover_4C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43" y="1556792"/>
            <a:ext cx="1017301" cy="144000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Новая папка\Паникаровская\МАТЕМАТИКА\Обложки_jpeg\Mathehefte_Cover_4C2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90" y="1556792"/>
            <a:ext cx="1017301" cy="144000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07704" y="1124744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РАБОЧИЕ ТЕТРАДИ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41408" y="1124744"/>
            <a:ext cx="3389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ДИАГНОСТИЧЕСКИЕ МАТЕРИАЛЫ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74987" y="3068960"/>
            <a:ext cx="34895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Диагностические материалы</a:t>
            </a:r>
            <a:r>
              <a:rPr lang="ru-RU" sz="1400" dirty="0" smtClean="0"/>
              <a:t> </a:t>
            </a:r>
            <a:endParaRPr lang="ru-R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Тетрадь 1 для детей </a:t>
            </a:r>
            <a:r>
              <a:rPr lang="ru-RU" sz="1400" dirty="0" smtClean="0"/>
              <a:t>от 4 до </a:t>
            </a:r>
            <a:r>
              <a:rPr lang="ru-RU" sz="1400" dirty="0"/>
              <a:t>5 лет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Тетрадь 2 для детей </a:t>
            </a:r>
            <a:r>
              <a:rPr lang="ru-RU" sz="1400" dirty="0" smtClean="0"/>
              <a:t>от 5 до 6 лет</a:t>
            </a:r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Материалы позволят получить объективную картину уровня развития каждого ребенка и организовать дальнейшую целенаправленную работу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07704" y="404664"/>
            <a:ext cx="4041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МАТЕРИАЛЫ </a:t>
            </a:r>
            <a:r>
              <a:rPr lang="ru-RU" sz="2800" b="1" dirty="0">
                <a:solidFill>
                  <a:srgbClr val="C00000"/>
                </a:solidFill>
              </a:rPr>
              <a:t>ДЛЯ ДЕТЕЙ</a:t>
            </a:r>
          </a:p>
        </p:txBody>
      </p:sp>
      <p:pic>
        <p:nvPicPr>
          <p:cNvPr id="2054" name="Picture 6" descr="Z:\Новая папка\Паникаровская\МАТЕМАТИКА\ПРЕЗЕНТАЦИИ\карточки дет_цв\314_113554_A6_Karten_VS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93" y="5013176"/>
            <a:ext cx="1070606" cy="7595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928078" y="4725144"/>
            <a:ext cx="3003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КАРТОЧКИ С ОПИСАНИЯМИ ИГР</a:t>
            </a:r>
          </a:p>
        </p:txBody>
      </p:sp>
      <p:pic>
        <p:nvPicPr>
          <p:cNvPr id="2056" name="Picture 8" descr="Z:\Новая папка\Паникаровская\МАТЕМАТИКА\ПРЕЗЕНТАЦИИ\карточки дет_чб\314_113554_A6_Karten_RS3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56" y="5225450"/>
            <a:ext cx="1110928" cy="7881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Новая папка\Паникаровская\МАТЕМАТИКА\ПРЕЗЕНТАЦИИ\карточки дет_цв\314_113554_A6_Karten_VS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08" y="5755940"/>
            <a:ext cx="1156088" cy="82021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347" y="2567548"/>
            <a:ext cx="1035218" cy="6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1093" y="3356992"/>
            <a:ext cx="1081107" cy="13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908720"/>
            <a:ext cx="1336404" cy="10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661" y="5515030"/>
            <a:ext cx="1367395" cy="129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050" y="3645024"/>
            <a:ext cx="1000014" cy="10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3779912" y="4601057"/>
            <a:ext cx="887726" cy="844167"/>
            <a:chOff x="3707904" y="4314249"/>
            <a:chExt cx="659268" cy="62691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7904" y="4314249"/>
              <a:ext cx="299228" cy="39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19100" y="4653136"/>
              <a:ext cx="401705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7801" y="4471311"/>
              <a:ext cx="369371" cy="253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541" y="1903522"/>
            <a:ext cx="1505531" cy="10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80634">
            <a:off x="5104755" y="4749269"/>
            <a:ext cx="1330016" cy="9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285310"/>
            <a:ext cx="22418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</a:rPr>
              <a:t>Деревянные кубики </a:t>
            </a:r>
            <a:r>
              <a:rPr lang="ru-RU" sz="1050" dirty="0" smtClean="0"/>
              <a:t>помогают </a:t>
            </a:r>
            <a:r>
              <a:rPr lang="ru-RU" sz="1050" dirty="0"/>
              <a:t>развитию трехмерного </a:t>
            </a:r>
            <a:r>
              <a:rPr lang="ru-RU" sz="1050" dirty="0" smtClean="0"/>
              <a:t>восприятия</a:t>
            </a:r>
            <a:endParaRPr lang="ru-RU" sz="10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981000"/>
            <a:ext cx="22418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Зеркало безопасное на подставке</a:t>
            </a:r>
            <a:r>
              <a:rPr lang="ru-RU" sz="1050" dirty="0" smtClean="0"/>
              <a:t>,</a:t>
            </a:r>
          </a:p>
          <a:p>
            <a:r>
              <a:rPr lang="ru-RU" sz="1050" dirty="0" smtClean="0"/>
              <a:t>с помощью которого дети исследуют изображения и объекты с точки зрения симметрии</a:t>
            </a:r>
            <a:endParaRPr lang="ru-RU" sz="10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6922" y="3461201"/>
            <a:ext cx="268158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</a:rPr>
              <a:t>Двусторонние </a:t>
            </a:r>
            <a:r>
              <a:rPr lang="ru-RU" sz="1050" b="1" dirty="0" smtClean="0">
                <a:solidFill>
                  <a:srgbClr val="C00000"/>
                </a:solidFill>
              </a:rPr>
              <a:t>фишки и тубы </a:t>
            </a:r>
            <a:r>
              <a:rPr lang="ru-RU" sz="1050" b="1" dirty="0">
                <a:solidFill>
                  <a:srgbClr val="C00000"/>
                </a:solidFill>
              </a:rPr>
              <a:t>для фишек </a:t>
            </a:r>
            <a:r>
              <a:rPr lang="ru-RU" sz="1050" dirty="0" smtClean="0"/>
              <a:t>помогают </a:t>
            </a:r>
            <a:r>
              <a:rPr lang="ru-RU" sz="1050" dirty="0"/>
              <a:t>развить у детей представление о количестве: в какой трубке больше фишек? Что </a:t>
            </a:r>
            <a:r>
              <a:rPr lang="ru-RU" sz="1050" dirty="0" smtClean="0"/>
              <a:t>нужно </a:t>
            </a:r>
            <a:r>
              <a:rPr lang="ru-RU" sz="1050" dirty="0"/>
              <a:t>сделать, чтобы столбики фишек </a:t>
            </a:r>
            <a:r>
              <a:rPr lang="ru-RU" sz="1050" dirty="0" smtClean="0"/>
              <a:t>стали одинаковыми </a:t>
            </a:r>
            <a:r>
              <a:rPr lang="ru-RU" sz="1050" dirty="0"/>
              <a:t>по высоте?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4714402"/>
            <a:ext cx="21002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В играх с </a:t>
            </a:r>
            <a:r>
              <a:rPr lang="ru-RU" sz="1050" b="1" dirty="0" smtClean="0">
                <a:solidFill>
                  <a:srgbClr val="C00000"/>
                </a:solidFill>
              </a:rPr>
              <a:t>кубиками</a:t>
            </a:r>
            <a:r>
              <a:rPr lang="ru-RU" sz="1050" dirty="0" smtClean="0">
                <a:solidFill>
                  <a:srgbClr val="C00000"/>
                </a:solidFill>
              </a:rPr>
              <a:t> </a:t>
            </a:r>
            <a:r>
              <a:rPr lang="ru-RU" sz="1050" dirty="0" smtClean="0"/>
              <a:t>(6-гранники и 12-гранники) и </a:t>
            </a:r>
            <a:r>
              <a:rPr lang="ru-RU" sz="1050" b="1" dirty="0">
                <a:solidFill>
                  <a:srgbClr val="C00000"/>
                </a:solidFill>
              </a:rPr>
              <a:t>волчком</a:t>
            </a:r>
            <a:r>
              <a:rPr lang="ru-RU" sz="1050" dirty="0">
                <a:solidFill>
                  <a:srgbClr val="C00000"/>
                </a:solidFill>
              </a:rPr>
              <a:t> </a:t>
            </a:r>
            <a:r>
              <a:rPr lang="ru-RU" sz="1050" dirty="0"/>
              <a:t>дети получают первые представления о </a:t>
            </a:r>
            <a:r>
              <a:rPr lang="ru-RU" sz="1050" dirty="0" smtClean="0"/>
              <a:t>вероятности</a:t>
            </a:r>
            <a:endParaRPr lang="ru-RU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6922" y="4516436"/>
            <a:ext cx="260957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Коробочка с шариками «Встряхни </a:t>
            </a:r>
            <a:r>
              <a:rPr lang="ru-RU" sz="1050" b="1" dirty="0">
                <a:solidFill>
                  <a:srgbClr val="C00000"/>
                </a:solidFill>
              </a:rPr>
              <a:t>и отгадай»</a:t>
            </a:r>
            <a:r>
              <a:rPr lang="ru-RU" sz="1050" b="1" dirty="0"/>
              <a:t> </a:t>
            </a:r>
            <a:r>
              <a:rPr lang="ru-RU" sz="1050" dirty="0"/>
              <a:t>служит для разложения числа и развития понимания части и целого. В </a:t>
            </a:r>
            <a:r>
              <a:rPr lang="ru-RU" sz="1050" dirty="0" smtClean="0"/>
              <a:t>коробочку </a:t>
            </a:r>
            <a:r>
              <a:rPr lang="ru-RU" sz="1050" dirty="0"/>
              <a:t>помещают определенное количество </a:t>
            </a:r>
            <a:r>
              <a:rPr lang="ru-RU" sz="1050" dirty="0" smtClean="0"/>
              <a:t>бусин и встряхивают ее. Сколько бусин в одной секции мы видим, а сколько </a:t>
            </a:r>
            <a:r>
              <a:rPr lang="ru-RU" sz="1050" dirty="0"/>
              <a:t>бусин в </a:t>
            </a:r>
            <a:r>
              <a:rPr lang="ru-RU" sz="1050" dirty="0" smtClean="0"/>
              <a:t>другой?</a:t>
            </a:r>
            <a:endParaRPr lang="ru-RU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700808"/>
            <a:ext cx="1146720" cy="6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5733256"/>
            <a:ext cx="224183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</a:rPr>
              <a:t>Мешочек из ткани </a:t>
            </a:r>
            <a:r>
              <a:rPr lang="ru-RU" sz="1050" dirty="0" smtClean="0"/>
              <a:t>используется</a:t>
            </a:r>
            <a:r>
              <a:rPr lang="ru-RU" sz="1050" b="1" dirty="0" smtClean="0"/>
              <a:t> </a:t>
            </a:r>
            <a:r>
              <a:rPr lang="ru-RU" sz="1050" dirty="0" smtClean="0"/>
              <a:t>для </a:t>
            </a:r>
            <a:r>
              <a:rPr lang="ru-RU" sz="1050" dirty="0"/>
              <a:t>тактильных </a:t>
            </a:r>
            <a:r>
              <a:rPr lang="ru-RU" sz="1050" dirty="0" smtClean="0"/>
              <a:t>игр. Его можно заполнить любыми материалами  из коробки – кубиками, медведями, геометрическими фигурками</a:t>
            </a:r>
            <a:endParaRPr lang="ru-RU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9233" y="764704"/>
            <a:ext cx="1422390" cy="91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426922" y="941825"/>
            <a:ext cx="26815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</a:rPr>
              <a:t>Медведи трех размеров и трех </a:t>
            </a:r>
            <a:r>
              <a:rPr lang="ru-RU" sz="1050" b="1" dirty="0" smtClean="0">
                <a:solidFill>
                  <a:srgbClr val="C00000"/>
                </a:solidFill>
              </a:rPr>
              <a:t>цветов</a:t>
            </a:r>
            <a:r>
              <a:rPr lang="ru-RU" sz="1050" dirty="0" smtClean="0"/>
              <a:t>, </a:t>
            </a:r>
            <a:r>
              <a:rPr lang="ru-RU" sz="1050" b="1" dirty="0" smtClean="0"/>
              <a:t> </a:t>
            </a:r>
          </a:p>
          <a:p>
            <a:r>
              <a:rPr lang="ru-RU" sz="1050" dirty="0" smtClean="0"/>
              <a:t>с </a:t>
            </a:r>
            <a:r>
              <a:rPr lang="ru-RU" sz="1050" dirty="0"/>
              <a:t>помощью </a:t>
            </a:r>
            <a:r>
              <a:rPr lang="ru-RU" sz="1050" dirty="0" smtClean="0"/>
              <a:t>которых легко </a:t>
            </a:r>
            <a:r>
              <a:rPr lang="ru-RU" sz="1050" dirty="0"/>
              <a:t>осваивать </a:t>
            </a:r>
            <a:r>
              <a:rPr lang="ru-RU" sz="1050" dirty="0" smtClean="0"/>
              <a:t>сравнение, классификацию и пространственные понятия</a:t>
            </a:r>
            <a:endParaRPr lang="ru-RU" sz="10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6922" y="2567548"/>
            <a:ext cx="26815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Штампы</a:t>
            </a:r>
            <a:r>
              <a:rPr lang="ru-RU" sz="1050" b="1" dirty="0" smtClean="0"/>
              <a:t> </a:t>
            </a:r>
            <a:r>
              <a:rPr lang="ru-RU" sz="1050" dirty="0" smtClean="0"/>
              <a:t>с цифрами </a:t>
            </a:r>
            <a:r>
              <a:rPr lang="ru-RU" sz="1050" dirty="0"/>
              <a:t>от 0 до 9, </a:t>
            </a:r>
            <a:r>
              <a:rPr lang="ru-RU" sz="1050" dirty="0" smtClean="0"/>
              <a:t>изображениями медведя </a:t>
            </a:r>
            <a:r>
              <a:rPr lang="ru-RU" sz="1050" dirty="0"/>
              <a:t>и </a:t>
            </a:r>
            <a:r>
              <a:rPr lang="ru-RU" sz="1050" dirty="0" smtClean="0"/>
              <a:t>круга </a:t>
            </a:r>
            <a:r>
              <a:rPr lang="ru-RU" sz="1050" dirty="0"/>
              <a:t>служат для </a:t>
            </a:r>
            <a:r>
              <a:rPr lang="ru-RU" sz="1050" dirty="0" smtClean="0"/>
              <a:t>записи чисел (до начала письма), создания </a:t>
            </a:r>
            <a:r>
              <a:rPr lang="ru-RU" sz="1050" dirty="0"/>
              <a:t>упорядоченных </a:t>
            </a:r>
            <a:r>
              <a:rPr lang="ru-RU" sz="1050" dirty="0" smtClean="0"/>
              <a:t>рядов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6922" y="1835478"/>
            <a:ext cx="26815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Линейка-трафарет</a:t>
            </a:r>
            <a:r>
              <a:rPr lang="ru-RU" sz="1050" b="1" dirty="0" smtClean="0"/>
              <a:t> </a:t>
            </a:r>
            <a:r>
              <a:rPr lang="ru-RU" sz="1050" dirty="0" smtClean="0"/>
              <a:t>поможет нарисовать </a:t>
            </a:r>
            <a:r>
              <a:rPr lang="ru-RU" sz="1050" dirty="0"/>
              <a:t>фигуры правильной </a:t>
            </a:r>
            <a:r>
              <a:rPr lang="ru-RU" sz="1050" dirty="0" smtClean="0"/>
              <a:t>формы. С ней можно </a:t>
            </a:r>
            <a:r>
              <a:rPr lang="ru-RU" sz="1050" dirty="0"/>
              <a:t>создавать узоры </a:t>
            </a:r>
            <a:r>
              <a:rPr lang="ru-RU" sz="1050" dirty="0" smtClean="0"/>
              <a:t>и </a:t>
            </a:r>
            <a:r>
              <a:rPr lang="ru-RU" sz="1050" dirty="0"/>
              <a:t>изучать свойства </a:t>
            </a:r>
            <a:r>
              <a:rPr lang="ru-RU" sz="1050" dirty="0" smtClean="0"/>
              <a:t>форм</a:t>
            </a:r>
            <a:endParaRPr lang="ru-RU" sz="105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996952"/>
            <a:ext cx="824348" cy="6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3857129"/>
            <a:ext cx="233651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</a:rPr>
              <a:t>Геометрические </a:t>
            </a:r>
            <a:r>
              <a:rPr lang="ru-RU" sz="1050" b="1" dirty="0" smtClean="0">
                <a:solidFill>
                  <a:srgbClr val="C00000"/>
                </a:solidFill>
              </a:rPr>
              <a:t>фигуры </a:t>
            </a:r>
            <a:r>
              <a:rPr lang="ru-RU" sz="1050" dirty="0" smtClean="0"/>
              <a:t>подходят </a:t>
            </a:r>
            <a:r>
              <a:rPr lang="ru-RU" sz="1050" dirty="0"/>
              <a:t>для любых геометрических </a:t>
            </a:r>
            <a:r>
              <a:rPr lang="ru-RU" sz="1050" dirty="0" smtClean="0"/>
              <a:t>экспериментов</a:t>
            </a:r>
            <a:endParaRPr lang="ru-RU" sz="1050" dirty="0"/>
          </a:p>
        </p:txBody>
      </p:sp>
      <p:sp>
        <p:nvSpPr>
          <p:cNvPr id="41" name="TextBox 40"/>
          <p:cNvSpPr txBox="1"/>
          <p:nvPr/>
        </p:nvSpPr>
        <p:spPr>
          <a:xfrm>
            <a:off x="1907704" y="404664"/>
            <a:ext cx="3768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ИГРОВЫЕ МАТЕРИАЛЫ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91680" y="2999856"/>
            <a:ext cx="224183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Мозаичные </a:t>
            </a:r>
            <a:r>
              <a:rPr lang="ru-RU" sz="1050" b="1" dirty="0">
                <a:solidFill>
                  <a:srgbClr val="C00000"/>
                </a:solidFill>
              </a:rPr>
              <a:t>кубики </a:t>
            </a:r>
            <a:r>
              <a:rPr lang="ru-RU" sz="1050" dirty="0" smtClean="0"/>
              <a:t>служат</a:t>
            </a:r>
            <a:r>
              <a:rPr lang="ru-RU" sz="1050" b="1" dirty="0" smtClean="0"/>
              <a:t> </a:t>
            </a:r>
            <a:r>
              <a:rPr lang="ru-RU" sz="1050" dirty="0" smtClean="0"/>
              <a:t>для развития пространственных представлений</a:t>
            </a:r>
            <a:endParaRPr lang="ru-RU" sz="105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26922" y="5894839"/>
            <a:ext cx="23335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Табло </a:t>
            </a:r>
            <a:r>
              <a:rPr lang="ru-RU" sz="1050" b="1" dirty="0">
                <a:solidFill>
                  <a:srgbClr val="C00000"/>
                </a:solidFill>
              </a:rPr>
              <a:t>с разметкой и 20 кубиков </a:t>
            </a:r>
            <a:r>
              <a:rPr lang="ru-RU" sz="1050" dirty="0" smtClean="0"/>
              <a:t>помогают </a:t>
            </a:r>
            <a:r>
              <a:rPr lang="ru-RU" sz="1050" dirty="0"/>
              <a:t>получить представление о </a:t>
            </a:r>
            <a:r>
              <a:rPr lang="ru-RU" sz="1050" dirty="0" smtClean="0"/>
              <a:t>количестве и </a:t>
            </a:r>
            <a:r>
              <a:rPr lang="ru-RU" sz="1050" dirty="0"/>
              <a:t>закладывают </a:t>
            </a:r>
            <a:r>
              <a:rPr lang="ru-RU" sz="1050" dirty="0" smtClean="0"/>
              <a:t>основы для </a:t>
            </a:r>
            <a:r>
              <a:rPr lang="ru-RU" sz="1050" dirty="0"/>
              <a:t>решения арифметических </a:t>
            </a:r>
            <a:r>
              <a:rPr lang="ru-RU" sz="1050" dirty="0" smtClean="0"/>
              <a:t>задач</a:t>
            </a:r>
            <a:endParaRPr lang="ru-RU" sz="105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347" y="5894839"/>
            <a:ext cx="1062832" cy="8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14086" y="1052736"/>
            <a:ext cx="2378968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ИГРОВЫЕ КАРТОЧКИ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050" dirty="0" smtClean="0"/>
              <a:t>(10 наборов)</a:t>
            </a:r>
            <a:endParaRPr lang="ru-RU" sz="10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91659" y="1556792"/>
            <a:ext cx="221074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Сюжетные игровые поля </a:t>
            </a:r>
            <a:r>
              <a:rPr lang="ru-RU" sz="1050" dirty="0" smtClean="0"/>
              <a:t>(</a:t>
            </a:r>
            <a:r>
              <a:rPr lang="ru-RU" sz="1050" dirty="0"/>
              <a:t>4 поля</a:t>
            </a:r>
            <a:r>
              <a:rPr lang="ru-RU" sz="1050" dirty="0" smtClean="0"/>
              <a:t>), </a:t>
            </a:r>
            <a:endParaRPr lang="ru-RU" sz="1050" dirty="0"/>
          </a:p>
          <a:p>
            <a:r>
              <a:rPr lang="ru-RU" sz="1050" dirty="0" smtClean="0"/>
              <a:t>на которых можно </a:t>
            </a:r>
            <a:r>
              <a:rPr lang="ru-RU" sz="1050" dirty="0"/>
              <a:t>сделать много </a:t>
            </a:r>
            <a:r>
              <a:rPr lang="ru-RU" sz="1050" dirty="0" smtClean="0"/>
              <a:t>открытий</a:t>
            </a:r>
            <a:r>
              <a:rPr lang="ru-RU" sz="1050" dirty="0"/>
              <a:t>: находить части целого, сравнивать объекты по размеру и по </a:t>
            </a:r>
            <a:r>
              <a:rPr lang="ru-RU" sz="1050" dirty="0" smtClean="0"/>
              <a:t>количеству, осваивать пространственные понятия</a:t>
            </a:r>
            <a:endParaRPr lang="ru-RU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5875477"/>
            <a:ext cx="2158364" cy="82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191659" y="4557705"/>
            <a:ext cx="2403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Игровые поля </a:t>
            </a:r>
            <a:r>
              <a:rPr lang="ru-RU" sz="1050" dirty="0"/>
              <a:t>(2 поля</a:t>
            </a:r>
            <a:r>
              <a:rPr lang="ru-RU" sz="1050" dirty="0" smtClean="0"/>
              <a:t>) предназначены для игр по правилам, в которых потребуется умение считать и просчитывать свои ходы </a:t>
            </a:r>
            <a:endParaRPr lang="ru-RU" sz="1050" dirty="0"/>
          </a:p>
        </p:txBody>
      </p:sp>
      <p:pic>
        <p:nvPicPr>
          <p:cNvPr id="2051" name="Picture 3" descr="Z:\Новая папка\Паникаровская\МАТЕМАТИКА\ПРЕЗЕНТАЦИИ\271_2008\IMG_3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483755" cy="18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Новая папка\Паникаровская\МАТЕМАТИКА\ПРЕЗЕНТАЦИИ\271_2008\IMG_37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529727"/>
            <a:ext cx="432048" cy="6129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Новая папка\Паникаровская\МАТЕМАТИКА\ПРЕЗЕНТАЦИИ\271_2008\IMG_38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64" y="5373216"/>
            <a:ext cx="1272875" cy="122413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07704" y="404664"/>
            <a:ext cx="3768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ИГРОВЫЕ МАТЕРИАЛЫ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650416" y="2670845"/>
            <a:ext cx="2272287" cy="504000"/>
            <a:chOff x="3650416" y="2670845"/>
            <a:chExt cx="2272287" cy="504000"/>
          </a:xfrm>
        </p:grpSpPr>
        <p:pic>
          <p:nvPicPr>
            <p:cNvPr id="3074" name="Picture 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0416" y="2670845"/>
              <a:ext cx="720000" cy="504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6559" y="2670845"/>
              <a:ext cx="720000" cy="504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2703" y="2670845"/>
              <a:ext cx="720000" cy="504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4067873" y="3861104"/>
            <a:ext cx="1494830" cy="504000"/>
            <a:chOff x="4067873" y="3861104"/>
            <a:chExt cx="1494830" cy="504000"/>
          </a:xfrm>
        </p:grpSpPr>
        <p:pic>
          <p:nvPicPr>
            <p:cNvPr id="3080" name="Picture 8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2703" y="3861104"/>
              <a:ext cx="720000" cy="504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7873" y="3861104"/>
              <a:ext cx="720000" cy="504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3650416" y="5157192"/>
            <a:ext cx="2272287" cy="504000"/>
            <a:chOff x="3650416" y="5157192"/>
            <a:chExt cx="2272287" cy="504000"/>
          </a:xfrm>
        </p:grpSpPr>
        <p:pic>
          <p:nvPicPr>
            <p:cNvPr id="3078" name="Picture 6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0416" y="5157192"/>
              <a:ext cx="720000" cy="504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/>
            <p:cNvPicPr>
              <a:picLocks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2703" y="5157192"/>
              <a:ext cx="720000" cy="504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/>
            <p:cNvPicPr>
              <a:picLocks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6560" y="5157192"/>
              <a:ext cx="720000" cy="504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4065981" y="1700864"/>
            <a:ext cx="1496722" cy="504000"/>
            <a:chOff x="4065981" y="1700864"/>
            <a:chExt cx="1496722" cy="504000"/>
          </a:xfrm>
        </p:grpSpPr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2703" y="1700864"/>
              <a:ext cx="720000" cy="504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/>
            <p:cNvPicPr>
              <a:picLocks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5981" y="1700864"/>
              <a:ext cx="720000" cy="504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691681" y="5950636"/>
            <a:ext cx="20162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На </a:t>
            </a:r>
            <a:r>
              <a:rPr lang="ru-RU" sz="1050" b="1" dirty="0">
                <a:solidFill>
                  <a:srgbClr val="C00000"/>
                </a:solidFill>
              </a:rPr>
              <a:t>деревянных </a:t>
            </a:r>
            <a:r>
              <a:rPr lang="ru-RU" sz="1050" b="1" dirty="0" smtClean="0">
                <a:solidFill>
                  <a:srgbClr val="C00000"/>
                </a:solidFill>
              </a:rPr>
              <a:t>подставках </a:t>
            </a:r>
            <a:r>
              <a:rPr lang="ru-RU" sz="1050" dirty="0" smtClean="0"/>
              <a:t>можно расставить свои карточки для игры</a:t>
            </a:r>
            <a:endParaRPr lang="ru-RU" sz="10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91680" y="1628800"/>
            <a:ext cx="257724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Карточки с медведями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dirty="0" smtClean="0"/>
              <a:t>помогут освоить пространственные отношения и понятия</a:t>
            </a:r>
            <a:endParaRPr lang="ru-RU" sz="105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91681" y="2305302"/>
            <a:ext cx="210025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Карточки с геометрическими узорами </a:t>
            </a:r>
            <a:r>
              <a:rPr lang="ru-RU" sz="1050" dirty="0" smtClean="0"/>
              <a:t>трех уровней сложности – с цветными геометрическими фигурами, черно-белыми фигурами и с внешним контуром  рисунка</a:t>
            </a:r>
            <a:endParaRPr lang="ru-RU" sz="105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691681" y="3466552"/>
            <a:ext cx="2376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Карточки с кубиками </a:t>
            </a:r>
            <a:r>
              <a:rPr lang="ru-RU" sz="1050" dirty="0"/>
              <a:t>для развития пространственных </a:t>
            </a:r>
            <a:r>
              <a:rPr lang="ru-RU" sz="1050" dirty="0" smtClean="0"/>
              <a:t>представлений и изучения симметрии. С ними можно создавать и копировать узоры</a:t>
            </a:r>
            <a:r>
              <a:rPr lang="ru-RU" sz="1050" dirty="0"/>
              <a:t> </a:t>
            </a:r>
            <a:r>
              <a:rPr lang="ru-RU" sz="1050" dirty="0" smtClean="0"/>
              <a:t>и трехмерные конструкции. Можно строить по картинке или под диктовку, в прямом изображении или симметрично с помощью зеркала</a:t>
            </a:r>
            <a:endParaRPr lang="ru-RU" sz="105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691681" y="4950968"/>
            <a:ext cx="194421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Карточки с цифрами и множествами </a:t>
            </a:r>
            <a:r>
              <a:rPr lang="ru-RU" sz="1050" dirty="0"/>
              <a:t>помогут освоить числовой ряд, научат </a:t>
            </a:r>
            <a:r>
              <a:rPr lang="ru-RU" sz="1050" dirty="0" smtClean="0"/>
              <a:t>легко сопоставлять  </a:t>
            </a:r>
            <a:r>
              <a:rPr lang="ru-RU" sz="1050" dirty="0"/>
              <a:t>число </a:t>
            </a:r>
            <a:r>
              <a:rPr lang="ru-RU" sz="1050" dirty="0" smtClean="0"/>
              <a:t>и количество</a:t>
            </a:r>
            <a:endParaRPr lang="ru-RU" sz="105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91659" y="1052736"/>
            <a:ext cx="27360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ИГРОВЫЕ ПОЛЯ С КАРТОЧКАМИ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" name="Picture 2" descr="Z:\Новая папка\Паникаровская\МАТЕМАТИКА\ПРЕЗЕНТАЦИИ\271_2008\IMG_3763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73" y="6239176"/>
            <a:ext cx="609126" cy="41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85010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CD</a:t>
            </a:r>
            <a:r>
              <a:rPr lang="ru-RU" sz="3200" dirty="0" smtClean="0">
                <a:solidFill>
                  <a:srgbClr val="C00000"/>
                </a:solidFill>
              </a:rPr>
              <a:t>-диск. Дополнительные материалы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1915" y="1903619"/>
            <a:ext cx="5804306" cy="410445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85010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CD</a:t>
            </a:r>
            <a:r>
              <a:rPr lang="ru-RU" sz="3200" dirty="0" smtClean="0">
                <a:solidFill>
                  <a:srgbClr val="C00000"/>
                </a:solidFill>
              </a:rPr>
              <a:t>-диск. Дополнительные материалы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24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29701"/>
            <a:ext cx="4192777" cy="5928299"/>
          </a:xfrm>
        </p:spPr>
      </p:pic>
    </p:spTree>
    <p:extLst>
      <p:ext uri="{BB962C8B-B14F-4D97-AF65-F5344CB8AC3E}">
        <p14:creationId xmlns:p14="http://schemas.microsoft.com/office/powerpoint/2010/main" val="13464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Новая папка\Паникаровская\МАТЕМАТИКА\ПРЕЗЕНТАЦИИ\113554_Beobachtungsb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901961"/>
            <a:ext cx="3796260" cy="2684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Новая папка\Паникаровская\МАТЕМАТИКА\ПРЕЗЕНТАЦИИ\113554_Beobachtungsbog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3928" y="3497035"/>
            <a:ext cx="1282568" cy="125128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38146" y="3861048"/>
            <a:ext cx="2912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Таблицы </a:t>
            </a:r>
            <a:r>
              <a:rPr lang="ru-RU" sz="1050" dirty="0" smtClean="0"/>
              <a:t>позволяют </a:t>
            </a:r>
            <a:r>
              <a:rPr lang="ru-RU" sz="1050" dirty="0"/>
              <a:t>зафиксировать наблюдения </a:t>
            </a:r>
            <a:r>
              <a:rPr lang="ru-RU" sz="1050" dirty="0" smtClean="0"/>
              <a:t>последовательно на </a:t>
            </a:r>
            <a:r>
              <a:rPr lang="ru-RU" sz="1050" dirty="0"/>
              <a:t>разных </a:t>
            </a:r>
            <a:r>
              <a:rPr lang="ru-RU" sz="1050" dirty="0" smtClean="0"/>
              <a:t>этапах, так что воспитатель сразу видит картину развития ребенка.</a:t>
            </a:r>
            <a:endParaRPr lang="ru-RU" sz="105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38146" y="4725144"/>
            <a:ext cx="278983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Система </a:t>
            </a:r>
            <a:r>
              <a:rPr lang="ru-RU" sz="1050" dirty="0" smtClean="0"/>
              <a:t>цветовой разметки повторяется во всех печатных материалах. Ориентируясь по цветовому коду, воспитатель видит, какая игра и какие страницы в рабочей тетради подойдут для развития конкретных способностей.</a:t>
            </a:r>
            <a:endParaRPr lang="ru-RU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38146" y="5949280"/>
            <a:ext cx="29128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Темы</a:t>
            </a:r>
            <a:r>
              <a:rPr lang="ru-RU" sz="1050" dirty="0"/>
              <a:t>, которые проверяются </a:t>
            </a:r>
            <a:r>
              <a:rPr lang="ru-RU" sz="1050" dirty="0" smtClean="0"/>
              <a:t>в диагностических тетрадях, </a:t>
            </a:r>
            <a:r>
              <a:rPr lang="ru-RU" sz="1050" dirty="0"/>
              <a:t>выделены серым цветом.</a:t>
            </a:r>
          </a:p>
        </p:txBody>
      </p:sp>
      <p:cxnSp>
        <p:nvCxnSpPr>
          <p:cNvPr id="17" name="Прямая соединительная линия 16"/>
          <p:cNvCxnSpPr>
            <a:stCxn id="19" idx="2"/>
          </p:cNvCxnSpPr>
          <p:nvPr/>
        </p:nvCxnSpPr>
        <p:spPr>
          <a:xfrm>
            <a:off x="7368264" y="3789040"/>
            <a:ext cx="513013" cy="333637"/>
          </a:xfrm>
          <a:prstGeom prst="line">
            <a:avLst/>
          </a:prstGeom>
          <a:ln w="9525">
            <a:solidFill>
              <a:srgbClr val="6CA62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588224" y="3419708"/>
            <a:ext cx="156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Ссылка на страницу </a:t>
            </a:r>
          </a:p>
          <a:p>
            <a:r>
              <a:rPr lang="ru-RU" sz="900" dirty="0" smtClean="0"/>
              <a:t>Рабочей тетради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24776" y="2996952"/>
            <a:ext cx="121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Ссылка на </a:t>
            </a:r>
            <a:br>
              <a:rPr lang="ru-RU" sz="900" dirty="0" smtClean="0"/>
            </a:br>
            <a:r>
              <a:rPr lang="ru-RU" sz="900" dirty="0" smtClean="0"/>
              <a:t>Карточку с играми</a:t>
            </a:r>
            <a:endParaRPr lang="ru-RU" sz="900" dirty="0"/>
          </a:p>
        </p:txBody>
      </p:sp>
      <p:cxnSp>
        <p:nvCxnSpPr>
          <p:cNvPr id="21" name="Прямая соединительная линия 20"/>
          <p:cNvCxnSpPr>
            <a:stCxn id="20" idx="2"/>
          </p:cNvCxnSpPr>
          <p:nvPr/>
        </p:nvCxnSpPr>
        <p:spPr>
          <a:xfrm flipH="1">
            <a:off x="8395212" y="3366284"/>
            <a:ext cx="35424" cy="756393"/>
          </a:xfrm>
          <a:prstGeom prst="line">
            <a:avLst/>
          </a:prstGeom>
          <a:ln w="9525">
            <a:solidFill>
              <a:srgbClr val="6CA62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660232" y="3779748"/>
            <a:ext cx="1056024" cy="0"/>
          </a:xfrm>
          <a:prstGeom prst="line">
            <a:avLst/>
          </a:prstGeom>
          <a:ln w="9525">
            <a:solidFill>
              <a:srgbClr val="6CA62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897944" y="3366284"/>
            <a:ext cx="959040" cy="0"/>
          </a:xfrm>
          <a:prstGeom prst="line">
            <a:avLst/>
          </a:prstGeom>
          <a:ln w="9525">
            <a:solidFill>
              <a:srgbClr val="6CA62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304000" y="6318000"/>
            <a:ext cx="1475912" cy="3386"/>
          </a:xfrm>
          <a:prstGeom prst="line">
            <a:avLst/>
          </a:prstGeom>
          <a:ln w="9525">
            <a:solidFill>
              <a:srgbClr val="6CA62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672152" y="5805264"/>
            <a:ext cx="1475912" cy="512736"/>
          </a:xfrm>
          <a:prstGeom prst="line">
            <a:avLst/>
          </a:prstGeom>
          <a:ln w="9525">
            <a:solidFill>
              <a:srgbClr val="6CA62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728000" y="4932000"/>
            <a:ext cx="1619864" cy="0"/>
          </a:xfrm>
          <a:prstGeom prst="line">
            <a:avLst/>
          </a:prstGeom>
          <a:ln w="9525">
            <a:solidFill>
              <a:srgbClr val="6CA62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03848" y="4077072"/>
            <a:ext cx="1944216" cy="854928"/>
          </a:xfrm>
          <a:prstGeom prst="line">
            <a:avLst/>
          </a:prstGeom>
          <a:ln w="9525">
            <a:solidFill>
              <a:srgbClr val="6CA62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638146" y="3593837"/>
            <a:ext cx="15824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Таблицы </a:t>
            </a:r>
            <a:r>
              <a:rPr lang="ru-RU" sz="1100" b="1" dirty="0" smtClean="0"/>
              <a:t>наблюдений </a:t>
            </a:r>
            <a:endParaRPr lang="ru-RU" sz="11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896733" y="963161"/>
            <a:ext cx="20271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Диагностические материалы</a:t>
            </a:r>
            <a:endParaRPr lang="ru-RU" sz="11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851920" y="2151147"/>
            <a:ext cx="283423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Тетради содержат: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диагностические материалы для групповой и индивидуальной работы,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указания для воспитателя по каждому заданию,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таблицы для определения результатов.</a:t>
            </a:r>
          </a:p>
        </p:txBody>
      </p:sp>
      <p:grpSp>
        <p:nvGrpSpPr>
          <p:cNvPr id="65" name="Группа 64"/>
          <p:cNvGrpSpPr>
            <a:grpSpLocks noChangeAspect="1"/>
          </p:cNvGrpSpPr>
          <p:nvPr/>
        </p:nvGrpSpPr>
        <p:grpSpPr>
          <a:xfrm>
            <a:off x="1979712" y="1401985"/>
            <a:ext cx="1692440" cy="1666975"/>
            <a:chOff x="2020943" y="1052736"/>
            <a:chExt cx="2558496" cy="2520000"/>
          </a:xfrm>
        </p:grpSpPr>
        <p:pic>
          <p:nvPicPr>
            <p:cNvPr id="59" name="Picture 3" descr="Z:\Новая папка\Паникаровская\МАТЕМАТИКА\Обложки_jpeg\Mathehefte_Cover_4C_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903" y="1052736"/>
              <a:ext cx="1678536" cy="237598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Z:\Новая папка\Паникаровская\МАТЕМАТИКА\Обложки_jpeg\Mathehefte_Cover_4C2_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943" y="1196751"/>
              <a:ext cx="1678535" cy="237598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TextBox 60"/>
          <p:cNvSpPr txBox="1"/>
          <p:nvPr/>
        </p:nvSpPr>
        <p:spPr>
          <a:xfrm>
            <a:off x="1895231" y="404664"/>
            <a:ext cx="4854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РАЗВИВАЮЩЕЕ ОЦЕНИВАНИЕ</a:t>
            </a:r>
          </a:p>
        </p:txBody>
      </p:sp>
      <p:grpSp>
        <p:nvGrpSpPr>
          <p:cNvPr id="62" name="Группа 61"/>
          <p:cNvGrpSpPr>
            <a:grpSpLocks noChangeAspect="1"/>
          </p:cNvGrpSpPr>
          <p:nvPr/>
        </p:nvGrpSpPr>
        <p:grpSpPr>
          <a:xfrm>
            <a:off x="6798066" y="1412776"/>
            <a:ext cx="2166422" cy="1467576"/>
            <a:chOff x="3635896" y="3645024"/>
            <a:chExt cx="3258462" cy="2304257"/>
          </a:xfrm>
        </p:grpSpPr>
        <p:pic>
          <p:nvPicPr>
            <p:cNvPr id="63" name="Picture 2" descr="Z:\Новая папка\Паникаровская\МАТЕМАТИКА\ПРЕЗЕНТАЦИИ\тесты2\113575_001_0482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645024"/>
              <a:ext cx="1629231" cy="230425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 descr="Z:\Новая папка\Паникаровская\МАТЕМАТИКА\ПРЕЗЕНТАЦИИ\тесты2\113575_001_0482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127" y="3645024"/>
              <a:ext cx="1629231" cy="230425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Прямоугольник 55"/>
          <p:cNvSpPr/>
          <p:nvPr/>
        </p:nvSpPr>
        <p:spPr>
          <a:xfrm>
            <a:off x="3854947" y="1304618"/>
            <a:ext cx="290085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Диагностические материалы помогут определить уровень развития каждого </a:t>
            </a:r>
            <a:r>
              <a:rPr lang="ru-RU" sz="1050" dirty="0"/>
              <a:t>ребенка </a:t>
            </a:r>
            <a:r>
              <a:rPr lang="ru-RU" sz="1050" dirty="0" smtClean="0"/>
              <a:t>по основным направлениям, чтобы целенаправленно построить дальнейшую индивидуальную работу.</a:t>
            </a:r>
            <a:endParaRPr lang="ru-RU" sz="105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5580112" y="1863117"/>
            <a:ext cx="2317832" cy="648070"/>
          </a:xfrm>
          <a:prstGeom prst="line">
            <a:avLst/>
          </a:prstGeom>
          <a:ln w="9525">
            <a:solidFill>
              <a:srgbClr val="6CA62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104264" y="2511187"/>
            <a:ext cx="1619864" cy="0"/>
          </a:xfrm>
          <a:prstGeom prst="line">
            <a:avLst/>
          </a:prstGeom>
          <a:ln w="9525">
            <a:solidFill>
              <a:srgbClr val="6CA62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104264" y="2844315"/>
            <a:ext cx="1475848" cy="0"/>
          </a:xfrm>
          <a:prstGeom prst="line">
            <a:avLst/>
          </a:prstGeom>
          <a:ln w="9525">
            <a:solidFill>
              <a:srgbClr val="6CA62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5435250" y="2420888"/>
            <a:ext cx="1441006" cy="423427"/>
          </a:xfrm>
          <a:prstGeom prst="line">
            <a:avLst/>
          </a:prstGeom>
          <a:ln w="9525">
            <a:solidFill>
              <a:srgbClr val="6CA62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895231" y="1047122"/>
            <a:ext cx="7010330" cy="2309870"/>
            <a:chOff x="1895231" y="1047122"/>
            <a:chExt cx="7010330" cy="230987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895231" y="1047122"/>
              <a:ext cx="7010330" cy="2309870"/>
              <a:chOff x="1895231" y="1047122"/>
              <a:chExt cx="7010330" cy="2309870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6372200" y="1223174"/>
                <a:ext cx="165622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b="1" dirty="0" smtClean="0"/>
                  <a:t>Карточка </a:t>
                </a:r>
                <a:r>
                  <a:rPr lang="ru-RU" sz="1100" b="1" dirty="0"/>
                  <a:t>для педагогов</a:t>
                </a:r>
                <a:endParaRPr lang="ru-RU" sz="1100" dirty="0"/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1895231" y="1047122"/>
                <a:ext cx="7010330" cy="2309870"/>
                <a:chOff x="1895231" y="1047122"/>
                <a:chExt cx="7010330" cy="2309870"/>
              </a:xfrm>
            </p:grpSpPr>
            <p:pic>
              <p:nvPicPr>
                <p:cNvPr id="2056" name="Picture 8" descr="Z:\Новая папка\Паникаровская\МАТЕМАТИКА\ПРЕЗЕНТАЦИИ\карточки пед_чб\314_113554_A5_Karten_RS_Страница_08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4208" y="1477526"/>
                  <a:ext cx="2461353" cy="1735450"/>
                </a:xfrm>
                <a:prstGeom prst="rect">
                  <a:avLst/>
                </a:prstGeom>
                <a:noFill/>
                <a:ln w="6350"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4" name="Picture 6" descr="Z:\Новая папка\Паникаровская\МАТЕМАТИКА\ПРЕЗЕНТАЦИИ\карточки пед_цв\314_113554_A5_Karten_VS_Страница_08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462" y="1642184"/>
                  <a:ext cx="2432801" cy="1714808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5364000" y="1386000"/>
                  <a:ext cx="875944" cy="286828"/>
                </a:xfrm>
                <a:prstGeom prst="line">
                  <a:avLst/>
                </a:prstGeom>
                <a:ln w="9525">
                  <a:solidFill>
                    <a:srgbClr val="6CA62C"/>
                  </a:solidFill>
                  <a:headEnd type="oval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" name="Группа 3"/>
                <p:cNvGrpSpPr/>
                <p:nvPr/>
              </p:nvGrpSpPr>
              <p:grpSpPr>
                <a:xfrm>
                  <a:off x="1895231" y="1047122"/>
                  <a:ext cx="4673838" cy="959285"/>
                  <a:chOff x="1895231" y="1047122"/>
                  <a:chExt cx="4673838" cy="959285"/>
                </a:xfrm>
              </p:grpSpPr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1895231" y="1429326"/>
                    <a:ext cx="3216351" cy="5770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050" dirty="0" smtClean="0">
                        <a:uFill>
                          <a:solidFill>
                            <a:srgbClr val="6CA62C"/>
                          </a:solidFill>
                        </a:uFill>
                      </a:rPr>
                      <a:t>Ориентируясь на цветной кружок на Карточках для педагогов, выбираем подходящие нам по теме. </a:t>
                    </a:r>
                  </a:p>
                  <a:p>
                    <a:r>
                      <a:rPr lang="ru-RU" sz="1050" dirty="0" smtClean="0">
                        <a:uFill>
                          <a:solidFill>
                            <a:srgbClr val="6CA62C"/>
                          </a:solidFill>
                        </a:uFill>
                      </a:rPr>
                      <a:t>Зеленый кружок —  «Пространство </a:t>
                    </a:r>
                    <a:r>
                      <a:rPr lang="ru-RU" sz="1050" dirty="0">
                        <a:uFill>
                          <a:solidFill>
                            <a:srgbClr val="6CA62C"/>
                          </a:solidFill>
                        </a:uFill>
                      </a:rPr>
                      <a:t>и </a:t>
                    </a:r>
                    <a:r>
                      <a:rPr lang="ru-RU" sz="1050" dirty="0" smtClean="0">
                        <a:uFill>
                          <a:solidFill>
                            <a:srgbClr val="6CA62C"/>
                          </a:solidFill>
                        </a:uFill>
                      </a:rPr>
                      <a:t>форма»</a:t>
                    </a:r>
                    <a:endParaRPr lang="ru-RU" sz="1050" dirty="0">
                      <a:uFill>
                        <a:solidFill>
                          <a:srgbClr val="6CA62C"/>
                        </a:solidFill>
                      </a:uFill>
                    </a:endParaRPr>
                  </a:p>
                </p:txBody>
              </p:sp>
              <p:sp>
                <p:nvSpPr>
                  <p:cNvPr id="96" name="Прямоугольник 95"/>
                  <p:cNvSpPr/>
                  <p:nvPr/>
                </p:nvSpPr>
                <p:spPr>
                  <a:xfrm>
                    <a:off x="1895231" y="1047122"/>
                    <a:ext cx="4673838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b="1" dirty="0" smtClean="0">
                        <a:solidFill>
                          <a:srgbClr val="6CA62C"/>
                        </a:solidFill>
                      </a:rPr>
                      <a:t>СТАВИМ ЗАДАЧУ  </a:t>
                    </a:r>
                  </a:p>
                  <a:p>
                    <a:r>
                      <a:rPr lang="ru-RU" sz="1200" b="1" dirty="0">
                        <a:solidFill>
                          <a:srgbClr val="6CA62C"/>
                        </a:solidFill>
                      </a:rPr>
                      <a:t>— </a:t>
                    </a:r>
                    <a:r>
                      <a:rPr lang="ru-RU" sz="1200" i="1" dirty="0" smtClean="0">
                        <a:solidFill>
                          <a:srgbClr val="6CA62C"/>
                        </a:solidFill>
                      </a:rPr>
                      <a:t>развивать пространственные представления</a:t>
                    </a:r>
                  </a:p>
                </p:txBody>
              </p:sp>
            </p:grpSp>
          </p:grpSp>
        </p:grpSp>
        <p:sp>
          <p:nvSpPr>
            <p:cNvPr id="61" name="Овал 60"/>
            <p:cNvSpPr>
              <a:spLocks noChangeAspect="1"/>
            </p:cNvSpPr>
            <p:nvPr/>
          </p:nvSpPr>
          <p:spPr>
            <a:xfrm>
              <a:off x="6209366" y="1642184"/>
              <a:ext cx="208800" cy="209249"/>
            </a:xfrm>
            <a:prstGeom prst="ellipse">
              <a:avLst/>
            </a:prstGeom>
            <a:noFill/>
            <a:ln w="9525">
              <a:solidFill>
                <a:srgbClr val="6CA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895231" y="404664"/>
            <a:ext cx="6778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 РАБОТАТЬ и ИГРАТЬ С МАТЕРИАЛАМИ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106" name="Прямая соединительная линия 105"/>
          <p:cNvCxnSpPr>
            <a:endCxn id="4100" idx="1"/>
          </p:cNvCxnSpPr>
          <p:nvPr/>
        </p:nvCxnSpPr>
        <p:spPr>
          <a:xfrm>
            <a:off x="4500000" y="5740145"/>
            <a:ext cx="947190" cy="437965"/>
          </a:xfrm>
          <a:prstGeom prst="line">
            <a:avLst/>
          </a:prstGeom>
          <a:ln w="9525">
            <a:solidFill>
              <a:srgbClr val="6CA62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>
            <a:spLocks noChangeAspect="1"/>
          </p:cNvSpPr>
          <p:nvPr/>
        </p:nvSpPr>
        <p:spPr>
          <a:xfrm>
            <a:off x="6288754" y="4107051"/>
            <a:ext cx="208800" cy="209249"/>
          </a:xfrm>
          <a:prstGeom prst="ellipse">
            <a:avLst/>
          </a:prstGeom>
          <a:noFill/>
          <a:ln w="9525">
            <a:solidFill>
              <a:srgbClr val="6CA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895230" y="2221168"/>
            <a:ext cx="6781226" cy="4474326"/>
            <a:chOff x="1895230" y="2221168"/>
            <a:chExt cx="6781226" cy="4474326"/>
          </a:xfrm>
        </p:grpSpPr>
        <p:pic>
          <p:nvPicPr>
            <p:cNvPr id="4105" name="Picture 9" descr="Z:\Новая папка\Паникаровская\МАТЕМАТИКА\ПРЕЗЕНТАЦИИ\271_2008\Картот7_2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154" y="5152964"/>
              <a:ext cx="1146302" cy="79151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>
                <a:rot lat="0" lon="0" rev="206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47190" y="5686859"/>
              <a:ext cx="1213042" cy="982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Z:\Новая папка\Паникаровская\МАТЕМАТИКА\ПРЕЗЕНТАЦИИ\271_2008\Картот7_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365" y="5445794"/>
              <a:ext cx="1141613" cy="79151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8" name="Прямая соединительная линия 97"/>
            <p:cNvCxnSpPr/>
            <p:nvPr/>
          </p:nvCxnSpPr>
          <p:spPr>
            <a:xfrm flipV="1">
              <a:off x="4500000" y="2221168"/>
              <a:ext cx="1520828" cy="3003796"/>
            </a:xfrm>
            <a:prstGeom prst="line">
              <a:avLst/>
            </a:prstGeom>
            <a:ln w="9525">
              <a:solidFill>
                <a:srgbClr val="6CA62C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"/>
            <p:cNvGrpSpPr/>
            <p:nvPr/>
          </p:nvGrpSpPr>
          <p:grpSpPr>
            <a:xfrm>
              <a:off x="1895230" y="4509120"/>
              <a:ext cx="3252834" cy="2186374"/>
              <a:chOff x="1895230" y="4509120"/>
              <a:chExt cx="3252834" cy="218637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1895231" y="4941168"/>
                <a:ext cx="325283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dirty="0" smtClean="0">
                    <a:uFill>
                      <a:solidFill>
                        <a:srgbClr val="6CA62C"/>
                      </a:solidFill>
                    </a:uFill>
                  </a:rPr>
                  <a:t>Н</a:t>
                </a:r>
                <a:r>
                  <a:rPr lang="ru-RU" sz="1050" dirty="0" smtClean="0"/>
                  <a:t>омер нам  </a:t>
                </a:r>
                <a:r>
                  <a:rPr lang="ru-RU" sz="1050" dirty="0"/>
                  <a:t>подскажет, какую </a:t>
                </a:r>
                <a:endParaRPr lang="ru-RU" sz="1050" dirty="0" smtClean="0"/>
              </a:p>
              <a:p>
                <a:r>
                  <a:rPr lang="ru-RU" sz="1050" dirty="0" smtClean="0"/>
                  <a:t>«Карточку для детей» дать </a:t>
                </a:r>
                <a:r>
                  <a:rPr lang="ru-RU" sz="1050" dirty="0"/>
                  <a:t>ребенку — </a:t>
                </a:r>
                <a:r>
                  <a:rPr lang="ru-RU" sz="1200" i="1" dirty="0">
                    <a:solidFill>
                      <a:srgbClr val="6CA62C"/>
                    </a:solidFill>
                  </a:rPr>
                  <a:t>К21</a:t>
                </a:r>
              </a:p>
              <a:p>
                <a:r>
                  <a:rPr lang="ru-RU" sz="1050" dirty="0" smtClean="0"/>
                  <a:t>Ориентируясь на «картинку-инструкцию», ребенок может уже самостоятельно выбрать из коробки нужные материалы: </a:t>
                </a:r>
                <a:r>
                  <a:rPr lang="ru-RU" sz="1200" i="1" dirty="0">
                    <a:solidFill>
                      <a:srgbClr val="6CA62C"/>
                    </a:solidFill>
                  </a:rPr>
                  <a:t>кубики</a:t>
                </a:r>
                <a:r>
                  <a:rPr lang="ru-RU" sz="1050" dirty="0" smtClean="0"/>
                  <a:t> и </a:t>
                </a:r>
                <a:r>
                  <a:rPr lang="ru-RU" sz="1200" i="1" dirty="0" smtClean="0">
                    <a:solidFill>
                      <a:srgbClr val="6CA62C"/>
                    </a:solidFill>
                  </a:rPr>
                  <a:t>карточки</a:t>
                </a:r>
                <a:r>
                  <a:rPr lang="ru-RU" sz="1200" dirty="0" smtClean="0"/>
                  <a:t>.</a:t>
                </a:r>
                <a:endParaRPr lang="ru-RU" sz="1200" dirty="0"/>
              </a:p>
              <a:p>
                <a:r>
                  <a:rPr lang="ru-RU" sz="1050" dirty="0" smtClean="0"/>
                  <a:t>Карточка для детей (Картинка-инструкция) напомнит ребенку описание игры. Для взрослых на обороте карточке есть подсказки:</a:t>
                </a:r>
              </a:p>
              <a:p>
                <a:r>
                  <a:rPr lang="ru-RU" sz="1050" dirty="0" smtClean="0"/>
                  <a:t>варианты игры, дополнительные материалы, на развитие каких способностей игра направлена</a:t>
                </a: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1895230" y="4509120"/>
                <a:ext cx="32163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solidFill>
                      <a:srgbClr val="6CA62C"/>
                    </a:solidFill>
                  </a:rPr>
                  <a:t>ГОТОВИМСЯ К ИГРЕ</a:t>
                </a:r>
              </a:p>
              <a:p>
                <a:r>
                  <a:rPr lang="ru-RU" sz="1200" b="1" dirty="0">
                    <a:solidFill>
                      <a:srgbClr val="6CA62C"/>
                    </a:solidFill>
                  </a:rPr>
                  <a:t>— </a:t>
                </a:r>
                <a:r>
                  <a:rPr lang="ru-RU" sz="1200" i="1" dirty="0" smtClean="0">
                    <a:solidFill>
                      <a:srgbClr val="6CA62C"/>
                    </a:solidFill>
                  </a:rPr>
                  <a:t>выбираем нужные материалы</a:t>
                </a:r>
                <a:endParaRPr lang="ru-RU" sz="1200" i="1" dirty="0">
                  <a:solidFill>
                    <a:srgbClr val="6CA62C"/>
                  </a:solidFill>
                </a:endParaRPr>
              </a:p>
            </p:txBody>
          </p:sp>
        </p:grpSp>
        <p:cxnSp>
          <p:nvCxnSpPr>
            <p:cNvPr id="110" name="Прямая соединительная линия 109"/>
            <p:cNvCxnSpPr>
              <a:endCxn id="59" idx="0"/>
            </p:cNvCxnSpPr>
            <p:nvPr/>
          </p:nvCxnSpPr>
          <p:spPr>
            <a:xfrm>
              <a:off x="6094650" y="2251812"/>
              <a:ext cx="298504" cy="1855239"/>
            </a:xfrm>
            <a:prstGeom prst="line">
              <a:avLst/>
            </a:prstGeom>
            <a:ln w="9525">
              <a:solidFill>
                <a:srgbClr val="6CA62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4500000" y="5544000"/>
              <a:ext cx="2478258" cy="196145"/>
            </a:xfrm>
            <a:prstGeom prst="line">
              <a:avLst/>
            </a:prstGeom>
            <a:ln w="9525">
              <a:solidFill>
                <a:srgbClr val="6CA62C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26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895231" y="1753807"/>
            <a:ext cx="3347393" cy="1442619"/>
            <a:chOff x="1895231" y="1753807"/>
            <a:chExt cx="3347393" cy="144261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895231" y="2060848"/>
              <a:ext cx="3055710" cy="1135578"/>
              <a:chOff x="1895231" y="2060848"/>
              <a:chExt cx="3055710" cy="1135578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1895231" y="2060848"/>
                <a:ext cx="25216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solidFill>
                      <a:srgbClr val="6CA62C"/>
                    </a:solidFill>
                  </a:rPr>
                  <a:t>ВЫБИРАЕМ МАТЕРИАЛ </a:t>
                </a:r>
              </a:p>
              <a:p>
                <a:r>
                  <a:rPr lang="ru-RU" sz="1200" b="1" dirty="0" smtClean="0">
                    <a:solidFill>
                      <a:srgbClr val="6CA62C"/>
                    </a:solidFill>
                  </a:rPr>
                  <a:t>— </a:t>
                </a:r>
                <a:r>
                  <a:rPr lang="ru-RU" sz="1200" i="1" dirty="0" smtClean="0">
                    <a:solidFill>
                      <a:srgbClr val="6CA62C"/>
                    </a:solidFill>
                  </a:rPr>
                  <a:t>мозаичные кубики</a:t>
                </a:r>
                <a:endParaRPr lang="ru-RU" sz="1200" i="1" dirty="0">
                  <a:solidFill>
                    <a:srgbClr val="6CA62C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1898115" y="2780928"/>
                <a:ext cx="2545837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dirty="0" smtClean="0">
                    <a:uFill>
                      <a:solidFill>
                        <a:srgbClr val="6CA62C"/>
                      </a:solidFill>
                    </a:uFill>
                  </a:rPr>
                  <a:t>На обороте карточки даны описания игр и перечень дополнительных материалов</a:t>
                </a: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1895231" y="2437438"/>
                <a:ext cx="3055710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dirty="0" smtClean="0"/>
                  <a:t>Каждая </a:t>
                </a:r>
                <a:r>
                  <a:rPr lang="ru-RU" sz="1050" dirty="0">
                    <a:uFill>
                      <a:solidFill>
                        <a:srgbClr val="6CA62C"/>
                      </a:solidFill>
                    </a:uFill>
                  </a:rPr>
                  <a:t>карточка</a:t>
                </a:r>
                <a:r>
                  <a:rPr lang="ru-RU" sz="105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1050" dirty="0" smtClean="0"/>
                  <a:t>посвящена определенному материалу (группе материалов) из коробки.</a:t>
                </a:r>
              </a:p>
            </p:txBody>
          </p:sp>
        </p:grp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3420000" y="1753807"/>
              <a:ext cx="1822624" cy="641273"/>
            </a:xfrm>
            <a:prstGeom prst="line">
              <a:avLst/>
            </a:prstGeom>
            <a:ln w="9525">
              <a:solidFill>
                <a:srgbClr val="6CA62C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5242624" y="1674000"/>
            <a:ext cx="956426" cy="577812"/>
            <a:chOff x="5242624" y="1674000"/>
            <a:chExt cx="956426" cy="577812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242624" y="1674000"/>
              <a:ext cx="872481" cy="159615"/>
            </a:xfrm>
            <a:prstGeom prst="roundRect">
              <a:avLst/>
            </a:prstGeom>
            <a:noFill/>
            <a:ln w="9525">
              <a:solidFill>
                <a:srgbClr val="6CA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5292080" y="2073913"/>
              <a:ext cx="587724" cy="146550"/>
            </a:xfrm>
            <a:prstGeom prst="roundRect">
              <a:avLst/>
            </a:prstGeom>
            <a:noFill/>
            <a:ln w="9525">
              <a:solidFill>
                <a:srgbClr val="6CA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>
              <a:spLocks noChangeAspect="1"/>
            </p:cNvSpPr>
            <p:nvPr/>
          </p:nvSpPr>
          <p:spPr>
            <a:xfrm>
              <a:off x="5990250" y="2042563"/>
              <a:ext cx="208800" cy="209249"/>
            </a:xfrm>
            <a:prstGeom prst="ellipse">
              <a:avLst/>
            </a:prstGeom>
            <a:noFill/>
            <a:ln w="9525">
              <a:solidFill>
                <a:srgbClr val="6CA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895230" y="2220463"/>
            <a:ext cx="5350472" cy="2864721"/>
            <a:chOff x="1895230" y="2220463"/>
            <a:chExt cx="5350472" cy="286472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895230" y="2220463"/>
              <a:ext cx="3584644" cy="2203002"/>
              <a:chOff x="1895230" y="2220463"/>
              <a:chExt cx="3584644" cy="2203002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895230" y="3284984"/>
                <a:ext cx="3133718" cy="1138481"/>
                <a:chOff x="1895230" y="3284984"/>
                <a:chExt cx="3133718" cy="1138481"/>
              </a:xfrm>
            </p:grpSpPr>
            <p:sp>
              <p:nvSpPr>
                <p:cNvPr id="36" name="Прямоугольник 35"/>
                <p:cNvSpPr/>
                <p:nvPr/>
              </p:nvSpPr>
              <p:spPr>
                <a:xfrm>
                  <a:off x="1895230" y="3684801"/>
                  <a:ext cx="3133718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50" dirty="0" smtClean="0">
                      <a:solidFill>
                        <a:prstClr val="black"/>
                      </a:solidFill>
                    </a:rPr>
                    <a:t>На каждой карточке предложены несколько вариантов игр и заданий и самая необходимая информация к ним. </a:t>
                  </a:r>
                </a:p>
                <a:p>
                  <a:r>
                    <a:rPr lang="ru-RU" sz="1050" dirty="0" smtClean="0">
                      <a:uFill>
                        <a:solidFill>
                          <a:srgbClr val="6CA62C"/>
                        </a:solidFill>
                      </a:uFill>
                    </a:rPr>
                    <a:t>Для начала выбираем самый простой вариант игры</a:t>
                  </a:r>
                  <a:endParaRPr lang="ru-RU" sz="1100" b="1" dirty="0">
                    <a:solidFill>
                      <a:srgbClr val="6CA62C"/>
                    </a:solidFill>
                    <a:uFill>
                      <a:solidFill>
                        <a:srgbClr val="6CA62C"/>
                      </a:solidFill>
                    </a:uFill>
                  </a:endParaRPr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1895230" y="3284984"/>
                  <a:ext cx="272534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dirty="0" smtClean="0">
                      <a:solidFill>
                        <a:srgbClr val="6CA62C"/>
                      </a:solidFill>
                    </a:rPr>
                    <a:t>ВЫБИРАЕМ ИГРУ  </a:t>
                  </a:r>
                  <a:r>
                    <a:rPr lang="ru-RU" sz="1200" b="1" dirty="0">
                      <a:solidFill>
                        <a:srgbClr val="6CA62C"/>
                      </a:solidFill>
                    </a:rPr>
                    <a:t/>
                  </a:r>
                  <a:br>
                    <a:rPr lang="ru-RU" sz="1200" b="1" dirty="0">
                      <a:solidFill>
                        <a:srgbClr val="6CA62C"/>
                      </a:solidFill>
                    </a:rPr>
                  </a:br>
                  <a:r>
                    <a:rPr lang="ru-RU" sz="1200" b="1" dirty="0">
                      <a:solidFill>
                        <a:srgbClr val="6CA62C"/>
                      </a:solidFill>
                    </a:rPr>
                    <a:t>— </a:t>
                  </a:r>
                  <a:r>
                    <a:rPr lang="ru-RU" sz="1200" i="1" dirty="0" smtClean="0">
                      <a:solidFill>
                        <a:srgbClr val="6CA62C"/>
                      </a:solidFill>
                    </a:rPr>
                    <a:t>выложить мозаику по образцу</a:t>
                  </a:r>
                  <a:endParaRPr lang="ru-RU" sz="1200" i="1" dirty="0">
                    <a:solidFill>
                      <a:srgbClr val="6CA62C"/>
                    </a:solidFill>
                  </a:endParaRPr>
                </a:p>
              </p:txBody>
            </p:sp>
          </p:grpSp>
          <p:cxnSp>
            <p:nvCxnSpPr>
              <p:cNvPr id="85" name="Прямая соединительная линия 84"/>
              <p:cNvCxnSpPr/>
              <p:nvPr/>
            </p:nvCxnSpPr>
            <p:spPr>
              <a:xfrm flipV="1">
                <a:off x="4284000" y="2220463"/>
                <a:ext cx="1195874" cy="1383803"/>
              </a:xfrm>
              <a:prstGeom prst="line">
                <a:avLst/>
              </a:prstGeom>
              <a:ln w="9525">
                <a:solidFill>
                  <a:srgbClr val="6CA62C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Группа 61"/>
            <p:cNvGrpSpPr/>
            <p:nvPr/>
          </p:nvGrpSpPr>
          <p:grpSpPr>
            <a:xfrm>
              <a:off x="5148064" y="3743454"/>
              <a:ext cx="2097638" cy="1341730"/>
              <a:chOff x="5148064" y="3743454"/>
              <a:chExt cx="2097638" cy="1341730"/>
            </a:xfrm>
          </p:grpSpPr>
          <p:pic>
            <p:nvPicPr>
              <p:cNvPr id="63" name="Picture 5" descr="Z:\Новая папка\Паникаровская\МАТЕМАТИКА\ПРЕЗЕНТАЦИИ\карточки дет_чб\314_113554_A6_Karten_RS2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4014913"/>
                <a:ext cx="1305550" cy="926255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3" descr="Z:\Новая папка\Паникаровская\МАТЕМАТИКА\ПРЕЗЕНТАЦИИ\карточки дет_цв\314_113554_A6_Karten_VS21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4158929"/>
                <a:ext cx="1305549" cy="92625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Прямоугольник 64"/>
              <p:cNvSpPr/>
              <p:nvPr/>
            </p:nvSpPr>
            <p:spPr>
              <a:xfrm>
                <a:off x="5148064" y="3743454"/>
                <a:ext cx="142539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b="1" dirty="0"/>
                  <a:t>Карточка для детей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79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9471" y="2011148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Материал полностью соответствует ФГОС ДО </a:t>
            </a:r>
            <a:endParaRPr lang="ru-RU" sz="2400" dirty="0" smtClean="0"/>
          </a:p>
          <a:p>
            <a:pPr algn="ctr"/>
            <a:r>
              <a:rPr lang="ru-RU" sz="2400" dirty="0" smtClean="0"/>
              <a:t>и </a:t>
            </a:r>
            <a:r>
              <a:rPr lang="ru-RU" sz="2400" dirty="0"/>
              <a:t>может использоваться в образовательных организациях, реализующих образовательную деятельность </a:t>
            </a:r>
            <a:r>
              <a:rPr lang="ru-RU" sz="2400" dirty="0" smtClean="0"/>
              <a:t>по </a:t>
            </a:r>
            <a:r>
              <a:rPr lang="ru-RU" sz="2400" dirty="0"/>
              <a:t>основной образовательной программе «Вдохновение», </a:t>
            </a:r>
            <a:r>
              <a:rPr lang="ru-RU" sz="2400" dirty="0" smtClean="0"/>
              <a:t>а </a:t>
            </a:r>
            <a:r>
              <a:rPr lang="ru-RU" sz="2400" dirty="0"/>
              <a:t>также другим </a:t>
            </a:r>
            <a:r>
              <a:rPr lang="ru-RU" sz="2400" dirty="0" smtClean="0"/>
              <a:t>программам, предполагающим игровые формы для познавательного развития детей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77207" y="170637"/>
            <a:ext cx="6439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Задачи развития математического образования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831569" y="4149080"/>
            <a:ext cx="6551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Модернизация </a:t>
            </a:r>
            <a:r>
              <a:rPr lang="ru-RU" sz="2000" b="1" dirty="0" smtClean="0"/>
              <a:t>содержания</a:t>
            </a:r>
            <a:r>
              <a:rPr lang="ru-RU" sz="2000" dirty="0" smtClean="0"/>
              <a:t> учебных программ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1569" y="1913056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8000"/>
                </a:solidFill>
              </a:rPr>
              <a:t>2. Обеспечение </a:t>
            </a:r>
            <a:r>
              <a:rPr lang="ru-RU" sz="2000" b="1" dirty="0" smtClean="0">
                <a:solidFill>
                  <a:srgbClr val="008000"/>
                </a:solidFill>
              </a:rPr>
              <a:t>отсутствия пробелов </a:t>
            </a:r>
            <a:r>
              <a:rPr lang="ru-RU" sz="2000" dirty="0" smtClean="0">
                <a:solidFill>
                  <a:srgbClr val="008000"/>
                </a:solidFill>
              </a:rPr>
              <a:t>в базовых знаниях для каждого обучающегося, </a:t>
            </a:r>
            <a:r>
              <a:rPr lang="ru-RU" sz="2000" b="1" dirty="0" smtClean="0">
                <a:solidFill>
                  <a:srgbClr val="008000"/>
                </a:solidFill>
              </a:rPr>
              <a:t>преодоление индивидуальных трудностей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1569" y="4531476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2. Обеспечение наличия</a:t>
            </a:r>
            <a:r>
              <a:rPr lang="ru-RU" sz="2000" b="1" dirty="0" smtClean="0"/>
              <a:t> общедоступных информационных ресурсов </a:t>
            </a:r>
            <a:r>
              <a:rPr lang="ru-RU" sz="2000" dirty="0" smtClean="0"/>
              <a:t>математического образования, </a:t>
            </a:r>
            <a:r>
              <a:rPr lang="ru-RU" sz="2000" b="1" dirty="0" smtClean="0"/>
              <a:t>современных технологий</a:t>
            </a:r>
            <a:r>
              <a:rPr lang="ru-RU" sz="2000" dirty="0" smtClean="0"/>
              <a:t> образовательного процесса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1569" y="5517232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Повышение </a:t>
            </a:r>
            <a:r>
              <a:rPr lang="ru-RU" sz="2000" b="1" dirty="0" smtClean="0"/>
              <a:t>качества работы педагогов</a:t>
            </a:r>
            <a:r>
              <a:rPr lang="ru-RU" sz="2000" dirty="0" smtClean="0"/>
              <a:t>, реализующих программы математического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1569" y="2924944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8000"/>
                </a:solidFill>
              </a:rPr>
              <a:t>3. Обеспечение </a:t>
            </a:r>
            <a:r>
              <a:rPr lang="ru-RU" sz="2000" b="1" dirty="0" smtClean="0">
                <a:solidFill>
                  <a:srgbClr val="008000"/>
                </a:solidFill>
              </a:rPr>
              <a:t>детям с высокой мотивацией </a:t>
            </a:r>
            <a:r>
              <a:rPr lang="ru-RU" sz="2000" dirty="0" smtClean="0">
                <a:solidFill>
                  <a:srgbClr val="008000"/>
                </a:solidFill>
              </a:rPr>
              <a:t>и выдающимися математическими </a:t>
            </a:r>
            <a:r>
              <a:rPr lang="ru-RU" sz="2000" b="1" dirty="0" smtClean="0">
                <a:solidFill>
                  <a:srgbClr val="008000"/>
                </a:solidFill>
              </a:rPr>
              <a:t>способностями</a:t>
            </a:r>
            <a:r>
              <a:rPr lang="ru-RU" sz="2000" dirty="0" smtClean="0">
                <a:solidFill>
                  <a:srgbClr val="008000"/>
                </a:solidFill>
              </a:rPr>
              <a:t> – </a:t>
            </a:r>
            <a:r>
              <a:rPr lang="ru-RU" sz="2000" b="1" dirty="0" smtClean="0">
                <a:solidFill>
                  <a:srgbClr val="008000"/>
                </a:solidFill>
              </a:rPr>
              <a:t>условий для развития и применения</a:t>
            </a:r>
            <a:r>
              <a:rPr lang="ru-RU" sz="2000" dirty="0" smtClean="0">
                <a:solidFill>
                  <a:srgbClr val="008000"/>
                </a:solidFill>
              </a:rPr>
              <a:t> этих способностей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1569" y="1208946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8000"/>
                </a:solidFill>
              </a:rPr>
              <a:t>1. Популяризация математических </a:t>
            </a:r>
            <a:r>
              <a:rPr lang="ru-RU" sz="2000" b="1" dirty="0" smtClean="0">
                <a:solidFill>
                  <a:srgbClr val="008000"/>
                </a:solidFill>
              </a:rPr>
              <a:t>знаний</a:t>
            </a:r>
            <a:r>
              <a:rPr lang="ru-RU" sz="2000" dirty="0" smtClean="0">
                <a:solidFill>
                  <a:srgbClr val="008000"/>
                </a:solidFill>
              </a:rPr>
              <a:t> и математического </a:t>
            </a:r>
            <a:r>
              <a:rPr lang="ru-RU" sz="2000" b="1" dirty="0" smtClean="0">
                <a:solidFill>
                  <a:srgbClr val="008000"/>
                </a:solidFill>
              </a:rPr>
              <a:t>образования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77207" y="170637"/>
            <a:ext cx="6439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Основные направления реализации Концепции в дошкольном образовании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1340769"/>
            <a:ext cx="7524327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Система учебных программ математического образования в дошкольном образовании </a:t>
            </a:r>
            <a:r>
              <a:rPr lang="ru-RU" sz="2800" b="1" dirty="0" smtClean="0"/>
              <a:t>при участии семьи </a:t>
            </a:r>
            <a:r>
              <a:rPr lang="ru-RU" sz="2800" dirty="0" smtClean="0"/>
              <a:t>должна обеспечить </a:t>
            </a:r>
            <a:r>
              <a:rPr lang="ru-RU" sz="2800" b="1" dirty="0" smtClean="0"/>
              <a:t>условия</a:t>
            </a:r>
            <a:r>
              <a:rPr lang="ru-RU" sz="2800" dirty="0" smtClean="0"/>
              <a:t> </a:t>
            </a:r>
          </a:p>
          <a:p>
            <a:r>
              <a:rPr lang="ru-RU" dirty="0" smtClean="0"/>
              <a:t>прежде всего</a:t>
            </a:r>
            <a:r>
              <a:rPr lang="ru-RU" sz="2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00"/>
                </a:solidFill>
              </a:rPr>
              <a:t>предметно-пространственную и информационную среду 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00"/>
                </a:solidFill>
              </a:rPr>
              <a:t>образовательные ситуации 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00"/>
                </a:solidFill>
              </a:rPr>
              <a:t>средства педагогической поддержки ребенка </a:t>
            </a:r>
          </a:p>
          <a:p>
            <a:endParaRPr lang="ru-RU" sz="1050" dirty="0" smtClean="0"/>
          </a:p>
          <a:p>
            <a:r>
              <a:rPr lang="ru-RU" sz="2800" dirty="0" smtClean="0"/>
              <a:t>для освоения воспитанниками форм деятельности, первичных математических представлений и образов, </a:t>
            </a:r>
            <a:r>
              <a:rPr lang="ru-RU" sz="2800" b="1" dirty="0" smtClean="0"/>
              <a:t>используемых в жизни</a:t>
            </a:r>
            <a:r>
              <a:rPr lang="ru-RU" sz="2800" dirty="0" smtClean="0"/>
              <a:t>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5</a:t>
            </a:fld>
            <a:endParaRPr lang="ru-RU"/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1295636" y="692696"/>
            <a:ext cx="5112568" cy="1080120"/>
          </a:xfrm>
          <a:prstGeom prst="ellipseRibbon2">
            <a:avLst>
              <a:gd name="adj1" fmla="val 25000"/>
              <a:gd name="adj2" fmla="val 72712"/>
              <a:gd name="adj3" fmla="val 12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Факты</a:t>
            </a:r>
            <a:endParaRPr lang="ru-RU" sz="2800" dirty="0"/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1295636" y="1484784"/>
            <a:ext cx="5112568" cy="1080120"/>
          </a:xfrm>
          <a:prstGeom prst="ellipseRibbon2">
            <a:avLst>
              <a:gd name="adj1" fmla="val 25000"/>
              <a:gd name="adj2" fmla="val 72712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Понятия (концепции)</a:t>
            </a:r>
            <a:endParaRPr lang="ru-RU" sz="2800" dirty="0"/>
          </a:p>
        </p:txBody>
      </p:sp>
      <p:sp>
        <p:nvSpPr>
          <p:cNvPr id="9" name="Круглая лента лицом вверх 8"/>
          <p:cNvSpPr/>
          <p:nvPr/>
        </p:nvSpPr>
        <p:spPr>
          <a:xfrm>
            <a:off x="1295636" y="2276872"/>
            <a:ext cx="5112568" cy="1080120"/>
          </a:xfrm>
          <a:prstGeom prst="ellipseRibbon2">
            <a:avLst>
              <a:gd name="adj1" fmla="val 25000"/>
              <a:gd name="adj2" fmla="val 72712"/>
              <a:gd name="adj3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Стратегии</a:t>
            </a:r>
            <a:endParaRPr lang="ru-RU" sz="2800" dirty="0"/>
          </a:p>
        </p:txBody>
      </p:sp>
      <p:sp>
        <p:nvSpPr>
          <p:cNvPr id="10" name="Круглая лента лицом вверх 9"/>
          <p:cNvSpPr/>
          <p:nvPr/>
        </p:nvSpPr>
        <p:spPr>
          <a:xfrm>
            <a:off x="1295636" y="3068960"/>
            <a:ext cx="5112568" cy="1080120"/>
          </a:xfrm>
          <a:prstGeom prst="ellipseRibbon2">
            <a:avLst>
              <a:gd name="adj1" fmla="val 25000"/>
              <a:gd name="adj2" fmla="val 72712"/>
              <a:gd name="adj3" fmla="val 1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Процедуры</a:t>
            </a:r>
            <a:endParaRPr lang="ru-RU" sz="2800" dirty="0"/>
          </a:p>
        </p:txBody>
      </p:sp>
      <p:sp>
        <p:nvSpPr>
          <p:cNvPr id="11" name="Круглая лента лицом вверх 10"/>
          <p:cNvSpPr/>
          <p:nvPr/>
        </p:nvSpPr>
        <p:spPr>
          <a:xfrm>
            <a:off x="1295636" y="3861048"/>
            <a:ext cx="5112568" cy="1080120"/>
          </a:xfrm>
          <a:prstGeom prst="ellipseRibbon2">
            <a:avLst>
              <a:gd name="adj1" fmla="val 25000"/>
              <a:gd name="adj2" fmla="val 72712"/>
              <a:gd name="adj3" fmla="val 125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Убежденность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13148" y="1736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успеха в математике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dspolovinka.ru/attachments/Image/79777724_large_Malchik_1.png?template=gener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7" t="13085" r="32404" b="1137"/>
          <a:stretch/>
        </p:blipFill>
        <p:spPr bwMode="auto">
          <a:xfrm flipH="1">
            <a:off x="6948264" y="3195413"/>
            <a:ext cx="15811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1613148" y="5033738"/>
            <a:ext cx="5314900" cy="15121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Развитие речи</a:t>
            </a:r>
            <a:endParaRPr lang="ru-RU" sz="4000" b="1" dirty="0"/>
          </a:p>
        </p:txBody>
      </p:sp>
      <p:pic>
        <p:nvPicPr>
          <p:cNvPr id="15" name="Picture 2" descr="http://dspolovinka.ru/attachments/Image/79777724_large_Malchik_1.png?template=gener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7" t="13085" r="32404" b="1137"/>
          <a:stretch/>
        </p:blipFill>
        <p:spPr bwMode="auto">
          <a:xfrm flipH="1">
            <a:off x="6948263" y="2564905"/>
            <a:ext cx="1852301" cy="43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1633364" y="5013176"/>
            <a:ext cx="5314900" cy="15121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Высокая самооценка</a:t>
            </a:r>
            <a:endParaRPr lang="ru-RU" sz="4000" b="1" dirty="0"/>
          </a:p>
        </p:txBody>
      </p:sp>
      <p:pic>
        <p:nvPicPr>
          <p:cNvPr id="17" name="Picture 2" descr="http://dspolovinka.ru/attachments/Image/79777724_large_Malchik_1.png?template=gener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7" t="13085" r="32404" b="1137"/>
          <a:stretch/>
        </p:blipFill>
        <p:spPr bwMode="auto">
          <a:xfrm flipH="1">
            <a:off x="6876254" y="1772816"/>
            <a:ext cx="2186891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/>
          <p:cNvSpPr/>
          <p:nvPr/>
        </p:nvSpPr>
        <p:spPr>
          <a:xfrm>
            <a:off x="1619672" y="5013176"/>
            <a:ext cx="5314900" cy="15121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Сознание </a:t>
            </a:r>
            <a:r>
              <a:rPr lang="ru-RU" sz="2800" b="1" dirty="0" err="1" smtClean="0"/>
              <a:t>самоэффективности</a:t>
            </a:r>
            <a:endParaRPr lang="ru-RU" sz="2800" b="1" dirty="0"/>
          </a:p>
        </p:txBody>
      </p:sp>
      <p:pic>
        <p:nvPicPr>
          <p:cNvPr id="19" name="Picture 2" descr="http://dspolovinka.ru/attachments/Image/79777724_large_Malchik_1.png?template=gener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7" t="13085" r="32404" b="1137"/>
          <a:stretch/>
        </p:blipFill>
        <p:spPr bwMode="auto">
          <a:xfrm flipH="1">
            <a:off x="6550007" y="908720"/>
            <a:ext cx="255849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1619672" y="5013176"/>
            <a:ext cx="5314900" cy="15121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Общая стрессоустойчивость</a:t>
            </a:r>
            <a:endParaRPr lang="ru-RU" sz="2800" b="1" dirty="0"/>
          </a:p>
        </p:txBody>
      </p:sp>
      <p:pic>
        <p:nvPicPr>
          <p:cNvPr id="21" name="Picture 2" descr="http://dspolovinka.ru/attachments/Image/79777724_large_Malchik_1.png?template=gener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7" t="13085" r="32404" b="1137"/>
          <a:stretch/>
        </p:blipFill>
        <p:spPr bwMode="auto">
          <a:xfrm flipH="1">
            <a:off x="6261975" y="234106"/>
            <a:ext cx="2846529" cy="66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Новая папка\Паникаровская\МАТЕМАТИКА\Обложки_jpeg\коробка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53555"/>
            <a:ext cx="4887887" cy="44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70534" y="191691"/>
            <a:ext cx="6377037" cy="228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/>
              <a:t>Программно-дидактический комплекс</a:t>
            </a:r>
          </a:p>
          <a:p>
            <a:pPr algn="ctr">
              <a:lnSpc>
                <a:spcPct val="80000"/>
              </a:lnSpc>
            </a:pPr>
            <a:endParaRPr lang="ru-RU" sz="3200" b="1" dirty="0" smtClean="0"/>
          </a:p>
          <a:p>
            <a:pPr algn="ctr">
              <a:lnSpc>
                <a:spcPct val="80000"/>
              </a:lnSpc>
            </a:pPr>
            <a:r>
              <a:rPr lang="ru-RU" sz="5400" b="1" dirty="0" err="1" smtClean="0">
                <a:solidFill>
                  <a:srgbClr val="D40A0A"/>
                </a:solidFill>
              </a:rPr>
              <a:t>Мате:плюс</a:t>
            </a:r>
            <a:r>
              <a:rPr lang="ru-RU" sz="2800" b="1" dirty="0" smtClean="0">
                <a:solidFill>
                  <a:srgbClr val="D40A0A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D40A0A"/>
                </a:solidFill>
              </a:rPr>
              <a:t>Математика в детском саду</a:t>
            </a:r>
            <a:endParaRPr lang="ru-RU" sz="2800" b="1" dirty="0">
              <a:solidFill>
                <a:srgbClr val="D40A0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1171" y="428240"/>
            <a:ext cx="1192461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Соответствует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450" b="1" dirty="0" smtClean="0">
                <a:solidFill>
                  <a:schemeClr val="bg1"/>
                </a:solidFill>
              </a:rPr>
              <a:t>ФГОС ДО</a:t>
            </a:r>
            <a:endParaRPr lang="ru-RU" sz="145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59755">
            <a:off x="4958967" y="5511706"/>
            <a:ext cx="1152128" cy="7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84368" y="530120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Совместимо </a:t>
            </a:r>
          </a:p>
          <a:p>
            <a:pPr algn="ctr"/>
            <a:r>
              <a:rPr lang="ru-RU" sz="900" b="1" dirty="0" smtClean="0"/>
              <a:t>с основной образовательной программой</a:t>
            </a:r>
            <a:endParaRPr lang="ru-RU" sz="1600" b="1" dirty="0"/>
          </a:p>
        </p:txBody>
      </p:sp>
      <p:pic>
        <p:nvPicPr>
          <p:cNvPr id="2" name="Picture 2" descr="Z:\Новая папка\Паникаровская\МАТЕМАТИКА\ПРЕЗЕНТАЦИИ\Лого_вдохно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74" y="5882597"/>
            <a:ext cx="996925" cy="8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:\Новая папка\Паникаровская\МАТЕМАТИКА\ПРЕЗЕНТАЦИИ\Позн_реч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1691"/>
            <a:ext cx="933053" cy="93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4368" y="1196752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Соответствует </a:t>
            </a:r>
          </a:p>
          <a:p>
            <a:r>
              <a:rPr lang="ru-RU" sz="1000" b="1" dirty="0" smtClean="0"/>
              <a:t>ФГОС ДО</a:t>
            </a:r>
            <a:endParaRPr lang="ru-RU" sz="10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260648"/>
            <a:ext cx="676875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ПРОГРАММА «ВДОХНОВЕНИЕ» </a:t>
            </a:r>
          </a:p>
          <a:p>
            <a:pPr>
              <a:lnSpc>
                <a:spcPct val="150000"/>
              </a:lnSpc>
            </a:pPr>
            <a:r>
              <a:rPr lang="ru-RU" sz="2800" b="1" i="1" dirty="0"/>
              <a:t>Целевые ориентиры </a:t>
            </a:r>
            <a:endParaRPr lang="ru-RU" sz="2800" dirty="0"/>
          </a:p>
          <a:p>
            <a:r>
              <a:rPr lang="ru-RU" sz="2800" dirty="0"/>
              <a:t>Процесс овладения математическими представлениями в раннем и дошкольном возрасте проходит две стадии: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err="1" smtClean="0"/>
              <a:t>Дочисловую</a:t>
            </a:r>
            <a:r>
              <a:rPr lang="ru-RU" sz="2800" b="1" dirty="0" smtClean="0"/>
              <a:t> </a:t>
            </a:r>
            <a:endParaRPr lang="ru-RU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/>
              <a:t>Числовую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r>
              <a:rPr lang="ru-RU" sz="2800" b="1" i="1" dirty="0" smtClean="0"/>
              <a:t>Сопровождается </a:t>
            </a:r>
          </a:p>
          <a:p>
            <a:r>
              <a:rPr lang="ru-RU" sz="2800" b="1" i="1" dirty="0" smtClean="0"/>
              <a:t>освоением </a:t>
            </a:r>
            <a:r>
              <a:rPr lang="ru-RU" sz="2800" b="1" i="1" dirty="0"/>
              <a:t>словесного </a:t>
            </a:r>
            <a:endParaRPr lang="ru-RU" sz="2800" b="1" i="1" dirty="0" smtClean="0"/>
          </a:p>
          <a:p>
            <a:r>
              <a:rPr lang="ru-RU" sz="2800" b="1" i="1" dirty="0" smtClean="0"/>
              <a:t>и </a:t>
            </a:r>
            <a:r>
              <a:rPr lang="ru-RU" sz="2800" b="1" i="1" dirty="0"/>
              <a:t>символического </a:t>
            </a:r>
            <a:endParaRPr lang="ru-RU" sz="2800" b="1" i="1" dirty="0" smtClean="0"/>
          </a:p>
          <a:p>
            <a:r>
              <a:rPr lang="ru-RU" sz="2800" b="1" i="1" dirty="0" smtClean="0"/>
              <a:t>математического </a:t>
            </a:r>
          </a:p>
          <a:p>
            <a:r>
              <a:rPr lang="ru-RU" sz="2800" b="1" i="1" dirty="0" smtClean="0"/>
              <a:t>материала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74" y="3454714"/>
            <a:ext cx="2592288" cy="338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77207" y="170637"/>
            <a:ext cx="72667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Мате:плюс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/>
              <a:t>Миссия в математическом образовании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348880"/>
            <a:ext cx="7200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— развивать </a:t>
            </a:r>
            <a:r>
              <a:rPr lang="ru-RU" sz="3200" dirty="0"/>
              <a:t>математическое </a:t>
            </a:r>
            <a:r>
              <a:rPr lang="ru-RU" sz="3200" dirty="0" smtClean="0"/>
              <a:t>мышление</a:t>
            </a:r>
            <a:endParaRPr lang="ru-RU" sz="3200" dirty="0"/>
          </a:p>
          <a:p>
            <a:endParaRPr lang="ru-RU" dirty="0" smtClean="0"/>
          </a:p>
          <a:p>
            <a:r>
              <a:rPr lang="ru-RU" sz="3200" dirty="0" smtClean="0"/>
              <a:t>— поддерживать всестороннее </a:t>
            </a:r>
            <a:r>
              <a:rPr lang="ru-RU" sz="3200" dirty="0"/>
              <a:t>и гармоничное развитие </a:t>
            </a:r>
            <a:r>
              <a:rPr lang="ru-RU" sz="3200" dirty="0" smtClean="0"/>
              <a:t>детей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352" y="116632"/>
            <a:ext cx="7211144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>
                <a:solidFill>
                  <a:srgbClr val="C00000"/>
                </a:solidFill>
              </a:rPr>
              <a:t>Мате:плюс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EC7-CD0E-48AA-861A-06ED629D9BA2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62946142"/>
              </p:ext>
            </p:extLst>
          </p:nvPr>
        </p:nvGraphicFramePr>
        <p:xfrm>
          <a:off x="395536" y="44624"/>
          <a:ext cx="936104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5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6296</TotalTime>
  <Words>1852</Words>
  <Application>Microsoft Office PowerPoint</Application>
  <PresentationFormat>Экран (4:3)</PresentationFormat>
  <Paragraphs>285</Paragraphs>
  <Slides>27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Мате:плюс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CD-диск. Дополнительные материалы</vt:lpstr>
      <vt:lpstr>CD-диск. Дополнительные материалы</vt:lpstr>
      <vt:lpstr>Презентация PowerPoint</vt:lpstr>
      <vt:lpstr>Презентация PowerPoint</vt:lpstr>
      <vt:lpstr>Презентация PowerPoint</vt:lpstr>
    </vt:vector>
  </TitlesOfParts>
  <Company>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Дом</cp:lastModifiedBy>
  <cp:revision>1</cp:revision>
  <cp:lastPrinted>2015-08-26T17:25:34Z</cp:lastPrinted>
  <dcterms:created xsi:type="dcterms:W3CDTF">2015-08-19T13:57:23Z</dcterms:created>
  <dcterms:modified xsi:type="dcterms:W3CDTF">2016-09-21T16:16:55Z</dcterms:modified>
</cp:coreProperties>
</file>