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1" r:id="rId3"/>
    <p:sldId id="268" r:id="rId4"/>
    <p:sldId id="269" r:id="rId5"/>
    <p:sldId id="272" r:id="rId6"/>
    <p:sldId id="271" r:id="rId7"/>
    <p:sldId id="273" r:id="rId8"/>
    <p:sldId id="270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969"/>
    <a:srgbClr val="385592"/>
    <a:srgbClr val="3A5896"/>
    <a:srgbClr val="1D3C7A"/>
    <a:srgbClr val="003374"/>
    <a:srgbClr val="0F2741"/>
    <a:srgbClr val="001736"/>
    <a:srgbClr val="173A8D"/>
    <a:srgbClr val="C9A093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8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906" y="1"/>
            <a:ext cx="7839635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4471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 txBox="1">
            <a:spLocks noGrp="1"/>
          </p:cNvSpPr>
          <p:nvPr>
            <p:ph type="ctrTitle"/>
          </p:nvPr>
        </p:nvSpPr>
        <p:spPr>
          <a:xfrm>
            <a:off x="3235569" y="3195409"/>
            <a:ext cx="4970585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chemeClr val="tx2">
                  <a:lumMod val="75000"/>
                </a:schemeClr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Никифорова Е. М., учитель 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русского 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языка и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литературы</a:t>
            </a:r>
            <a:br>
              <a:rPr lang="ru-RU" sz="2400" dirty="0" smtClean="0">
                <a:solidFill>
                  <a:schemeClr val="tx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МБОУ СОШ № 122</a:t>
            </a:r>
            <a:endParaRPr lang="ru-RU" sz="2400" dirty="0">
              <a:solidFill>
                <a:schemeClr val="tx1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cs typeface="Times New Roman" pitchFamily="18" charset="0"/>
              </a:rPr>
            </a:br>
            <a:endParaRPr lang="ru-RU" sz="1800" i="1" dirty="0">
              <a:solidFill>
                <a:schemeClr val="tx2">
                  <a:lumMod val="7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7138" y="246185"/>
            <a:ext cx="6858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Когнитивные  приемы как средство  развития предметных и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компетенций обучающихся на уроках русского языка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5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236" y="0"/>
            <a:ext cx="8373036" cy="154192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1D3C7A"/>
                </a:solidFill>
              </a:rPr>
              <a:t>К понятию «</a:t>
            </a:r>
            <a:r>
              <a:rPr lang="ru-RU" sz="2800" b="1" dirty="0" err="1" smtClean="0">
                <a:solidFill>
                  <a:srgbClr val="1D3C7A"/>
                </a:solidFill>
              </a:rPr>
              <a:t>метапредметные</a:t>
            </a:r>
            <a:r>
              <a:rPr lang="ru-RU" sz="2800" b="1" dirty="0" smtClean="0">
                <a:solidFill>
                  <a:srgbClr val="1D3C7A"/>
                </a:solidFill>
              </a:rPr>
              <a:t> компетенции»</a:t>
            </a:r>
            <a:endParaRPr lang="ru-RU" sz="2800" b="1" dirty="0">
              <a:solidFill>
                <a:srgbClr val="1D3C7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1694" y="1196506"/>
            <a:ext cx="8462683" cy="4370575"/>
          </a:xfrm>
        </p:spPr>
        <p:txBody>
          <a:bodyPr>
            <a:normAutofit fontScale="92500"/>
          </a:bodyPr>
          <a:lstStyle/>
          <a:p>
            <a:r>
              <a:rPr lang="ru-RU" sz="3200" b="1" dirty="0" err="1" smtClean="0"/>
              <a:t>надпредметные</a:t>
            </a:r>
            <a:r>
              <a:rPr lang="ru-RU" sz="3200" b="1" dirty="0" smtClean="0"/>
              <a:t>;</a:t>
            </a:r>
          </a:p>
          <a:p>
            <a:r>
              <a:rPr lang="ru-RU" sz="3200" b="1" dirty="0" smtClean="0"/>
              <a:t>универсальные (УУД);</a:t>
            </a:r>
          </a:p>
          <a:p>
            <a:r>
              <a:rPr lang="ru-RU" sz="3200" b="1" dirty="0" smtClean="0"/>
              <a:t>интегрированные.</a:t>
            </a:r>
          </a:p>
          <a:p>
            <a:pPr>
              <a:buNone/>
            </a:pPr>
            <a:r>
              <a:rPr lang="ru-RU" sz="3200" dirty="0" smtClean="0"/>
              <a:t>		</a:t>
            </a:r>
            <a:r>
              <a:rPr lang="ru-RU" sz="3200" u="sng" dirty="0" err="1" smtClean="0"/>
              <a:t>Метапредметные</a:t>
            </a:r>
            <a:r>
              <a:rPr lang="ru-RU" sz="3200" u="sng" dirty="0" smtClean="0"/>
              <a:t> компетенции </a:t>
            </a:r>
            <a:r>
              <a:rPr lang="ru-RU" sz="3200" dirty="0" smtClean="0"/>
              <a:t>развиваются на конкретном материале, формируя таким образом  </a:t>
            </a:r>
            <a:r>
              <a:rPr lang="ru-RU" sz="3200" u="sng" dirty="0" smtClean="0"/>
              <a:t>предметные результаты</a:t>
            </a:r>
            <a:r>
              <a:rPr lang="ru-RU" sz="3200" dirty="0" smtClean="0"/>
              <a:t>. Особенно явно эта </a:t>
            </a:r>
            <a:r>
              <a:rPr lang="ru-RU" sz="3200" u="sng" dirty="0" smtClean="0"/>
              <a:t>взаимосвязь</a:t>
            </a:r>
            <a:r>
              <a:rPr lang="ru-RU" sz="3200" dirty="0" smtClean="0"/>
              <a:t> прослеживается при изучении </a:t>
            </a:r>
            <a:r>
              <a:rPr lang="ru-RU" sz="3200" dirty="0" smtClean="0">
                <a:solidFill>
                  <a:srgbClr val="FF0000"/>
                </a:solidFill>
              </a:rPr>
              <a:t>языка, являющегося и предметом познания, и инструментом познания.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3000" b="1" dirty="0">
              <a:solidFill>
                <a:srgbClr val="003374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3A5896"/>
                </a:solidFill>
              </a:rPr>
              <a:t>Метапредметные</a:t>
            </a:r>
            <a:r>
              <a:rPr lang="ru-RU" sz="3200" b="1" dirty="0" smtClean="0">
                <a:solidFill>
                  <a:srgbClr val="3A5896"/>
                </a:solidFill>
              </a:rPr>
              <a:t> результаты</a:t>
            </a:r>
            <a:endParaRPr lang="ru-RU" sz="3200" b="1" dirty="0">
              <a:solidFill>
                <a:srgbClr val="3A589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2730" y="1178858"/>
            <a:ext cx="8633012" cy="47112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 изучения предметов «Русский язык» и «Литература» в основной школе проявляются в:</a:t>
            </a:r>
          </a:p>
          <a:p>
            <a:r>
              <a:rPr lang="ru-RU" dirty="0" smtClean="0"/>
              <a:t>умении понимать проблему, структурировать материал, выделять причинно-следственные связи в устных и письменных высказываниях, формулировать выводы - </a:t>
            </a:r>
            <a:r>
              <a:rPr lang="ru-RU" dirty="0" smtClean="0">
                <a:solidFill>
                  <a:srgbClr val="FF0000"/>
                </a:solidFill>
              </a:rPr>
              <a:t>мышление;</a:t>
            </a:r>
          </a:p>
          <a:p>
            <a:r>
              <a:rPr lang="ru-RU" dirty="0" smtClean="0"/>
              <a:t>умении работать с разными источниками информации, анализировать материал, использовать его в самостоятельной деятельности и во взаимодействии с одноклассниками и учителем– </a:t>
            </a:r>
            <a:r>
              <a:rPr lang="ru-RU" dirty="0" smtClean="0">
                <a:solidFill>
                  <a:srgbClr val="FF0000"/>
                </a:solidFill>
              </a:rPr>
              <a:t>действие и коммуникация;</a:t>
            </a:r>
          </a:p>
          <a:p>
            <a:r>
              <a:rPr lang="ru-RU" dirty="0" smtClean="0"/>
              <a:t>умении самостоятельно организовывать собственную деятельность, оценивать её, определять сферу своих интересов – </a:t>
            </a:r>
            <a:r>
              <a:rPr lang="ru-RU" dirty="0" smtClean="0">
                <a:solidFill>
                  <a:srgbClr val="FF0000"/>
                </a:solidFill>
              </a:rPr>
              <a:t>рефлексия.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588" y="1"/>
            <a:ext cx="8462683" cy="133773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385592"/>
                </a:solidFill>
              </a:rPr>
              <a:t>Предметные и </a:t>
            </a:r>
            <a:r>
              <a:rPr lang="ru-RU" sz="3000" b="1" dirty="0" err="1" smtClean="0">
                <a:solidFill>
                  <a:srgbClr val="385592"/>
                </a:solidFill>
              </a:rPr>
              <a:t>метапредметные</a:t>
            </a:r>
            <a:r>
              <a:rPr lang="ru-RU" sz="3000" b="1" dirty="0" smtClean="0">
                <a:solidFill>
                  <a:srgbClr val="385592"/>
                </a:solidFill>
              </a:rPr>
              <a:t> результаты</a:t>
            </a:r>
            <a:endParaRPr lang="ru-RU" sz="3000" b="1" dirty="0">
              <a:solidFill>
                <a:srgbClr val="3855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63388" y="1026458"/>
            <a:ext cx="7869891" cy="47112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1)Распознавать и подбирать к слову синонимы и антонимы. </a:t>
            </a:r>
          </a:p>
          <a:p>
            <a:pPr>
              <a:buNone/>
            </a:pPr>
            <a:r>
              <a:rPr lang="ru-RU" b="1" dirty="0" smtClean="0"/>
              <a:t>2)Определять план выполнения заданий на уроках, внеурочной деятельности, жизненных ситуациях под руководством учителя. </a:t>
            </a:r>
          </a:p>
          <a:p>
            <a:pPr>
              <a:buNone/>
            </a:pPr>
            <a:r>
              <a:rPr lang="ru-RU" b="1" dirty="0" smtClean="0"/>
              <a:t>3) Читать вслух и про себя тексты учебников, других художественных и научно-популярных книг, понимать прочитанное.</a:t>
            </a:r>
          </a:p>
          <a:p>
            <a:pPr>
              <a:buNone/>
            </a:pPr>
            <a:r>
              <a:rPr lang="ru-RU" b="1" dirty="0" smtClean="0"/>
              <a:t>4)</a:t>
            </a:r>
            <a:r>
              <a:rPr lang="ru-RU" dirty="0" smtClean="0"/>
              <a:t> </a:t>
            </a:r>
            <a:r>
              <a:rPr lang="ru-RU" b="1" dirty="0" smtClean="0"/>
              <a:t>Участвовать в диалоге; слушать и понимать других, высказывать свою точку зрения на события, поступки. </a:t>
            </a:r>
          </a:p>
          <a:p>
            <a:pPr>
              <a:buNone/>
            </a:pPr>
            <a:r>
              <a:rPr lang="ru-RU" b="1" dirty="0" smtClean="0"/>
              <a:t>5) Составлять текст из предложений.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dirty="0" smtClean="0">
                <a:solidFill>
                  <a:srgbClr val="385592"/>
                </a:solidFill>
              </a:rPr>
              <a:t>Сущность когнитивных приёмов</a:t>
            </a:r>
            <a:endParaRPr lang="ru-RU" sz="3000" b="1" dirty="0">
              <a:solidFill>
                <a:srgbClr val="38559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942" y="945775"/>
            <a:ext cx="8282268" cy="486335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Способ решения частных учебных задач через актуализацию познавательных процессов. Таким образом, </a:t>
            </a:r>
            <a:r>
              <a:rPr lang="ru-RU" b="1" dirty="0" smtClean="0">
                <a:solidFill>
                  <a:srgbClr val="FF0000"/>
                </a:solidFill>
              </a:rPr>
              <a:t>когнитивные приемы позволяют одновременно развивать оба вида компетенций.</a:t>
            </a:r>
          </a:p>
          <a:p>
            <a:r>
              <a:rPr lang="ru-RU" b="1" dirty="0" smtClean="0"/>
              <a:t>К наиболее часто встречающимся в практике школьного образования когнитивным приёмам можно отнести такие, как: </a:t>
            </a:r>
          </a:p>
          <a:p>
            <a:pPr>
              <a:buNone/>
            </a:pPr>
            <a:r>
              <a:rPr lang="ru-RU" b="1" dirty="0" smtClean="0"/>
              <a:t>– выполнение логических операций (задания типа «Исключить лишнее», «Найти общее», «Найти аналогии», «Найти ошибку» и др.); </a:t>
            </a:r>
          </a:p>
          <a:p>
            <a:pPr>
              <a:buNone/>
            </a:pPr>
            <a:r>
              <a:rPr lang="ru-RU" b="1" dirty="0" smtClean="0"/>
              <a:t>– структурирование и представление информации (задания типа «Составить текст, расположив информацию в правильном порядке», «Составить текст, вставив необходимые элементы», «Составить план (простой/развёрнутый) предложенного материала», «Составить интеллект-карту/карту понятий/ граф-схему и т. п.»).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rgbClr val="385592"/>
                </a:solidFill>
              </a:rPr>
              <a:t>Задания на выполнение логических операций</a:t>
            </a:r>
            <a:br>
              <a:rPr lang="ru-RU" sz="3000" b="1" dirty="0" smtClean="0">
                <a:solidFill>
                  <a:srgbClr val="385592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Четвертый лишний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5460" y="1116105"/>
            <a:ext cx="7869891" cy="515022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Найдите лишнее слово на основании категории рода (склонения):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b="1" i="1" dirty="0" smtClean="0"/>
              <a:t>вуаль, тюль, мозоль, боль.</a:t>
            </a:r>
          </a:p>
          <a:p>
            <a:pPr>
              <a:buNone/>
            </a:pPr>
            <a:endParaRPr lang="ru-RU" i="1" dirty="0" smtClean="0"/>
          </a:p>
          <a:p>
            <a:r>
              <a:rPr lang="ru-RU" dirty="0" smtClean="0"/>
              <a:t>Найдите как можно больше оснований для исключения одного из слов: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b="1" i="1" dirty="0" smtClean="0"/>
              <a:t>маяк, река, рука, кора.</a:t>
            </a:r>
          </a:p>
          <a:p>
            <a:endParaRPr lang="ru-RU" dirty="0" smtClean="0"/>
          </a:p>
          <a:p>
            <a:r>
              <a:rPr lang="ru-RU" dirty="0" smtClean="0"/>
              <a:t>Найдите лишнее слово в цепочке: </a:t>
            </a:r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b="1" i="1" dirty="0" smtClean="0"/>
              <a:t>огурчик, помидорчик, кончик, перчик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0070C0"/>
                </a:solidFill>
              </a:rPr>
              <a:t>Представление информации в виде законченного текста, схемы</a:t>
            </a:r>
            <a:endParaRPr lang="ru-RU" sz="3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Составьте определение понятия «синонимы», используя предложенные фрагменты текста: </a:t>
            </a:r>
          </a:p>
          <a:p>
            <a:pPr>
              <a:buNone/>
            </a:pPr>
            <a:r>
              <a:rPr lang="ru-RU" b="1" i="1" dirty="0" smtClean="0"/>
              <a:t>   </a:t>
            </a:r>
          </a:p>
          <a:p>
            <a:pPr>
              <a:buNone/>
            </a:pPr>
            <a:r>
              <a:rPr lang="ru-RU" b="1" i="1" dirty="0" smtClean="0"/>
              <a:t>  которые, одинаковое, различные, это, схожее, звучанию, лексическое значение, написанию, имеют, слова.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941" y="215154"/>
            <a:ext cx="7839635" cy="8606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rgbClr val="0070C0"/>
                </a:solidFill>
              </a:rPr>
              <a:t>Логика построения текста</a:t>
            </a:r>
            <a:br>
              <a:rPr lang="ru-RU" sz="3000" b="1" dirty="0" smtClean="0">
                <a:solidFill>
                  <a:srgbClr val="0070C0"/>
                </a:solidFill>
              </a:rPr>
            </a:br>
            <a:r>
              <a:rPr lang="ru-RU" sz="3000" b="1" dirty="0" smtClean="0">
                <a:solidFill>
                  <a:srgbClr val="FF0000"/>
                </a:solidFill>
              </a:rPr>
              <a:t>Составь текст, расположив информацию в правильном порядке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0660" y="1142999"/>
            <a:ext cx="8543364" cy="5123330"/>
          </a:xfrm>
        </p:spPr>
        <p:txBody>
          <a:bodyPr>
            <a:normAutofit fontScale="55000" lnSpcReduction="20000"/>
          </a:bodyPr>
          <a:lstStyle/>
          <a:p>
            <a:r>
              <a:rPr lang="ru-RU" sz="4600" b="1" dirty="0" smtClean="0"/>
              <a:t>Писатель бродил по приморскому парку и вдруг увидел три тоненькие берёзки. </a:t>
            </a:r>
            <a:endParaRPr lang="ru-RU" sz="4600" dirty="0" smtClean="0"/>
          </a:p>
          <a:p>
            <a:r>
              <a:rPr lang="ru-RU" sz="4600" b="1" dirty="0" smtClean="0"/>
              <a:t>Он не поверил своим глазам. </a:t>
            </a:r>
            <a:endParaRPr lang="ru-RU" sz="4600" dirty="0" smtClean="0"/>
          </a:p>
          <a:p>
            <a:r>
              <a:rPr lang="ru-RU" sz="4600" b="1" dirty="0" smtClean="0"/>
              <a:t>Ведь берёзы не растут в этих местах. </a:t>
            </a:r>
          </a:p>
          <a:p>
            <a:r>
              <a:rPr lang="ru-RU" sz="4600" b="1" dirty="0" smtClean="0"/>
              <a:t>Они стояли на поляне в густой мягкой травке и на фоне сочной южной природы казались ему сиротками. </a:t>
            </a:r>
          </a:p>
          <a:p>
            <a:r>
              <a:rPr lang="ru-RU" sz="4600" b="1" dirty="0" smtClean="0"/>
              <a:t>Но он всё-таки не мог оторвать глаз от их пёстрых стволов и нежной зелени. </a:t>
            </a:r>
          </a:p>
          <a:p>
            <a:r>
              <a:rPr lang="ru-RU" sz="4600" b="1" dirty="0" smtClean="0"/>
              <a:t>Эти берёзы привезли на пароходе вместе с кусочком травяной поляны. </a:t>
            </a:r>
            <a:endParaRPr lang="ru-RU" sz="4600" dirty="0" smtClean="0"/>
          </a:p>
          <a:p>
            <a:r>
              <a:rPr lang="ru-RU" sz="4600" b="1" dirty="0" smtClean="0"/>
              <a:t>Их напоили водой, выходили и они прижились. </a:t>
            </a:r>
          </a:p>
          <a:p>
            <a:r>
              <a:rPr lang="ru-RU" sz="4600" b="1" dirty="0" smtClean="0"/>
              <a:t>Но листья и верхушки берёз были всё равно повёрнуты к северу. </a:t>
            </a:r>
            <a:endParaRPr lang="ru-RU" sz="4600" dirty="0" smtClean="0"/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000" dirty="0" smtClean="0">
                <a:solidFill>
                  <a:srgbClr val="213969"/>
                </a:solidFill>
              </a:rPr>
              <a:t>Установление логических связей между частями СПП</a:t>
            </a:r>
            <a:endParaRPr lang="ru-RU" sz="3000" dirty="0">
              <a:solidFill>
                <a:srgbClr val="21396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941" y="1214717"/>
            <a:ext cx="8606117" cy="4711234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В предложениях используются устаревшие союзы. Замените их на современные варианты и объясните условия своего выбора</a:t>
            </a:r>
            <a:r>
              <a:rPr lang="ru-RU" i="1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1)Сам же великий князь Федор велик был ростом человек, те у него, сыновья Давид и Константин, под пазухами лежали, </a:t>
            </a:r>
            <a:r>
              <a:rPr lang="ru-RU" b="1" i="1" dirty="0" smtClean="0">
                <a:solidFill>
                  <a:srgbClr val="FF0000"/>
                </a:solidFill>
              </a:rPr>
              <a:t>зане</a:t>
            </a:r>
            <a:r>
              <a:rPr lang="ru-RU" b="1" i="1" dirty="0" smtClean="0"/>
              <a:t> меньше его ростом были. </a:t>
            </a:r>
          </a:p>
          <a:p>
            <a:pPr>
              <a:buNone/>
            </a:pPr>
            <a:r>
              <a:rPr lang="ru-RU" dirty="0" smtClean="0"/>
              <a:t>[</a:t>
            </a:r>
            <a:r>
              <a:rPr lang="ru-RU" sz="1900" dirty="0" smtClean="0"/>
              <a:t>Юлия БОГОМОЛОВА. 2 октября день памяти Святого благоверного князя Феодора, и чада его Давида и Константина // Комсомольская правда, 2009.10.02]</a:t>
            </a:r>
          </a:p>
          <a:p>
            <a:pPr>
              <a:buNone/>
            </a:pPr>
            <a:r>
              <a:rPr lang="ru-RU" b="1" i="1" dirty="0" smtClean="0"/>
              <a:t>2)</a:t>
            </a:r>
            <a:r>
              <a:rPr lang="ru-RU" b="1" i="1" dirty="0" smtClean="0">
                <a:solidFill>
                  <a:srgbClr val="FF0000"/>
                </a:solidFill>
              </a:rPr>
              <a:t>Поелику</a:t>
            </a:r>
            <a:r>
              <a:rPr lang="ru-RU" b="1" i="1" dirty="0" smtClean="0"/>
              <a:t> до этого дня оставалось всего три недели,</a:t>
            </a:r>
          </a:p>
          <a:p>
            <a:pPr>
              <a:buNone/>
            </a:pPr>
            <a:r>
              <a:rPr lang="ru-RU" b="1" i="1" dirty="0" smtClean="0"/>
              <a:t>Казанова заметил, что такое просто невозможно. </a:t>
            </a:r>
          </a:p>
          <a:p>
            <a:pPr>
              <a:buNone/>
            </a:pPr>
            <a:r>
              <a:rPr lang="ru-RU" dirty="0" smtClean="0"/>
              <a:t>[</a:t>
            </a:r>
            <a:r>
              <a:rPr lang="ru-RU" sz="1900" dirty="0" smtClean="0"/>
              <a:t>Казанова и Екатерина Великая. Часть II // РИА Новости, 2007.05.18]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429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Office Theme</vt:lpstr>
      <vt:lpstr> Никифорова Е. М., учитель  русского языка и литературы МБОУ СОШ № 122  </vt:lpstr>
      <vt:lpstr> К понятию «метапредметные компетенции»</vt:lpstr>
      <vt:lpstr>Метапредметные результаты</vt:lpstr>
      <vt:lpstr>Предметные и метапредметные результаты</vt:lpstr>
      <vt:lpstr>Сущность когнитивных приёмов</vt:lpstr>
      <vt:lpstr>Задания на выполнение логических операций Четвертый лишний</vt:lpstr>
      <vt:lpstr>Представление информации в виде законченного текста, схемы</vt:lpstr>
      <vt:lpstr>Логика построения текста Составь текст, расположив информацию в правильном порядке</vt:lpstr>
      <vt:lpstr>Установление логических связей между частями СПП</vt:lpstr>
    </vt:vector>
  </TitlesOfParts>
  <Company>PJSC "New Engineering Technologies"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Snezhana</cp:lastModifiedBy>
  <cp:revision>73</cp:revision>
  <dcterms:created xsi:type="dcterms:W3CDTF">2016-11-18T14:12:19Z</dcterms:created>
  <dcterms:modified xsi:type="dcterms:W3CDTF">2020-05-20T02:03:52Z</dcterms:modified>
</cp:coreProperties>
</file>