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1"/>
  </p:notesMasterIdLst>
  <p:sldIdLst>
    <p:sldId id="256" r:id="rId2"/>
    <p:sldId id="260" r:id="rId3"/>
    <p:sldId id="257" r:id="rId4"/>
    <p:sldId id="258" r:id="rId5"/>
    <p:sldId id="259" r:id="rId6"/>
    <p:sldId id="261" r:id="rId7"/>
    <p:sldId id="262" r:id="rId8"/>
    <p:sldId id="263" r:id="rId9"/>
    <p:sldId id="264" r:id="rId10"/>
    <p:sldId id="282" r:id="rId11"/>
    <p:sldId id="273" r:id="rId12"/>
    <p:sldId id="274" r:id="rId13"/>
    <p:sldId id="275" r:id="rId14"/>
    <p:sldId id="276" r:id="rId15"/>
    <p:sldId id="277" r:id="rId16"/>
    <p:sldId id="278" r:id="rId17"/>
    <p:sldId id="279" r:id="rId18"/>
    <p:sldId id="281"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Microsoft_Office_Excel_2007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Microsoft_Office_Excel_2007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_Microsoft_Office_Excel_2007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_Microsoft_Office_Excel_2007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_Microsoft_Office_Excel_20075.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en-US" dirty="0" smtClean="0"/>
              <a:t>Do</a:t>
            </a:r>
            <a:r>
              <a:rPr lang="en-US" baseline="0" dirty="0" smtClean="0"/>
              <a:t> you think that people must do charity</a:t>
            </a:r>
            <a:r>
              <a:rPr lang="ru-RU" baseline="0" dirty="0" smtClean="0"/>
              <a:t>?</a:t>
            </a:r>
            <a:endParaRPr lang="ru-RU" dirty="0"/>
          </a:p>
        </c:rich>
      </c:tx>
      <c:layout/>
    </c:title>
    <c:view3D>
      <c:rotX val="30"/>
      <c:perspective val="30"/>
    </c:view3D>
    <c:plotArea>
      <c:layout/>
      <c:pie3DChart>
        <c:varyColors val="1"/>
        <c:ser>
          <c:idx val="0"/>
          <c:order val="0"/>
          <c:tx>
            <c:strRef>
              <c:f>Лист1!$B$1</c:f>
              <c:strCache>
                <c:ptCount val="1"/>
                <c:pt idx="0">
                  <c:v>Продажи</c:v>
                </c:pt>
              </c:strCache>
            </c:strRef>
          </c:tx>
          <c:explosion val="25"/>
          <c:cat>
            <c:strRef>
              <c:f>Лист1!$A$2:$A$3</c:f>
              <c:strCache>
                <c:ptCount val="2"/>
                <c:pt idx="0">
                  <c:v>Yes</c:v>
                </c:pt>
                <c:pt idx="1">
                  <c:v>No</c:v>
                </c:pt>
              </c:strCache>
            </c:strRef>
          </c:cat>
          <c:val>
            <c:numRef>
              <c:f>Лист1!$B$2:$B$3</c:f>
              <c:numCache>
                <c:formatCode>General</c:formatCode>
                <c:ptCount val="2"/>
                <c:pt idx="0">
                  <c:v>21</c:v>
                </c:pt>
                <c:pt idx="1">
                  <c:v>1</c:v>
                </c:pt>
              </c:numCache>
            </c:numRef>
          </c:val>
        </c:ser>
        <c:dLbls>
          <c:showCatName val="1"/>
          <c:showPercent val="1"/>
        </c:dLbls>
      </c:pie3DChart>
    </c:plotArea>
    <c:plotVisOnly val="1"/>
    <c:dispBlanksAs val="zero"/>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en-US" dirty="0" smtClean="0"/>
              <a:t>Do</a:t>
            </a:r>
            <a:r>
              <a:rPr lang="en-US" baseline="0" dirty="0" smtClean="0"/>
              <a:t> you know any famous people who do charity</a:t>
            </a:r>
            <a:r>
              <a:rPr lang="ru-RU" baseline="0" dirty="0" smtClean="0"/>
              <a:t>?</a:t>
            </a:r>
            <a:endParaRPr lang="ru-RU" dirty="0"/>
          </a:p>
        </c:rich>
      </c:tx>
      <c:layout/>
    </c:title>
    <c:view3D>
      <c:rotX val="30"/>
      <c:perspective val="30"/>
    </c:view3D>
    <c:plotArea>
      <c:layout/>
      <c:pie3DChart>
        <c:varyColors val="1"/>
        <c:ser>
          <c:idx val="0"/>
          <c:order val="0"/>
          <c:tx>
            <c:strRef>
              <c:f>Лист1!$B$1</c:f>
              <c:strCache>
                <c:ptCount val="1"/>
                <c:pt idx="0">
                  <c:v>Продажи</c:v>
                </c:pt>
              </c:strCache>
            </c:strRef>
          </c:tx>
          <c:explosion val="25"/>
          <c:cat>
            <c:strRef>
              <c:f>Лист1!$A$2:$A$3</c:f>
              <c:strCache>
                <c:ptCount val="2"/>
                <c:pt idx="0">
                  <c:v>Yes</c:v>
                </c:pt>
                <c:pt idx="1">
                  <c:v>No</c:v>
                </c:pt>
              </c:strCache>
            </c:strRef>
          </c:cat>
          <c:val>
            <c:numRef>
              <c:f>Лист1!$B$2:$B$3</c:f>
              <c:numCache>
                <c:formatCode>General</c:formatCode>
                <c:ptCount val="2"/>
                <c:pt idx="0">
                  <c:v>14</c:v>
                </c:pt>
                <c:pt idx="1">
                  <c:v>8</c:v>
                </c:pt>
              </c:numCache>
            </c:numRef>
          </c:val>
        </c:ser>
        <c:dLbls>
          <c:showCatName val="1"/>
          <c:showPercent val="1"/>
        </c:dLbls>
      </c:pie3DChart>
    </c:plotArea>
    <c:plotVisOnly val="1"/>
    <c:dispBlanksAs val="zero"/>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en-US" dirty="0" smtClean="0"/>
              <a:t>Has</a:t>
            </a:r>
            <a:r>
              <a:rPr lang="en-US" baseline="0" dirty="0" smtClean="0"/>
              <a:t> your family ever done charity</a:t>
            </a:r>
            <a:r>
              <a:rPr lang="ru-RU" baseline="0" dirty="0" smtClean="0"/>
              <a:t>?</a:t>
            </a:r>
            <a:endParaRPr lang="ru-RU" dirty="0"/>
          </a:p>
        </c:rich>
      </c:tx>
      <c:layout/>
    </c:title>
    <c:view3D>
      <c:rotX val="30"/>
      <c:perspective val="30"/>
    </c:view3D>
    <c:plotArea>
      <c:layout/>
      <c:pie3DChart>
        <c:varyColors val="1"/>
        <c:ser>
          <c:idx val="0"/>
          <c:order val="0"/>
          <c:tx>
            <c:strRef>
              <c:f>Лист1!$B$1</c:f>
              <c:strCache>
                <c:ptCount val="1"/>
                <c:pt idx="0">
                  <c:v>Продажи</c:v>
                </c:pt>
              </c:strCache>
            </c:strRef>
          </c:tx>
          <c:explosion val="25"/>
          <c:cat>
            <c:strRef>
              <c:f>Лист1!$A$2:$A$3</c:f>
              <c:strCache>
                <c:ptCount val="2"/>
                <c:pt idx="0">
                  <c:v>Yes</c:v>
                </c:pt>
                <c:pt idx="1">
                  <c:v>No</c:v>
                </c:pt>
              </c:strCache>
            </c:strRef>
          </c:cat>
          <c:val>
            <c:numRef>
              <c:f>Лист1!$B$2:$B$3</c:f>
              <c:numCache>
                <c:formatCode>General</c:formatCode>
                <c:ptCount val="2"/>
                <c:pt idx="0">
                  <c:v>16</c:v>
                </c:pt>
                <c:pt idx="1">
                  <c:v>6</c:v>
                </c:pt>
              </c:numCache>
            </c:numRef>
          </c:val>
        </c:ser>
        <c:dLbls>
          <c:showPercent val="1"/>
        </c:dLbls>
      </c:pie3DChart>
    </c:plotArea>
    <c:legend>
      <c:legendPos val="t"/>
      <c:layout/>
    </c:legend>
    <c:plotVisOnly val="1"/>
    <c:dispBlanksAs val="zero"/>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en-US" dirty="0" smtClean="0"/>
              <a:t>Do</a:t>
            </a:r>
            <a:r>
              <a:rPr lang="en-US" baseline="0" dirty="0" smtClean="0"/>
              <a:t> you plan to do charity in the future</a:t>
            </a:r>
            <a:r>
              <a:rPr lang="ru-RU" baseline="0" dirty="0" smtClean="0"/>
              <a:t>?</a:t>
            </a:r>
            <a:endParaRPr lang="ru-RU" dirty="0"/>
          </a:p>
        </c:rich>
      </c:tx>
      <c:layout/>
    </c:title>
    <c:view3D>
      <c:rotX val="30"/>
      <c:perspective val="30"/>
    </c:view3D>
    <c:plotArea>
      <c:layout/>
      <c:pie3DChart>
        <c:varyColors val="1"/>
        <c:ser>
          <c:idx val="0"/>
          <c:order val="0"/>
          <c:tx>
            <c:strRef>
              <c:f>Лист1!$B$1</c:f>
              <c:strCache>
                <c:ptCount val="1"/>
                <c:pt idx="0">
                  <c:v>Продажи</c:v>
                </c:pt>
              </c:strCache>
            </c:strRef>
          </c:tx>
          <c:explosion val="25"/>
          <c:cat>
            <c:strRef>
              <c:f>Лист1!$A$2:$A$4</c:f>
              <c:strCache>
                <c:ptCount val="3"/>
                <c:pt idx="0">
                  <c:v>Yes</c:v>
                </c:pt>
                <c:pt idx="1">
                  <c:v>No</c:v>
                </c:pt>
                <c:pt idx="2">
                  <c:v>I don't know</c:v>
                </c:pt>
              </c:strCache>
            </c:strRef>
          </c:cat>
          <c:val>
            <c:numRef>
              <c:f>Лист1!$B$2:$B$4</c:f>
              <c:numCache>
                <c:formatCode>General</c:formatCode>
                <c:ptCount val="3"/>
                <c:pt idx="0">
                  <c:v>17</c:v>
                </c:pt>
                <c:pt idx="1">
                  <c:v>4</c:v>
                </c:pt>
                <c:pt idx="2">
                  <c:v>1</c:v>
                </c:pt>
              </c:numCache>
            </c:numRef>
          </c:val>
        </c:ser>
        <c:dLbls>
          <c:showCatName val="1"/>
          <c:showPercent val="1"/>
        </c:dLbls>
      </c:pie3DChart>
    </c:plotArea>
    <c:plotVisOnly val="1"/>
    <c:dispBlanksAs val="zero"/>
  </c:chart>
  <c:txPr>
    <a:bodyPr/>
    <a:lstStyle/>
    <a:p>
      <a:pPr>
        <a:defRPr sz="1800"/>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en-US" dirty="0" smtClean="0"/>
              <a:t>Who would you give money first – to help people or</a:t>
            </a:r>
            <a:r>
              <a:rPr lang="en-US" baseline="0" dirty="0" smtClean="0"/>
              <a:t> animals?</a:t>
            </a:r>
            <a:endParaRPr lang="ru-RU" dirty="0"/>
          </a:p>
        </c:rich>
      </c:tx>
      <c:layout/>
    </c:title>
    <c:view3D>
      <c:rotX val="30"/>
      <c:perspective val="30"/>
    </c:view3D>
    <c:plotArea>
      <c:layout/>
      <c:pie3DChart>
        <c:varyColors val="1"/>
        <c:ser>
          <c:idx val="0"/>
          <c:order val="0"/>
          <c:tx>
            <c:strRef>
              <c:f>Лист1!$B$1</c:f>
              <c:strCache>
                <c:ptCount val="1"/>
                <c:pt idx="0">
                  <c:v>Продажи</c:v>
                </c:pt>
              </c:strCache>
            </c:strRef>
          </c:tx>
          <c:explosion val="25"/>
          <c:cat>
            <c:strRef>
              <c:f>Лист1!$A$2:$A$4</c:f>
              <c:strCache>
                <c:ptCount val="3"/>
                <c:pt idx="0">
                  <c:v>People</c:v>
                </c:pt>
                <c:pt idx="1">
                  <c:v>Animals</c:v>
                </c:pt>
                <c:pt idx="2">
                  <c:v>Animals and people</c:v>
                </c:pt>
              </c:strCache>
            </c:strRef>
          </c:cat>
          <c:val>
            <c:numRef>
              <c:f>Лист1!$B$2:$B$4</c:f>
              <c:numCache>
                <c:formatCode>General</c:formatCode>
                <c:ptCount val="3"/>
                <c:pt idx="0">
                  <c:v>11</c:v>
                </c:pt>
                <c:pt idx="1">
                  <c:v>6</c:v>
                </c:pt>
                <c:pt idx="2">
                  <c:v>5</c:v>
                </c:pt>
              </c:numCache>
            </c:numRef>
          </c:val>
        </c:ser>
        <c:dLbls>
          <c:showCatName val="1"/>
          <c:showPercent val="1"/>
        </c:dLbls>
      </c:pie3DChart>
    </c:plotArea>
    <c:plotVisOnly val="1"/>
    <c:dispBlanksAs val="zero"/>
  </c:chart>
  <c:txPr>
    <a:bodyPr/>
    <a:lstStyle/>
    <a:p>
      <a:pPr>
        <a:defRPr sz="1800"/>
      </a:pPr>
      <a:endParaRPr lang="ru-RU"/>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AC80B5-42C5-45AE-A4F4-932E3FAC171A}" type="datetimeFigureOut">
              <a:rPr lang="ru-RU" smtClean="0"/>
              <a:pPr/>
              <a:t>11.01.2017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17EA3D-885F-420B-8C97-3EFFA78A20C3}" type="slidenum">
              <a:rPr lang="ru-RU" smtClean="0"/>
              <a:pPr/>
              <a:t>‹#›</a:t>
            </a:fld>
            <a:endParaRPr lang="ru-RU"/>
          </a:p>
        </p:txBody>
      </p:sp>
    </p:spTree>
    <p:extLst>
      <p:ext uri="{BB962C8B-B14F-4D97-AF65-F5344CB8AC3E}">
        <p14:creationId xmlns="" xmlns:p14="http://schemas.microsoft.com/office/powerpoint/2010/main" val="4089816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B4C71EC6-210F-42DE-9C53-41977AD35B3D}" type="datetimeFigureOut">
              <a:rPr lang="ru-RU" smtClean="0"/>
              <a:pPr/>
              <a:t>11.01.2017</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11.01.2017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11.01.2017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11.01.2017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pPr/>
              <a:t>11.01.2017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11.01.2017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pPr/>
              <a:t>11.01.2017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B4C71EC6-210F-42DE-9C53-41977AD35B3D}" type="datetimeFigureOut">
              <a:rPr lang="ru-RU" smtClean="0"/>
              <a:pPr/>
              <a:t>11.01.2017</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4C71EC6-210F-42DE-9C53-41977AD35B3D}" type="datetimeFigureOut">
              <a:rPr lang="ru-RU" smtClean="0"/>
              <a:pPr/>
              <a:t>11.01.2017</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B4C71EC6-210F-42DE-9C53-41977AD35B3D}" type="datetimeFigureOut">
              <a:rPr lang="ru-RU" smtClean="0"/>
              <a:pPr/>
              <a:t>11.01.2017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B4C71EC6-210F-42DE-9C53-41977AD35B3D}" type="datetimeFigureOut">
              <a:rPr lang="ru-RU" smtClean="0"/>
              <a:pPr/>
              <a:t>11.01.2017</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B19B0651-EE4F-4900-A07F-96A6BFA9D0F0}"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4C71EC6-210F-42DE-9C53-41977AD35B3D}" type="datetimeFigureOut">
              <a:rPr lang="ru-RU" smtClean="0"/>
              <a:pPr/>
              <a:t>11.01.2017</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315416"/>
            <a:ext cx="8316416" cy="4608512"/>
          </a:xfrm>
        </p:spPr>
        <p:txBody>
          <a:bodyPr>
            <a:normAutofit/>
          </a:bodyPr>
          <a:lstStyle/>
          <a:p>
            <a:r>
              <a:rPr lang="ru-RU" dirty="0" smtClean="0"/>
              <a:t>Формы организации дифференцированного обучения английскому языку во внеурочной деятельности</a:t>
            </a:r>
            <a:endParaRPr lang="ru-RU" dirty="0"/>
          </a:p>
        </p:txBody>
      </p:sp>
      <p:sp>
        <p:nvSpPr>
          <p:cNvPr id="3" name="Подзаголовок 2"/>
          <p:cNvSpPr>
            <a:spLocks noGrp="1"/>
          </p:cNvSpPr>
          <p:nvPr>
            <p:ph type="subTitle" idx="1"/>
          </p:nvPr>
        </p:nvSpPr>
        <p:spPr>
          <a:xfrm>
            <a:off x="179512" y="260648"/>
            <a:ext cx="8856984" cy="5112568"/>
          </a:xfrm>
        </p:spPr>
        <p:txBody>
          <a:bodyPr>
            <a:normAutofit fontScale="25000" lnSpcReduction="20000"/>
          </a:bodyPr>
          <a:lstStyle/>
          <a:p>
            <a:endParaRPr lang="ru-RU" dirty="0" smtClean="0"/>
          </a:p>
          <a:p>
            <a:endParaRPr lang="ru-RU" dirty="0"/>
          </a:p>
          <a:p>
            <a:endParaRPr lang="ru-RU" dirty="0" smtClean="0"/>
          </a:p>
          <a:p>
            <a:pPr algn="ctr"/>
            <a:endParaRPr lang="ru-RU" dirty="0"/>
          </a:p>
          <a:p>
            <a:pPr algn="ctr"/>
            <a:endParaRPr lang="ru-RU" dirty="0" smtClean="0"/>
          </a:p>
          <a:p>
            <a:pPr algn="ctr"/>
            <a:endParaRPr lang="ru-RU" dirty="0"/>
          </a:p>
          <a:p>
            <a:pPr algn="ctr"/>
            <a:endParaRPr lang="ru-RU" dirty="0" smtClean="0"/>
          </a:p>
          <a:p>
            <a:pPr algn="ctr"/>
            <a:endParaRPr lang="ru-RU" dirty="0"/>
          </a:p>
          <a:p>
            <a:pPr algn="ctr"/>
            <a:endParaRPr lang="ru-RU" dirty="0" smtClean="0"/>
          </a:p>
          <a:p>
            <a:pPr algn="ctr"/>
            <a:endParaRPr lang="ru-RU" dirty="0"/>
          </a:p>
          <a:p>
            <a:pPr algn="ctr"/>
            <a:endParaRPr lang="ru-RU" dirty="0" smtClean="0"/>
          </a:p>
          <a:p>
            <a:pPr algn="ctr"/>
            <a:endParaRPr lang="ru-RU" dirty="0"/>
          </a:p>
          <a:p>
            <a:pPr algn="ctr"/>
            <a:endParaRPr lang="ru-RU" dirty="0" smtClean="0"/>
          </a:p>
          <a:p>
            <a:pPr algn="ctr"/>
            <a:endParaRPr lang="ru-RU" dirty="0"/>
          </a:p>
          <a:p>
            <a:pPr algn="ctr"/>
            <a:endParaRPr lang="ru-RU" dirty="0" smtClean="0"/>
          </a:p>
          <a:p>
            <a:pPr algn="ctr"/>
            <a:endParaRPr lang="ru-RU" dirty="0"/>
          </a:p>
          <a:p>
            <a:pPr algn="ctr"/>
            <a:endParaRPr lang="ru-RU" dirty="0" smtClean="0"/>
          </a:p>
          <a:p>
            <a:pPr algn="ctr"/>
            <a:endParaRPr lang="ru-RU" dirty="0"/>
          </a:p>
          <a:p>
            <a:pPr algn="ctr"/>
            <a:endParaRPr lang="ru-RU" dirty="0" smtClean="0"/>
          </a:p>
          <a:p>
            <a:pPr algn="ctr"/>
            <a:r>
              <a:rPr lang="ru-RU" dirty="0" smtClean="0"/>
              <a:t>\</a:t>
            </a:r>
          </a:p>
          <a:p>
            <a:pPr algn="ctr"/>
            <a:endParaRPr lang="ru-RU" dirty="0"/>
          </a:p>
          <a:p>
            <a:pPr algn="ctr"/>
            <a:endParaRPr lang="ru-RU" dirty="0" smtClean="0"/>
          </a:p>
          <a:p>
            <a:pPr algn="ctr"/>
            <a:endParaRPr lang="ru-RU" sz="4900" dirty="0" smtClean="0"/>
          </a:p>
          <a:p>
            <a:pPr algn="ctr"/>
            <a:endParaRPr lang="ru-RU" sz="4900" dirty="0" smtClean="0"/>
          </a:p>
          <a:p>
            <a:pPr algn="ctr"/>
            <a:endParaRPr lang="ru-RU" sz="4900" dirty="0" smtClean="0"/>
          </a:p>
          <a:p>
            <a:endParaRPr lang="ru-RU" sz="4900" dirty="0" smtClean="0"/>
          </a:p>
          <a:p>
            <a:endParaRPr lang="ru-RU" sz="4900" dirty="0" smtClean="0"/>
          </a:p>
          <a:p>
            <a:r>
              <a:rPr lang="ru-RU" sz="5600" b="1" dirty="0" smtClean="0"/>
              <a:t>Подготовила</a:t>
            </a:r>
            <a:r>
              <a:rPr lang="ru-RU" sz="5600" b="1" dirty="0" smtClean="0"/>
              <a:t>: </a:t>
            </a:r>
          </a:p>
          <a:p>
            <a:r>
              <a:rPr lang="ru-RU" sz="5600" b="1" dirty="0" err="1" smtClean="0"/>
              <a:t>Асмолкина</a:t>
            </a:r>
            <a:r>
              <a:rPr lang="en-US" sz="5600" b="1" dirty="0" smtClean="0"/>
              <a:t> </a:t>
            </a:r>
            <a:r>
              <a:rPr lang="ru-RU" sz="5600" b="1" dirty="0" smtClean="0"/>
              <a:t>Е.Д</a:t>
            </a:r>
            <a:r>
              <a:rPr lang="ru-RU" sz="5600" b="1" dirty="0" smtClean="0"/>
              <a:t>.,</a:t>
            </a:r>
          </a:p>
          <a:p>
            <a:r>
              <a:rPr lang="ru-RU" sz="5600" b="1" dirty="0" smtClean="0"/>
              <a:t>учитель </a:t>
            </a:r>
            <a:r>
              <a:rPr lang="ru-RU" sz="5600" b="1" dirty="0" smtClean="0"/>
              <a:t>английского языка </a:t>
            </a:r>
            <a:endParaRPr lang="ru-RU" sz="5600" b="1" dirty="0" smtClean="0"/>
          </a:p>
          <a:p>
            <a:r>
              <a:rPr lang="ru-RU" sz="5600" b="1" dirty="0" smtClean="0"/>
              <a:t>МАОУ </a:t>
            </a:r>
            <a:r>
              <a:rPr lang="ru-RU" sz="5600" b="1" dirty="0" smtClean="0"/>
              <a:t>«Гимназия № 7 «Сибирская</a:t>
            </a:r>
            <a:r>
              <a:rPr lang="ru-RU" sz="5600" b="1" dirty="0" smtClean="0"/>
              <a:t>» </a:t>
            </a:r>
            <a:endParaRPr lang="ru-RU" sz="5600" b="1" dirty="0"/>
          </a:p>
        </p:txBody>
      </p:sp>
    </p:spTree>
    <p:extLst>
      <p:ext uri="{BB962C8B-B14F-4D97-AF65-F5344CB8AC3E}">
        <p14:creationId xmlns="" xmlns:p14="http://schemas.microsoft.com/office/powerpoint/2010/main" val="1894356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692696"/>
            <a:ext cx="8229600" cy="5688632"/>
          </a:xfrm>
        </p:spPr>
        <p:txBody>
          <a:bodyPr/>
          <a:lstStyle/>
          <a:p>
            <a:r>
              <a:rPr lang="ru-RU" sz="2800" dirty="0" smtClean="0"/>
              <a:t>Факультативные занятия  позволяют как сильным так и слабым учащимся реализовать свои индивидуальные возможности, творческие способности, углубить знания или устранить пробелы.</a:t>
            </a:r>
          </a:p>
          <a:p>
            <a:r>
              <a:rPr lang="ru-RU" sz="2800" dirty="0" smtClean="0"/>
              <a:t>На факультативных занятиях учащиеся 6-ых классов создавали компьютерные игры-презентации для уроков обобщающего повторения с использованием  УМК «</a:t>
            </a:r>
            <a:r>
              <a:rPr lang="en-US" sz="2800" dirty="0" smtClean="0"/>
              <a:t>Spotlight</a:t>
            </a:r>
            <a:r>
              <a:rPr lang="ru-RU" sz="2800" dirty="0" smtClean="0"/>
              <a:t>» для 5-ых,6-ых классов</a:t>
            </a:r>
            <a:r>
              <a:rPr lang="ru-RU" dirty="0" smtClean="0"/>
              <a:t>.</a:t>
            </a:r>
            <a:endParaRPr lang="ru-RU" dirty="0"/>
          </a:p>
        </p:txBody>
      </p:sp>
      <p:sp>
        <p:nvSpPr>
          <p:cNvPr id="3" name="Заголовок 2"/>
          <p:cNvSpPr>
            <a:spLocks noGrp="1"/>
          </p:cNvSpPr>
          <p:nvPr>
            <p:ph type="title"/>
          </p:nvPr>
        </p:nvSpPr>
        <p:spPr>
          <a:xfrm>
            <a:off x="457200" y="274638"/>
            <a:ext cx="8229600" cy="5098578"/>
          </a:xfrm>
        </p:spPr>
        <p:txBody>
          <a:bodyPr>
            <a:normAutofit/>
          </a:bodyPr>
          <a:lstStyle/>
          <a:p>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1729"/>
            <a:ext cx="7772400" cy="1268361"/>
          </a:xfrm>
        </p:spPr>
        <p:txBody>
          <a:bodyPr>
            <a:normAutofit/>
          </a:bodyPr>
          <a:lstStyle/>
          <a:p>
            <a:r>
              <a:rPr lang="en-US" sz="6000" b="1" i="1" dirty="0" smtClean="0">
                <a:solidFill>
                  <a:srgbClr val="7030A0"/>
                </a:solidFill>
                <a:latin typeface="Bookman Old Style" pitchFamily="18" charset="0"/>
                <a:ea typeface="Cambria Math" pitchFamily="18" charset="0"/>
              </a:rPr>
              <a:t>Let’s play again</a:t>
            </a:r>
            <a:endParaRPr lang="ru-RU" sz="6000" b="1" i="1" dirty="0">
              <a:solidFill>
                <a:srgbClr val="7030A0"/>
              </a:solidFill>
              <a:latin typeface="Bookman Old Style" pitchFamily="18" charset="0"/>
              <a:ea typeface="Cambria Math" pitchFamily="18" charset="0"/>
            </a:endParaRPr>
          </a:p>
        </p:txBody>
      </p:sp>
      <p:pic>
        <p:nvPicPr>
          <p:cNvPr id="1026" name="Picture 2" descr="C:\Users\Lidiya\Desktop\ucheniki_w450_h468.jpg"/>
          <p:cNvPicPr>
            <a:picLocks noChangeAspect="1" noChangeArrowheads="1"/>
          </p:cNvPicPr>
          <p:nvPr/>
        </p:nvPicPr>
        <p:blipFill>
          <a:blip r:embed="rId2" cstate="print"/>
          <a:srcRect/>
          <a:stretch>
            <a:fillRect/>
          </a:stretch>
        </p:blipFill>
        <p:spPr bwMode="auto">
          <a:xfrm>
            <a:off x="1902542" y="1460090"/>
            <a:ext cx="5029200" cy="3539613"/>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99392"/>
            <a:ext cx="7772400" cy="1533831"/>
          </a:xfrm>
        </p:spPr>
        <p:txBody>
          <a:bodyPr>
            <a:normAutofit/>
          </a:bodyPr>
          <a:lstStyle/>
          <a:p>
            <a:r>
              <a:rPr lang="en-US" sz="2400" b="1" i="1" dirty="0" smtClean="0">
                <a:solidFill>
                  <a:srgbClr val="FF0000"/>
                </a:solidFill>
                <a:latin typeface="Bookman Old Style" pitchFamily="18" charset="0"/>
              </a:rPr>
              <a:t>Put the correct letter</a:t>
            </a:r>
            <a:br>
              <a:rPr lang="en-US" sz="2400" b="1" i="1" dirty="0" smtClean="0">
                <a:solidFill>
                  <a:srgbClr val="FF0000"/>
                </a:solidFill>
                <a:latin typeface="Bookman Old Style" pitchFamily="18" charset="0"/>
              </a:rPr>
            </a:br>
            <a:r>
              <a:rPr lang="en-US" sz="2400" b="1" i="1" dirty="0" smtClean="0">
                <a:solidFill>
                  <a:srgbClr val="FF0000"/>
                </a:solidFill>
                <a:latin typeface="Bookman Old Style" pitchFamily="18" charset="0"/>
              </a:rPr>
              <a:t>(</a:t>
            </a:r>
            <a:r>
              <a:rPr lang="ru-RU" sz="2400" b="1" i="1" dirty="0" smtClean="0">
                <a:solidFill>
                  <a:srgbClr val="FF0000"/>
                </a:solidFill>
                <a:latin typeface="Bookman Old Style" pitchFamily="18" charset="0"/>
              </a:rPr>
              <a:t>вставьте пропущенную букву</a:t>
            </a:r>
            <a:r>
              <a:rPr lang="en-US" sz="2400" b="1" i="1" dirty="0" smtClean="0">
                <a:solidFill>
                  <a:srgbClr val="FF0000"/>
                </a:solidFill>
                <a:latin typeface="Bookman Old Style" pitchFamily="18" charset="0"/>
              </a:rPr>
              <a:t>)</a:t>
            </a:r>
            <a:endParaRPr lang="ru-RU" sz="2400" b="1" i="1" dirty="0"/>
          </a:p>
        </p:txBody>
      </p:sp>
      <p:sp>
        <p:nvSpPr>
          <p:cNvPr id="3" name="Подзаголовок 2"/>
          <p:cNvSpPr>
            <a:spLocks noGrp="1"/>
          </p:cNvSpPr>
          <p:nvPr>
            <p:ph type="subTitle" idx="1"/>
          </p:nvPr>
        </p:nvSpPr>
        <p:spPr>
          <a:xfrm>
            <a:off x="251520" y="1700808"/>
            <a:ext cx="8686800" cy="4704736"/>
          </a:xfrm>
        </p:spPr>
        <p:txBody>
          <a:bodyPr>
            <a:normAutofit/>
          </a:bodyPr>
          <a:lstStyle/>
          <a:p>
            <a:pPr algn="l"/>
            <a:r>
              <a:rPr lang="en-US" dirty="0" err="1" smtClean="0">
                <a:solidFill>
                  <a:srgbClr val="00B050"/>
                </a:solidFill>
              </a:rPr>
              <a:t>t_ger</a:t>
            </a:r>
            <a:r>
              <a:rPr lang="en-US" dirty="0" smtClean="0">
                <a:solidFill>
                  <a:srgbClr val="00B050"/>
                </a:solidFill>
              </a:rPr>
              <a:t> </a:t>
            </a:r>
            <a:r>
              <a:rPr lang="ru-RU" dirty="0" smtClean="0">
                <a:solidFill>
                  <a:srgbClr val="00B050"/>
                </a:solidFill>
              </a:rPr>
              <a:t>        						</a:t>
            </a:r>
            <a:r>
              <a:rPr lang="en-US" dirty="0" err="1" smtClean="0">
                <a:solidFill>
                  <a:srgbClr val="7030A0"/>
                </a:solidFill>
              </a:rPr>
              <a:t>monk_y</a:t>
            </a:r>
            <a:endParaRPr lang="en-US" dirty="0" smtClean="0">
              <a:solidFill>
                <a:srgbClr val="7030A0"/>
              </a:solidFill>
            </a:endParaRPr>
          </a:p>
          <a:p>
            <a:pPr algn="l"/>
            <a:endParaRPr lang="en-US" dirty="0" smtClean="0">
              <a:solidFill>
                <a:srgbClr val="7030A0"/>
              </a:solidFill>
            </a:endParaRPr>
          </a:p>
          <a:p>
            <a:pPr algn="l"/>
            <a:endParaRPr lang="en-US" dirty="0" smtClean="0">
              <a:solidFill>
                <a:srgbClr val="7030A0"/>
              </a:solidFill>
            </a:endParaRPr>
          </a:p>
          <a:p>
            <a:pPr algn="l"/>
            <a:r>
              <a:rPr lang="en-US" dirty="0" smtClean="0">
                <a:solidFill>
                  <a:schemeClr val="accent6">
                    <a:lumMod val="50000"/>
                  </a:schemeClr>
                </a:solidFill>
              </a:rPr>
              <a:t>     </a:t>
            </a:r>
            <a:r>
              <a:rPr lang="en-US" dirty="0" err="1" smtClean="0">
                <a:solidFill>
                  <a:schemeClr val="accent6">
                    <a:lumMod val="50000"/>
                  </a:schemeClr>
                </a:solidFill>
              </a:rPr>
              <a:t>be_r</a:t>
            </a:r>
            <a:r>
              <a:rPr lang="en-US" dirty="0" smtClean="0">
                <a:solidFill>
                  <a:schemeClr val="accent6">
                    <a:lumMod val="50000"/>
                  </a:schemeClr>
                </a:solidFill>
              </a:rPr>
              <a:t> </a:t>
            </a:r>
            <a:endParaRPr lang="ru-RU" dirty="0" smtClean="0">
              <a:solidFill>
                <a:schemeClr val="accent6">
                  <a:lumMod val="50000"/>
                </a:schemeClr>
              </a:solidFill>
            </a:endParaRPr>
          </a:p>
          <a:p>
            <a:pPr algn="l"/>
            <a:endParaRPr lang="ru-RU" dirty="0" smtClean="0">
              <a:solidFill>
                <a:schemeClr val="accent6">
                  <a:lumMod val="50000"/>
                </a:schemeClr>
              </a:solidFill>
            </a:endParaRPr>
          </a:p>
          <a:p>
            <a:pPr algn="l"/>
            <a:r>
              <a:rPr lang="en-US" dirty="0" smtClean="0">
                <a:solidFill>
                  <a:srgbClr val="C00000"/>
                </a:solidFill>
              </a:rPr>
              <a:t>    </a:t>
            </a:r>
            <a:r>
              <a:rPr lang="en-US" dirty="0" err="1" smtClean="0">
                <a:solidFill>
                  <a:srgbClr val="C00000"/>
                </a:solidFill>
              </a:rPr>
              <a:t>li_n</a:t>
            </a:r>
            <a:endParaRPr lang="en-US" dirty="0" smtClean="0">
              <a:solidFill>
                <a:srgbClr val="C00000"/>
              </a:solidFill>
            </a:endParaRPr>
          </a:p>
          <a:p>
            <a:r>
              <a:rPr lang="en-US" dirty="0" err="1" smtClean="0">
                <a:solidFill>
                  <a:srgbClr val="1E09B7"/>
                </a:solidFill>
              </a:rPr>
              <a:t>elep_ant</a:t>
            </a:r>
            <a:endParaRPr lang="ru-RU" dirty="0">
              <a:solidFill>
                <a:srgbClr val="1E09B7"/>
              </a:solidFill>
            </a:endParaRPr>
          </a:p>
        </p:txBody>
      </p:sp>
      <p:pic>
        <p:nvPicPr>
          <p:cNvPr id="2050" name="Picture 2" descr="C:\Users\Lidiya\Desktop\4960-1.jpg"/>
          <p:cNvPicPr>
            <a:picLocks noChangeAspect="1" noChangeArrowheads="1"/>
          </p:cNvPicPr>
          <p:nvPr/>
        </p:nvPicPr>
        <p:blipFill>
          <a:blip r:embed="rId2" cstate="print"/>
          <a:srcRect l="675" r="6074" b="1989"/>
          <a:stretch>
            <a:fillRect/>
          </a:stretch>
        </p:blipFill>
        <p:spPr bwMode="auto">
          <a:xfrm>
            <a:off x="1979712" y="2492896"/>
            <a:ext cx="4973942" cy="3425852"/>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0"/>
            <a:ext cx="7772400" cy="1104899"/>
          </a:xfrm>
        </p:spPr>
        <p:txBody>
          <a:bodyPr>
            <a:normAutofit/>
          </a:bodyPr>
          <a:lstStyle/>
          <a:p>
            <a:r>
              <a:rPr lang="en-US" sz="2000" b="1" i="1" dirty="0" smtClean="0">
                <a:solidFill>
                  <a:srgbClr val="7030A0"/>
                </a:solidFill>
                <a:latin typeface="Bookman Old Style" pitchFamily="18" charset="0"/>
              </a:rPr>
              <a:t>Name the animal and the number of his house</a:t>
            </a:r>
            <a:br>
              <a:rPr lang="en-US" sz="2000" b="1" i="1" dirty="0" smtClean="0">
                <a:solidFill>
                  <a:srgbClr val="7030A0"/>
                </a:solidFill>
                <a:latin typeface="Bookman Old Style" pitchFamily="18" charset="0"/>
              </a:rPr>
            </a:br>
            <a:r>
              <a:rPr lang="en-US" sz="2000" b="1" i="1" dirty="0" smtClean="0">
                <a:solidFill>
                  <a:srgbClr val="7030A0"/>
                </a:solidFill>
                <a:latin typeface="Bookman Old Style" pitchFamily="18" charset="0"/>
              </a:rPr>
              <a:t>(</a:t>
            </a:r>
            <a:r>
              <a:rPr lang="ru-RU" sz="2000" b="1" i="1" dirty="0" smtClean="0">
                <a:solidFill>
                  <a:srgbClr val="7030A0"/>
                </a:solidFill>
                <a:latin typeface="Bookman Old Style" pitchFamily="18" charset="0"/>
              </a:rPr>
              <a:t>назови животное и номер его домика).</a:t>
            </a:r>
            <a:endParaRPr lang="ru-RU" sz="2000" b="1" i="1" dirty="0">
              <a:solidFill>
                <a:srgbClr val="7030A0"/>
              </a:solidFill>
              <a:latin typeface="Bookman Old Style" pitchFamily="18" charset="0"/>
            </a:endParaRPr>
          </a:p>
        </p:txBody>
      </p:sp>
      <p:sp>
        <p:nvSpPr>
          <p:cNvPr id="3" name="Подзаголовок 2"/>
          <p:cNvSpPr>
            <a:spLocks noGrp="1"/>
          </p:cNvSpPr>
          <p:nvPr>
            <p:ph type="subTitle" idx="1"/>
          </p:nvPr>
        </p:nvSpPr>
        <p:spPr>
          <a:xfrm>
            <a:off x="142875" y="1190625"/>
            <a:ext cx="8867775" cy="5667375"/>
          </a:xfrm>
        </p:spPr>
        <p:txBody>
          <a:bodyPr>
            <a:normAutofit/>
          </a:bodyPr>
          <a:lstStyle/>
          <a:p>
            <a:r>
              <a:rPr lang="en-US" sz="1800" dirty="0" smtClean="0">
                <a:solidFill>
                  <a:srgbClr val="FF0000"/>
                </a:solidFill>
              </a:rPr>
              <a:t>There is</a:t>
            </a:r>
            <a:r>
              <a:rPr lang="ru-RU" sz="1800" dirty="0" smtClean="0">
                <a:solidFill>
                  <a:srgbClr val="FF0000"/>
                </a:solidFill>
              </a:rPr>
              <a:t>/</a:t>
            </a:r>
            <a:r>
              <a:rPr lang="en-US" sz="1800" dirty="0" smtClean="0">
                <a:solidFill>
                  <a:srgbClr val="FF0000"/>
                </a:solidFill>
              </a:rPr>
              <a:t>are  (a) ________  in the ________ house.</a:t>
            </a:r>
          </a:p>
          <a:p>
            <a:pPr algn="l"/>
            <a:r>
              <a:rPr lang="en-US" sz="1800" dirty="0" smtClean="0">
                <a:solidFill>
                  <a:srgbClr val="FF0000"/>
                </a:solidFill>
              </a:rPr>
              <a:t>         </a:t>
            </a:r>
            <a:endParaRPr lang="ru-RU" sz="1800" dirty="0">
              <a:solidFill>
                <a:srgbClr val="FF0000"/>
              </a:solidFill>
            </a:endParaRPr>
          </a:p>
        </p:txBody>
      </p:sp>
      <p:pic>
        <p:nvPicPr>
          <p:cNvPr id="3074" name="Picture 2" descr="C:\Users\Lidiya\Desktop\1319709584_fox2_change.jpg"/>
          <p:cNvPicPr>
            <a:picLocks noChangeAspect="1" noChangeArrowheads="1"/>
          </p:cNvPicPr>
          <p:nvPr/>
        </p:nvPicPr>
        <p:blipFill>
          <a:blip r:embed="rId2" cstate="print"/>
          <a:srcRect l="10697" t="5718" r="10103" b="1715"/>
          <a:stretch>
            <a:fillRect/>
          </a:stretch>
        </p:blipFill>
        <p:spPr bwMode="auto">
          <a:xfrm>
            <a:off x="900603" y="1964963"/>
            <a:ext cx="1800000" cy="2043650"/>
          </a:xfrm>
          <a:prstGeom prst="rect">
            <a:avLst/>
          </a:prstGeom>
          <a:noFill/>
        </p:spPr>
      </p:pic>
      <p:pic>
        <p:nvPicPr>
          <p:cNvPr id="3075" name="Picture 3" descr="C:\Users\Lidiya\Desktop\008.jpg"/>
          <p:cNvPicPr>
            <a:picLocks noChangeAspect="1" noChangeArrowheads="1"/>
          </p:cNvPicPr>
          <p:nvPr/>
        </p:nvPicPr>
        <p:blipFill>
          <a:blip r:embed="rId3" cstate="print"/>
          <a:srcRect l="2605" r="20840"/>
          <a:stretch>
            <a:fillRect/>
          </a:stretch>
        </p:blipFill>
        <p:spPr bwMode="auto">
          <a:xfrm>
            <a:off x="6223093" y="4318874"/>
            <a:ext cx="2011879" cy="1838522"/>
          </a:xfrm>
          <a:prstGeom prst="rect">
            <a:avLst/>
          </a:prstGeom>
          <a:noFill/>
        </p:spPr>
      </p:pic>
      <p:pic>
        <p:nvPicPr>
          <p:cNvPr id="3076" name="Picture 4" descr="C:\Users\Lidiya\Desktop\2f0ef2a061b7ec0fa31c0772ce13269b4a1c285d.preview.jpg"/>
          <p:cNvPicPr>
            <a:picLocks noChangeAspect="1" noChangeArrowheads="1"/>
          </p:cNvPicPr>
          <p:nvPr/>
        </p:nvPicPr>
        <p:blipFill>
          <a:blip r:embed="rId4" cstate="print"/>
          <a:srcRect l="8268" t="2362" r="14173" b="787"/>
          <a:stretch>
            <a:fillRect/>
          </a:stretch>
        </p:blipFill>
        <p:spPr bwMode="auto">
          <a:xfrm>
            <a:off x="6182972" y="2045024"/>
            <a:ext cx="2052000" cy="1921841"/>
          </a:xfrm>
          <a:prstGeom prst="rect">
            <a:avLst/>
          </a:prstGeom>
          <a:noFill/>
        </p:spPr>
      </p:pic>
      <p:pic>
        <p:nvPicPr>
          <p:cNvPr id="3077" name="Picture 5" descr="C:\Users\Lidiya\Desktop\84b6ec4d8e40.jpg"/>
          <p:cNvPicPr>
            <a:picLocks noChangeAspect="1" noChangeArrowheads="1"/>
          </p:cNvPicPr>
          <p:nvPr/>
        </p:nvPicPr>
        <p:blipFill>
          <a:blip r:embed="rId5" cstate="print"/>
          <a:srcRect l="15322" r="9464" b="1400"/>
          <a:stretch>
            <a:fillRect/>
          </a:stretch>
        </p:blipFill>
        <p:spPr bwMode="auto">
          <a:xfrm>
            <a:off x="685800" y="4243043"/>
            <a:ext cx="2268000" cy="1914353"/>
          </a:xfrm>
          <a:prstGeom prst="rect">
            <a:avLst/>
          </a:prstGeom>
          <a:noFill/>
        </p:spPr>
      </p:pic>
      <p:pic>
        <p:nvPicPr>
          <p:cNvPr id="3078" name="Picture 6" descr="C:\Users\Lidiya\Desktop\524f91d847de.jpg"/>
          <p:cNvPicPr>
            <a:picLocks noChangeAspect="1" noChangeArrowheads="1"/>
          </p:cNvPicPr>
          <p:nvPr/>
        </p:nvPicPr>
        <p:blipFill>
          <a:blip r:embed="rId6" cstate="print"/>
          <a:srcRect/>
          <a:stretch>
            <a:fillRect/>
          </a:stretch>
        </p:blipFill>
        <p:spPr bwMode="auto">
          <a:xfrm>
            <a:off x="3579811" y="4629150"/>
            <a:ext cx="1858963" cy="1828800"/>
          </a:xfrm>
          <a:prstGeom prst="rect">
            <a:avLst/>
          </a:prstGeom>
          <a:noFill/>
        </p:spPr>
      </p:pic>
      <p:pic>
        <p:nvPicPr>
          <p:cNvPr id="3079" name="Picture 7" descr="C:\Users\Lidiya\Desktop\baby-giraffe-born-in-miami-web__oPt.jpg"/>
          <p:cNvPicPr>
            <a:picLocks noChangeAspect="1" noChangeArrowheads="1"/>
          </p:cNvPicPr>
          <p:nvPr/>
        </p:nvPicPr>
        <p:blipFill>
          <a:blip r:embed="rId7" cstate="print"/>
          <a:srcRect/>
          <a:stretch>
            <a:fillRect/>
          </a:stretch>
        </p:blipFill>
        <p:spPr bwMode="auto">
          <a:xfrm>
            <a:off x="3713161" y="1964963"/>
            <a:ext cx="1512000" cy="2278080"/>
          </a:xfrm>
          <a:prstGeom prst="rect">
            <a:avLst/>
          </a:prstGeom>
          <a:noFill/>
        </p:spPr>
      </p:pic>
      <p:sp>
        <p:nvSpPr>
          <p:cNvPr id="14" name="TextBox 13"/>
          <p:cNvSpPr txBox="1"/>
          <p:nvPr/>
        </p:nvSpPr>
        <p:spPr>
          <a:xfrm>
            <a:off x="2346906" y="3505200"/>
            <a:ext cx="335348" cy="461665"/>
          </a:xfrm>
          <a:prstGeom prst="rect">
            <a:avLst/>
          </a:prstGeom>
          <a:noFill/>
        </p:spPr>
        <p:txBody>
          <a:bodyPr wrap="none" rtlCol="0">
            <a:spAutoFit/>
          </a:bodyPr>
          <a:lstStyle/>
          <a:p>
            <a:r>
              <a:rPr lang="en-US" sz="2400" b="1" dirty="0" smtClean="0">
                <a:solidFill>
                  <a:srgbClr val="FF0000"/>
                </a:solidFill>
              </a:rPr>
              <a:t>5</a:t>
            </a:r>
            <a:endParaRPr lang="ru-RU" sz="2400" b="1" dirty="0">
              <a:solidFill>
                <a:srgbClr val="FF0000"/>
              </a:solidFill>
            </a:endParaRPr>
          </a:p>
        </p:txBody>
      </p:sp>
      <p:sp>
        <p:nvSpPr>
          <p:cNvPr id="17" name="TextBox 16"/>
          <p:cNvSpPr txBox="1"/>
          <p:nvPr/>
        </p:nvSpPr>
        <p:spPr>
          <a:xfrm>
            <a:off x="4867275" y="3743325"/>
            <a:ext cx="299031" cy="461665"/>
          </a:xfrm>
          <a:prstGeom prst="rect">
            <a:avLst/>
          </a:prstGeom>
          <a:noFill/>
        </p:spPr>
        <p:txBody>
          <a:bodyPr wrap="square" rtlCol="0">
            <a:spAutoFit/>
          </a:bodyPr>
          <a:lstStyle/>
          <a:p>
            <a:r>
              <a:rPr lang="en-US" sz="2400" b="1" dirty="0" smtClean="0">
                <a:solidFill>
                  <a:srgbClr val="FF0000"/>
                </a:solidFill>
              </a:rPr>
              <a:t>3</a:t>
            </a:r>
            <a:endParaRPr lang="ru-RU" sz="2400" b="1" dirty="0">
              <a:solidFill>
                <a:srgbClr val="FF0000"/>
              </a:solidFill>
            </a:endParaRPr>
          </a:p>
        </p:txBody>
      </p:sp>
      <p:sp>
        <p:nvSpPr>
          <p:cNvPr id="20" name="TextBox 19"/>
          <p:cNvSpPr txBox="1"/>
          <p:nvPr/>
        </p:nvSpPr>
        <p:spPr>
          <a:xfrm>
            <a:off x="2562225" y="5572125"/>
            <a:ext cx="391575" cy="584775"/>
          </a:xfrm>
          <a:prstGeom prst="rect">
            <a:avLst/>
          </a:prstGeom>
          <a:noFill/>
        </p:spPr>
        <p:txBody>
          <a:bodyPr wrap="square" rtlCol="0">
            <a:spAutoFit/>
          </a:bodyPr>
          <a:lstStyle/>
          <a:p>
            <a:r>
              <a:rPr lang="en-US" sz="3200" dirty="0" smtClean="0">
                <a:solidFill>
                  <a:srgbClr val="FF0000"/>
                </a:solidFill>
              </a:rPr>
              <a:t>1</a:t>
            </a:r>
            <a:endParaRPr lang="ru-RU" sz="3200" dirty="0">
              <a:solidFill>
                <a:srgbClr val="FF0000"/>
              </a:solidFill>
            </a:endParaRPr>
          </a:p>
        </p:txBody>
      </p:sp>
      <p:sp>
        <p:nvSpPr>
          <p:cNvPr id="21" name="TextBox 20"/>
          <p:cNvSpPr txBox="1"/>
          <p:nvPr/>
        </p:nvSpPr>
        <p:spPr>
          <a:xfrm flipH="1">
            <a:off x="7953371" y="3505200"/>
            <a:ext cx="281600" cy="461665"/>
          </a:xfrm>
          <a:prstGeom prst="rect">
            <a:avLst/>
          </a:prstGeom>
          <a:noFill/>
        </p:spPr>
        <p:txBody>
          <a:bodyPr wrap="square" rtlCol="0">
            <a:spAutoFit/>
          </a:bodyPr>
          <a:lstStyle/>
          <a:p>
            <a:r>
              <a:rPr lang="en-US" sz="2400" b="1" dirty="0" smtClean="0">
                <a:solidFill>
                  <a:srgbClr val="FF0000"/>
                </a:solidFill>
              </a:rPr>
              <a:t>6</a:t>
            </a:r>
            <a:endParaRPr lang="ru-RU" sz="2400" b="1" dirty="0">
              <a:solidFill>
                <a:srgbClr val="FF0000"/>
              </a:solidFill>
            </a:endParaRPr>
          </a:p>
        </p:txBody>
      </p:sp>
      <p:sp>
        <p:nvSpPr>
          <p:cNvPr id="22" name="TextBox 21"/>
          <p:cNvSpPr txBox="1"/>
          <p:nvPr/>
        </p:nvSpPr>
        <p:spPr>
          <a:xfrm>
            <a:off x="7810500" y="5572125"/>
            <a:ext cx="446163" cy="523220"/>
          </a:xfrm>
          <a:prstGeom prst="rect">
            <a:avLst/>
          </a:prstGeom>
          <a:noFill/>
        </p:spPr>
        <p:txBody>
          <a:bodyPr wrap="square" rtlCol="0">
            <a:spAutoFit/>
          </a:bodyPr>
          <a:lstStyle/>
          <a:p>
            <a:r>
              <a:rPr lang="ru-RU" sz="2800" b="1" dirty="0" smtClean="0">
                <a:solidFill>
                  <a:srgbClr val="FF0000"/>
                </a:solidFill>
              </a:rPr>
              <a:t>4</a:t>
            </a:r>
            <a:endParaRPr lang="ru-RU" sz="2800" b="1" dirty="0">
              <a:solidFill>
                <a:srgbClr val="FF0000"/>
              </a:solidFill>
            </a:endParaRPr>
          </a:p>
        </p:txBody>
      </p:sp>
      <p:sp>
        <p:nvSpPr>
          <p:cNvPr id="23" name="TextBox 22"/>
          <p:cNvSpPr txBox="1"/>
          <p:nvPr/>
        </p:nvSpPr>
        <p:spPr>
          <a:xfrm>
            <a:off x="5048250" y="5873175"/>
            <a:ext cx="390525" cy="584775"/>
          </a:xfrm>
          <a:prstGeom prst="rect">
            <a:avLst/>
          </a:prstGeom>
          <a:noFill/>
        </p:spPr>
        <p:txBody>
          <a:bodyPr wrap="square" rtlCol="0">
            <a:spAutoFit/>
          </a:bodyPr>
          <a:lstStyle/>
          <a:p>
            <a:r>
              <a:rPr lang="ru-RU" sz="3200" b="1" dirty="0" smtClean="0">
                <a:solidFill>
                  <a:srgbClr val="FF0000"/>
                </a:solidFill>
              </a:rPr>
              <a:t>2</a:t>
            </a:r>
            <a:endParaRPr lang="ru-RU" sz="3200" b="1" dirty="0">
              <a:solidFill>
                <a:srgbClr val="FF0000"/>
              </a:solidFill>
            </a:endParaRPr>
          </a:p>
        </p:txBody>
      </p:sp>
    </p:spTree>
  </p:cSld>
  <p:clrMapOvr>
    <a:masterClrMapping/>
  </p:clrMapOvr>
  <p:transition>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23851"/>
            <a:ext cx="7772400" cy="1104900"/>
          </a:xfrm>
        </p:spPr>
        <p:txBody>
          <a:bodyPr>
            <a:normAutofit/>
          </a:bodyPr>
          <a:lstStyle/>
          <a:p>
            <a:r>
              <a:rPr lang="en-US" sz="2000" b="1" i="1" dirty="0" smtClean="0">
                <a:solidFill>
                  <a:srgbClr val="FF0000"/>
                </a:solidFill>
                <a:latin typeface="Bookman Old Style" pitchFamily="18" charset="0"/>
              </a:rPr>
              <a:t>Count the animals one by one</a:t>
            </a:r>
            <a:br>
              <a:rPr lang="en-US" sz="2000" b="1" i="1" dirty="0" smtClean="0">
                <a:solidFill>
                  <a:srgbClr val="FF0000"/>
                </a:solidFill>
                <a:latin typeface="Bookman Old Style" pitchFamily="18" charset="0"/>
              </a:rPr>
            </a:br>
            <a:r>
              <a:rPr lang="en-US" sz="2000" b="1" i="1" dirty="0" smtClean="0">
                <a:solidFill>
                  <a:srgbClr val="FF0000"/>
                </a:solidFill>
                <a:latin typeface="Bookman Old Style" pitchFamily="18" charset="0"/>
              </a:rPr>
              <a:t>( </a:t>
            </a:r>
            <a:r>
              <a:rPr lang="ru-RU" sz="2000" b="1" i="1" dirty="0" smtClean="0">
                <a:solidFill>
                  <a:srgbClr val="FF0000"/>
                </a:solidFill>
                <a:latin typeface="Bookman Old Style" pitchFamily="18" charset="0"/>
              </a:rPr>
              <a:t>посчитайте животных </a:t>
            </a:r>
            <a:r>
              <a:rPr lang="ru-RU" sz="2000" b="1" i="1" dirty="0" err="1" smtClean="0">
                <a:solidFill>
                  <a:srgbClr val="FF0000"/>
                </a:solidFill>
                <a:latin typeface="Bookman Old Style" pitchFamily="18" charset="0"/>
              </a:rPr>
              <a:t>попорядку</a:t>
            </a:r>
            <a:r>
              <a:rPr lang="ru-RU" sz="2000" b="1" i="1" dirty="0" smtClean="0">
                <a:solidFill>
                  <a:srgbClr val="FF0000"/>
                </a:solidFill>
                <a:latin typeface="Bookman Old Style" pitchFamily="18" charset="0"/>
              </a:rPr>
              <a:t>)</a:t>
            </a:r>
            <a:br>
              <a:rPr lang="ru-RU" sz="2000" b="1" i="1" dirty="0" smtClean="0">
                <a:solidFill>
                  <a:srgbClr val="FF0000"/>
                </a:solidFill>
                <a:latin typeface="Bookman Old Style" pitchFamily="18" charset="0"/>
              </a:rPr>
            </a:br>
            <a:endParaRPr lang="ru-RU" sz="2000" b="1" i="1" dirty="0">
              <a:solidFill>
                <a:srgbClr val="FF0000"/>
              </a:solidFill>
              <a:latin typeface="Bookman Old Style" pitchFamily="18" charset="0"/>
            </a:endParaRPr>
          </a:p>
        </p:txBody>
      </p:sp>
      <p:sp>
        <p:nvSpPr>
          <p:cNvPr id="3" name="Подзаголовок 2"/>
          <p:cNvSpPr>
            <a:spLocks noGrp="1"/>
          </p:cNvSpPr>
          <p:nvPr>
            <p:ph type="subTitle" idx="1"/>
          </p:nvPr>
        </p:nvSpPr>
        <p:spPr>
          <a:xfrm>
            <a:off x="276225" y="1133475"/>
            <a:ext cx="8524875" cy="5343525"/>
          </a:xfrm>
        </p:spPr>
        <p:txBody>
          <a:bodyPr/>
          <a:lstStyle/>
          <a:p>
            <a:endParaRPr lang="ru-RU" dirty="0"/>
          </a:p>
        </p:txBody>
      </p:sp>
      <p:pic>
        <p:nvPicPr>
          <p:cNvPr id="4098" name="Picture 2" descr="C:\Users\Lidiya\Desktop\i.jpg"/>
          <p:cNvPicPr>
            <a:picLocks noChangeAspect="1" noChangeArrowheads="1"/>
          </p:cNvPicPr>
          <p:nvPr/>
        </p:nvPicPr>
        <p:blipFill>
          <a:blip r:embed="rId2" cstate="print"/>
          <a:srcRect/>
          <a:stretch>
            <a:fillRect/>
          </a:stretch>
        </p:blipFill>
        <p:spPr bwMode="auto">
          <a:xfrm>
            <a:off x="447675" y="1428751"/>
            <a:ext cx="2736000" cy="2052000"/>
          </a:xfrm>
          <a:prstGeom prst="rect">
            <a:avLst/>
          </a:prstGeom>
          <a:noFill/>
        </p:spPr>
      </p:pic>
      <p:pic>
        <p:nvPicPr>
          <p:cNvPr id="4099" name="Picture 3" descr="C:\Users\Lidiya\Desktop\0b065d68a451191099bc4b37ff57d586.jpg"/>
          <p:cNvPicPr>
            <a:picLocks noChangeAspect="1" noChangeArrowheads="1"/>
          </p:cNvPicPr>
          <p:nvPr/>
        </p:nvPicPr>
        <p:blipFill>
          <a:blip r:embed="rId3" cstate="print"/>
          <a:srcRect/>
          <a:stretch>
            <a:fillRect/>
          </a:stretch>
        </p:blipFill>
        <p:spPr bwMode="auto">
          <a:xfrm>
            <a:off x="3448050" y="1581150"/>
            <a:ext cx="2268000" cy="1701000"/>
          </a:xfrm>
          <a:prstGeom prst="rect">
            <a:avLst/>
          </a:prstGeom>
          <a:noFill/>
        </p:spPr>
      </p:pic>
      <p:pic>
        <p:nvPicPr>
          <p:cNvPr id="4100" name="Picture 4" descr="C:\Users\Lidiya\Desktop\1259303974_zimbabwe-7.jpg"/>
          <p:cNvPicPr>
            <a:picLocks noChangeAspect="1" noChangeArrowheads="1"/>
          </p:cNvPicPr>
          <p:nvPr/>
        </p:nvPicPr>
        <p:blipFill>
          <a:blip r:embed="rId4" cstate="print"/>
          <a:srcRect/>
          <a:stretch>
            <a:fillRect/>
          </a:stretch>
        </p:blipFill>
        <p:spPr bwMode="auto">
          <a:xfrm>
            <a:off x="5994225" y="1428751"/>
            <a:ext cx="2664000" cy="2052000"/>
          </a:xfrm>
          <a:prstGeom prst="rect">
            <a:avLst/>
          </a:prstGeom>
          <a:noFill/>
        </p:spPr>
      </p:pic>
      <p:pic>
        <p:nvPicPr>
          <p:cNvPr id="4101" name="Picture 5" descr="C:\Users\Lidiya\Desktop\0_a7c5a_a3a7aa8d_XL.png"/>
          <p:cNvPicPr>
            <a:picLocks noChangeAspect="1" noChangeArrowheads="1"/>
          </p:cNvPicPr>
          <p:nvPr/>
        </p:nvPicPr>
        <p:blipFill>
          <a:blip r:embed="rId5" cstate="print"/>
          <a:srcRect t="33294" b="4316"/>
          <a:stretch>
            <a:fillRect/>
          </a:stretch>
        </p:blipFill>
        <p:spPr bwMode="auto">
          <a:xfrm>
            <a:off x="685800" y="3667125"/>
            <a:ext cx="7620000" cy="3190874"/>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38125"/>
            <a:ext cx="7772400" cy="1133475"/>
          </a:xfrm>
        </p:spPr>
        <p:txBody>
          <a:bodyPr>
            <a:normAutofit/>
          </a:bodyPr>
          <a:lstStyle/>
          <a:p>
            <a:r>
              <a:rPr lang="en-US" sz="2400" b="1" i="1" dirty="0" smtClean="0">
                <a:solidFill>
                  <a:srgbClr val="FF0000"/>
                </a:solidFill>
                <a:latin typeface="Bookman Old Style" pitchFamily="18" charset="0"/>
              </a:rPr>
              <a:t>Translate into English</a:t>
            </a:r>
            <a:br>
              <a:rPr lang="en-US" sz="2400" b="1" i="1" dirty="0" smtClean="0">
                <a:solidFill>
                  <a:srgbClr val="FF0000"/>
                </a:solidFill>
                <a:latin typeface="Bookman Old Style" pitchFamily="18" charset="0"/>
              </a:rPr>
            </a:br>
            <a:r>
              <a:rPr lang="en-US" sz="2400" b="1" i="1" dirty="0" smtClean="0">
                <a:solidFill>
                  <a:srgbClr val="FF0000"/>
                </a:solidFill>
                <a:latin typeface="Bookman Old Style" pitchFamily="18" charset="0"/>
              </a:rPr>
              <a:t>(</a:t>
            </a:r>
            <a:r>
              <a:rPr lang="ru-RU" sz="2400" b="1" i="1" dirty="0" smtClean="0">
                <a:solidFill>
                  <a:srgbClr val="FF0000"/>
                </a:solidFill>
                <a:latin typeface="Bookman Old Style" pitchFamily="18" charset="0"/>
              </a:rPr>
              <a:t>переведите на английский язык)</a:t>
            </a:r>
            <a:endParaRPr lang="ru-RU" sz="2400" b="1" dirty="0"/>
          </a:p>
        </p:txBody>
      </p:sp>
      <p:sp>
        <p:nvSpPr>
          <p:cNvPr id="3" name="Подзаголовок 2"/>
          <p:cNvSpPr>
            <a:spLocks noGrp="1"/>
          </p:cNvSpPr>
          <p:nvPr>
            <p:ph type="subTitle" idx="1"/>
          </p:nvPr>
        </p:nvSpPr>
        <p:spPr>
          <a:xfrm>
            <a:off x="1371600" y="1371600"/>
            <a:ext cx="6400800" cy="4267200"/>
          </a:xfrm>
        </p:spPr>
        <p:txBody>
          <a:bodyPr numCol="2">
            <a:normAutofit/>
          </a:bodyPr>
          <a:lstStyle/>
          <a:p>
            <a:r>
              <a:rPr lang="ru-RU" sz="2400" b="1" i="1" dirty="0" smtClean="0">
                <a:solidFill>
                  <a:srgbClr val="92D050"/>
                </a:solidFill>
                <a:cs typeface="Estrangelo Edessa" pitchFamily="66" charset="0"/>
              </a:rPr>
              <a:t>четвёртый волк</a:t>
            </a:r>
          </a:p>
          <a:p>
            <a:r>
              <a:rPr lang="ru-RU" sz="2400" b="1" i="1" dirty="0" smtClean="0">
                <a:solidFill>
                  <a:schemeClr val="tx2">
                    <a:lumMod val="60000"/>
                    <a:lumOff val="40000"/>
                  </a:schemeClr>
                </a:solidFill>
                <a:cs typeface="Estrangelo Edessa" pitchFamily="66" charset="0"/>
              </a:rPr>
              <a:t>первая обезьяна</a:t>
            </a:r>
          </a:p>
          <a:p>
            <a:r>
              <a:rPr lang="ru-RU" sz="2400" b="1" i="1" dirty="0" smtClean="0">
                <a:solidFill>
                  <a:schemeClr val="accent6">
                    <a:lumMod val="75000"/>
                  </a:schemeClr>
                </a:solidFill>
                <a:cs typeface="Estrangelo Edessa" pitchFamily="66" charset="0"/>
              </a:rPr>
              <a:t>шестой жираф</a:t>
            </a:r>
          </a:p>
          <a:p>
            <a:r>
              <a:rPr lang="ru-RU" sz="2400" b="1" i="1" dirty="0" smtClean="0">
                <a:solidFill>
                  <a:srgbClr val="4817FB"/>
                </a:solidFill>
                <a:cs typeface="Estrangelo Edessa" pitchFamily="66" charset="0"/>
              </a:rPr>
              <a:t>седьмой заяц</a:t>
            </a:r>
          </a:p>
          <a:p>
            <a:r>
              <a:rPr lang="ru-RU" sz="2400" b="1" i="1" dirty="0" smtClean="0">
                <a:solidFill>
                  <a:srgbClr val="EE0000"/>
                </a:solidFill>
                <a:cs typeface="Estrangelo Edessa" pitchFamily="66" charset="0"/>
              </a:rPr>
              <a:t>пятый медведь</a:t>
            </a:r>
          </a:p>
          <a:p>
            <a:r>
              <a:rPr lang="ru-RU" sz="2400" b="1" i="1" dirty="0" smtClean="0">
                <a:solidFill>
                  <a:srgbClr val="009900"/>
                </a:solidFill>
                <a:cs typeface="Estrangelo Edessa" pitchFamily="66" charset="0"/>
              </a:rPr>
              <a:t>второй тигр</a:t>
            </a:r>
          </a:p>
          <a:p>
            <a:r>
              <a:rPr lang="ru-RU" sz="2400" b="1" i="1" dirty="0" smtClean="0">
                <a:solidFill>
                  <a:srgbClr val="66FFFF"/>
                </a:solidFill>
                <a:cs typeface="Estrangelo Edessa" pitchFamily="66" charset="0"/>
              </a:rPr>
              <a:t>десятый слон</a:t>
            </a:r>
          </a:p>
          <a:p>
            <a:r>
              <a:rPr lang="ru-RU" sz="2400" b="1" i="1" dirty="0" smtClean="0">
                <a:solidFill>
                  <a:srgbClr val="EA04AE"/>
                </a:solidFill>
                <a:cs typeface="Estrangelo Edessa" pitchFamily="66" charset="0"/>
              </a:rPr>
              <a:t>третья лиса</a:t>
            </a:r>
          </a:p>
          <a:p>
            <a:r>
              <a:rPr lang="ru-RU" sz="2400" b="1" i="1" dirty="0" smtClean="0">
                <a:solidFill>
                  <a:srgbClr val="643BD7"/>
                </a:solidFill>
                <a:cs typeface="Estrangelo Edessa" pitchFamily="66" charset="0"/>
              </a:rPr>
              <a:t>восьмой крокодил</a:t>
            </a:r>
            <a:endParaRPr lang="ru-RU" sz="2400" b="1" i="1" dirty="0">
              <a:solidFill>
                <a:srgbClr val="643BD7"/>
              </a:solidFill>
              <a:cs typeface="Estrangelo Edessa" pitchFamily="66" charset="0"/>
            </a:endParaRPr>
          </a:p>
        </p:txBody>
      </p:sp>
      <p:pic>
        <p:nvPicPr>
          <p:cNvPr id="1026" name="Picture 2" descr="C:\Users\Lidiya\Desktop\1-sentyabrya-devochka-radostno-tyanet-ruku-na-uroke-0001911152-preview.jpg"/>
          <p:cNvPicPr>
            <a:picLocks noChangeAspect="1" noChangeArrowheads="1"/>
          </p:cNvPicPr>
          <p:nvPr/>
        </p:nvPicPr>
        <p:blipFill>
          <a:blip r:embed="rId2" cstate="print"/>
          <a:srcRect l="2197" r="15382" b="4854"/>
          <a:stretch>
            <a:fillRect/>
          </a:stretch>
        </p:blipFill>
        <p:spPr bwMode="auto">
          <a:xfrm>
            <a:off x="5075808" y="1371600"/>
            <a:ext cx="2462712" cy="3862255"/>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0"/>
            <a:ext cx="7772400" cy="1285874"/>
          </a:xfrm>
        </p:spPr>
        <p:txBody>
          <a:bodyPr>
            <a:normAutofit/>
          </a:bodyPr>
          <a:lstStyle/>
          <a:p>
            <a:r>
              <a:rPr lang="en-US" sz="2800" b="1" i="1" dirty="0" smtClean="0">
                <a:solidFill>
                  <a:srgbClr val="643BD7"/>
                </a:solidFill>
                <a:latin typeface="Bookman Old Style" pitchFamily="18" charset="0"/>
              </a:rPr>
              <a:t>Make a word from the letters</a:t>
            </a:r>
            <a:br>
              <a:rPr lang="en-US" sz="2800" b="1" i="1" dirty="0" smtClean="0">
                <a:solidFill>
                  <a:srgbClr val="643BD7"/>
                </a:solidFill>
                <a:latin typeface="Bookman Old Style" pitchFamily="18" charset="0"/>
              </a:rPr>
            </a:br>
            <a:r>
              <a:rPr lang="en-US" sz="2800" b="1" i="1" dirty="0" smtClean="0">
                <a:solidFill>
                  <a:srgbClr val="643BD7"/>
                </a:solidFill>
                <a:latin typeface="Bookman Old Style" pitchFamily="18" charset="0"/>
              </a:rPr>
              <a:t>(</a:t>
            </a:r>
            <a:r>
              <a:rPr lang="ru-RU" sz="2800" b="1" i="1" dirty="0" smtClean="0">
                <a:solidFill>
                  <a:srgbClr val="643BD7"/>
                </a:solidFill>
                <a:latin typeface="Bookman Old Style" pitchFamily="18" charset="0"/>
              </a:rPr>
              <a:t>составьте слово из букв)</a:t>
            </a:r>
            <a:endParaRPr lang="ru-RU" sz="2800" b="1" i="1" dirty="0">
              <a:solidFill>
                <a:srgbClr val="643BD7"/>
              </a:solidFill>
              <a:latin typeface="Bookman Old Style" pitchFamily="18" charset="0"/>
            </a:endParaRPr>
          </a:p>
        </p:txBody>
      </p:sp>
      <p:sp>
        <p:nvSpPr>
          <p:cNvPr id="3" name="Подзаголовок 2"/>
          <p:cNvSpPr>
            <a:spLocks noGrp="1"/>
          </p:cNvSpPr>
          <p:nvPr>
            <p:ph type="subTitle" idx="1"/>
          </p:nvPr>
        </p:nvSpPr>
        <p:spPr>
          <a:xfrm>
            <a:off x="685800" y="1400175"/>
            <a:ext cx="7772400" cy="5067300"/>
          </a:xfrm>
        </p:spPr>
        <p:txBody>
          <a:bodyPr/>
          <a:lstStyle/>
          <a:p>
            <a:endParaRPr lang="ru-RU" dirty="0" smtClean="0"/>
          </a:p>
          <a:p>
            <a:endParaRPr lang="ru-RU" dirty="0" smtClean="0"/>
          </a:p>
          <a:p>
            <a:endParaRPr lang="en-US" dirty="0" smtClean="0"/>
          </a:p>
          <a:p>
            <a:endParaRPr lang="en-US" dirty="0" smtClean="0"/>
          </a:p>
          <a:p>
            <a:r>
              <a:rPr lang="en-US" b="1" dirty="0" err="1" smtClean="0">
                <a:solidFill>
                  <a:srgbClr val="643BD7"/>
                </a:solidFill>
              </a:rPr>
              <a:t>p</a:t>
            </a:r>
            <a:r>
              <a:rPr lang="en-US" b="1" dirty="0" err="1" smtClean="0">
                <a:solidFill>
                  <a:srgbClr val="EA04AE"/>
                </a:solidFill>
              </a:rPr>
              <a:t>e</a:t>
            </a:r>
            <a:r>
              <a:rPr lang="en-US" b="1" dirty="0" err="1" smtClean="0">
                <a:solidFill>
                  <a:srgbClr val="00B050"/>
                </a:solidFill>
              </a:rPr>
              <a:t>l</a:t>
            </a:r>
            <a:r>
              <a:rPr lang="en-US" b="1" dirty="0" err="1" smtClean="0">
                <a:solidFill>
                  <a:srgbClr val="FF0000"/>
                </a:solidFill>
              </a:rPr>
              <a:t>e</a:t>
            </a:r>
            <a:r>
              <a:rPr lang="en-US" b="1" dirty="0" err="1" smtClean="0">
                <a:solidFill>
                  <a:srgbClr val="FFC000"/>
                </a:solidFill>
              </a:rPr>
              <a:t>h</a:t>
            </a:r>
            <a:r>
              <a:rPr lang="en-US" b="1" dirty="0" err="1" smtClean="0">
                <a:solidFill>
                  <a:schemeClr val="tx2"/>
                </a:solidFill>
              </a:rPr>
              <a:t>t</a:t>
            </a:r>
            <a:r>
              <a:rPr lang="en-US" b="1" dirty="0" err="1" smtClean="0">
                <a:solidFill>
                  <a:srgbClr val="EA04AE"/>
                </a:solidFill>
              </a:rPr>
              <a:t>a</a:t>
            </a:r>
            <a:r>
              <a:rPr lang="en-US" b="1" dirty="0" err="1" smtClean="0">
                <a:solidFill>
                  <a:srgbClr val="643BD7"/>
                </a:solidFill>
              </a:rPr>
              <a:t>n</a:t>
            </a:r>
            <a:r>
              <a:rPr lang="en-US" b="1" dirty="0" smtClean="0">
                <a:solidFill>
                  <a:srgbClr val="643BD7"/>
                </a:solidFill>
              </a:rPr>
              <a:t> </a:t>
            </a:r>
            <a:r>
              <a:rPr lang="en-US" b="1" dirty="0" smtClean="0"/>
              <a:t>    </a:t>
            </a:r>
            <a:r>
              <a:rPr lang="en-US" b="1" dirty="0" err="1" smtClean="0">
                <a:solidFill>
                  <a:srgbClr val="00B0F0"/>
                </a:solidFill>
              </a:rPr>
              <a:t>y</a:t>
            </a:r>
            <a:r>
              <a:rPr lang="en-US" b="1" dirty="0" err="1" smtClean="0">
                <a:solidFill>
                  <a:srgbClr val="FF0000"/>
                </a:solidFill>
              </a:rPr>
              <a:t>m</a:t>
            </a:r>
            <a:r>
              <a:rPr lang="en-US" b="1" dirty="0" err="1" smtClean="0">
                <a:solidFill>
                  <a:srgbClr val="4817FB"/>
                </a:solidFill>
              </a:rPr>
              <a:t>k</a:t>
            </a:r>
            <a:r>
              <a:rPr lang="en-US" b="1" dirty="0" err="1" smtClean="0">
                <a:solidFill>
                  <a:srgbClr val="EA04AE"/>
                </a:solidFill>
              </a:rPr>
              <a:t>o</a:t>
            </a:r>
            <a:r>
              <a:rPr lang="en-US" b="1" dirty="0" err="1" smtClean="0">
                <a:solidFill>
                  <a:srgbClr val="00B050"/>
                </a:solidFill>
              </a:rPr>
              <a:t>n</a:t>
            </a:r>
            <a:r>
              <a:rPr lang="en-US" b="1" dirty="0" err="1" smtClean="0">
                <a:solidFill>
                  <a:srgbClr val="002060"/>
                </a:solidFill>
              </a:rPr>
              <a:t>e</a:t>
            </a:r>
            <a:r>
              <a:rPr lang="en-US" b="1" dirty="0" smtClean="0">
                <a:solidFill>
                  <a:srgbClr val="002060"/>
                </a:solidFill>
              </a:rPr>
              <a:t> </a:t>
            </a:r>
            <a:r>
              <a:rPr lang="en-US" b="1" dirty="0" smtClean="0"/>
              <a:t>     </a:t>
            </a:r>
            <a:r>
              <a:rPr lang="en-US" b="1" dirty="0" err="1" smtClean="0">
                <a:solidFill>
                  <a:srgbClr val="009900"/>
                </a:solidFill>
              </a:rPr>
              <a:t>x</a:t>
            </a:r>
            <a:r>
              <a:rPr lang="en-US" b="1" dirty="0" err="1" smtClean="0">
                <a:solidFill>
                  <a:srgbClr val="EE0000"/>
                </a:solidFill>
              </a:rPr>
              <a:t>f</a:t>
            </a:r>
            <a:r>
              <a:rPr lang="en-US" b="1" dirty="0" err="1" smtClean="0">
                <a:solidFill>
                  <a:srgbClr val="7030A0"/>
                </a:solidFill>
              </a:rPr>
              <a:t>o</a:t>
            </a:r>
            <a:r>
              <a:rPr lang="en-US" b="1" dirty="0" smtClean="0"/>
              <a:t>       </a:t>
            </a:r>
            <a:r>
              <a:rPr lang="en-US" b="1" dirty="0" err="1" smtClean="0">
                <a:solidFill>
                  <a:srgbClr val="4817FB"/>
                </a:solidFill>
              </a:rPr>
              <a:t>l</a:t>
            </a:r>
            <a:r>
              <a:rPr lang="en-US" b="1" dirty="0" err="1" smtClean="0">
                <a:solidFill>
                  <a:srgbClr val="FF0000"/>
                </a:solidFill>
              </a:rPr>
              <a:t>o</a:t>
            </a:r>
            <a:r>
              <a:rPr lang="en-US" b="1" dirty="0" err="1" smtClean="0">
                <a:solidFill>
                  <a:srgbClr val="00B050"/>
                </a:solidFill>
              </a:rPr>
              <a:t>w</a:t>
            </a:r>
            <a:r>
              <a:rPr lang="en-US" b="1" dirty="0" err="1" smtClean="0">
                <a:solidFill>
                  <a:srgbClr val="EA04AE"/>
                </a:solidFill>
              </a:rPr>
              <a:t>f</a:t>
            </a:r>
            <a:r>
              <a:rPr lang="en-US" b="1" dirty="0" smtClean="0"/>
              <a:t>       </a:t>
            </a:r>
            <a:r>
              <a:rPr lang="en-US" b="1" dirty="0" err="1" smtClean="0">
                <a:solidFill>
                  <a:srgbClr val="0070C0"/>
                </a:solidFill>
              </a:rPr>
              <a:t>e</a:t>
            </a:r>
            <a:r>
              <a:rPr lang="en-US" b="1" dirty="0" err="1" smtClean="0">
                <a:solidFill>
                  <a:srgbClr val="C00000"/>
                </a:solidFill>
              </a:rPr>
              <a:t>r</a:t>
            </a:r>
            <a:r>
              <a:rPr lang="en-US" b="1" dirty="0" err="1" smtClean="0">
                <a:solidFill>
                  <a:srgbClr val="00B050"/>
                </a:solidFill>
              </a:rPr>
              <a:t>h</a:t>
            </a:r>
            <a:r>
              <a:rPr lang="en-US" b="1" dirty="0" err="1" smtClean="0">
                <a:solidFill>
                  <a:srgbClr val="7030A0"/>
                </a:solidFill>
              </a:rPr>
              <a:t>a</a:t>
            </a:r>
            <a:endParaRPr lang="en-US" b="1" dirty="0" smtClean="0">
              <a:solidFill>
                <a:srgbClr val="7030A0"/>
              </a:solidFill>
            </a:endParaRPr>
          </a:p>
          <a:p>
            <a:r>
              <a:rPr lang="en-US" b="1" dirty="0" err="1" smtClean="0">
                <a:solidFill>
                  <a:srgbClr val="00B0F0"/>
                </a:solidFill>
              </a:rPr>
              <a:t>r</a:t>
            </a:r>
            <a:r>
              <a:rPr lang="en-US" b="1" dirty="0" err="1" smtClean="0">
                <a:solidFill>
                  <a:srgbClr val="FF0000"/>
                </a:solidFill>
              </a:rPr>
              <a:t>e</a:t>
            </a:r>
            <a:r>
              <a:rPr lang="en-US" b="1" dirty="0" err="1" smtClean="0">
                <a:solidFill>
                  <a:srgbClr val="4817FB"/>
                </a:solidFill>
              </a:rPr>
              <a:t>a</a:t>
            </a:r>
            <a:r>
              <a:rPr lang="en-US" b="1" dirty="0" err="1" smtClean="0">
                <a:solidFill>
                  <a:srgbClr val="00B050"/>
                </a:solidFill>
              </a:rPr>
              <a:t>b</a:t>
            </a:r>
            <a:r>
              <a:rPr lang="en-US" b="1" dirty="0" smtClean="0">
                <a:solidFill>
                  <a:srgbClr val="00B050"/>
                </a:solidFill>
              </a:rPr>
              <a:t> </a:t>
            </a:r>
            <a:r>
              <a:rPr lang="en-US" b="1" dirty="0" smtClean="0"/>
              <a:t>     </a:t>
            </a:r>
            <a:r>
              <a:rPr lang="en-US" b="1" dirty="0" err="1" smtClean="0">
                <a:solidFill>
                  <a:srgbClr val="1E09B7"/>
                </a:solidFill>
              </a:rPr>
              <a:t>o</a:t>
            </a:r>
            <a:r>
              <a:rPr lang="en-US" b="1" dirty="0" err="1" smtClean="0">
                <a:solidFill>
                  <a:srgbClr val="FFC000"/>
                </a:solidFill>
              </a:rPr>
              <a:t>n</a:t>
            </a:r>
            <a:r>
              <a:rPr lang="en-US" b="1" dirty="0" err="1" smtClean="0">
                <a:solidFill>
                  <a:srgbClr val="66FFFF"/>
                </a:solidFill>
              </a:rPr>
              <a:t>l</a:t>
            </a:r>
            <a:r>
              <a:rPr lang="en-US" b="1" dirty="0" err="1" smtClean="0">
                <a:solidFill>
                  <a:srgbClr val="FF0000"/>
                </a:solidFill>
              </a:rPr>
              <a:t>i</a:t>
            </a:r>
            <a:r>
              <a:rPr lang="en-US" b="1" dirty="0" smtClean="0"/>
              <a:t>     </a:t>
            </a:r>
            <a:r>
              <a:rPr lang="en-US" b="1" dirty="0" err="1" smtClean="0">
                <a:solidFill>
                  <a:schemeClr val="tx2"/>
                </a:solidFill>
              </a:rPr>
              <a:t>c</a:t>
            </a:r>
            <a:r>
              <a:rPr lang="en-US" b="1" dirty="0" err="1" smtClean="0">
                <a:solidFill>
                  <a:srgbClr val="009900"/>
                </a:solidFill>
              </a:rPr>
              <a:t>o</a:t>
            </a:r>
            <a:r>
              <a:rPr lang="en-US" b="1" dirty="0" err="1" smtClean="0">
                <a:solidFill>
                  <a:srgbClr val="EA04AE"/>
                </a:solidFill>
              </a:rPr>
              <a:t>r</a:t>
            </a:r>
            <a:r>
              <a:rPr lang="en-US" b="1" dirty="0" err="1" smtClean="0">
                <a:solidFill>
                  <a:srgbClr val="4817FB"/>
                </a:solidFill>
              </a:rPr>
              <a:t>o</a:t>
            </a:r>
            <a:r>
              <a:rPr lang="en-US" b="1" dirty="0" err="1" smtClean="0">
                <a:solidFill>
                  <a:srgbClr val="7030A0"/>
                </a:solidFill>
              </a:rPr>
              <a:t>d</a:t>
            </a:r>
            <a:r>
              <a:rPr lang="en-US" b="1" dirty="0" err="1" smtClean="0">
                <a:solidFill>
                  <a:srgbClr val="00B050"/>
                </a:solidFill>
              </a:rPr>
              <a:t>i</a:t>
            </a:r>
            <a:r>
              <a:rPr lang="en-US" b="1" dirty="0" err="1" smtClean="0">
                <a:solidFill>
                  <a:srgbClr val="1E09B7"/>
                </a:solidFill>
              </a:rPr>
              <a:t>c</a:t>
            </a:r>
            <a:r>
              <a:rPr lang="en-US" b="1" dirty="0" err="1" smtClean="0">
                <a:solidFill>
                  <a:srgbClr val="EA04AE"/>
                </a:solidFill>
              </a:rPr>
              <a:t>l</a:t>
            </a:r>
            <a:r>
              <a:rPr lang="en-US" b="1" dirty="0" err="1" smtClean="0">
                <a:solidFill>
                  <a:srgbClr val="7030A0"/>
                </a:solidFill>
              </a:rPr>
              <a:t>e</a:t>
            </a:r>
            <a:r>
              <a:rPr lang="en-US" b="1" dirty="0" smtClean="0"/>
              <a:t>    </a:t>
            </a:r>
            <a:r>
              <a:rPr lang="en-US" b="1" dirty="0" err="1" smtClean="0">
                <a:solidFill>
                  <a:srgbClr val="FF0000"/>
                </a:solidFill>
              </a:rPr>
              <a:t>g</a:t>
            </a:r>
            <a:r>
              <a:rPr lang="en-US" b="1" dirty="0" err="1" smtClean="0">
                <a:solidFill>
                  <a:srgbClr val="7030A0"/>
                </a:solidFill>
              </a:rPr>
              <a:t>e</a:t>
            </a:r>
            <a:r>
              <a:rPr lang="en-US" b="1" dirty="0" err="1" smtClean="0">
                <a:solidFill>
                  <a:srgbClr val="C00000"/>
                </a:solidFill>
              </a:rPr>
              <a:t>t</a:t>
            </a:r>
            <a:r>
              <a:rPr lang="en-US" b="1" dirty="0" err="1" smtClean="0">
                <a:solidFill>
                  <a:srgbClr val="23FA18"/>
                </a:solidFill>
              </a:rPr>
              <a:t>i</a:t>
            </a:r>
            <a:r>
              <a:rPr lang="en-US" b="1" dirty="0" err="1" smtClean="0">
                <a:solidFill>
                  <a:srgbClr val="1E09B7"/>
                </a:solidFill>
              </a:rPr>
              <a:t>r</a:t>
            </a:r>
            <a:endParaRPr lang="en-US" b="1" dirty="0" smtClean="0">
              <a:solidFill>
                <a:srgbClr val="1E09B7"/>
              </a:solidFill>
            </a:endParaRPr>
          </a:p>
          <a:p>
            <a:r>
              <a:rPr lang="en-US" b="1" dirty="0" err="1" smtClean="0">
                <a:solidFill>
                  <a:srgbClr val="00B050"/>
                </a:solidFill>
              </a:rPr>
              <a:t>f</a:t>
            </a:r>
            <a:r>
              <a:rPr lang="en-US" b="1" dirty="0" err="1" smtClean="0">
                <a:solidFill>
                  <a:schemeClr val="accent1"/>
                </a:solidFill>
              </a:rPr>
              <a:t>e</a:t>
            </a:r>
            <a:r>
              <a:rPr lang="en-US" b="1" dirty="0" err="1" smtClean="0">
                <a:solidFill>
                  <a:srgbClr val="C00000"/>
                </a:solidFill>
              </a:rPr>
              <a:t>f</a:t>
            </a:r>
            <a:r>
              <a:rPr lang="en-US" b="1" dirty="0" err="1" smtClean="0">
                <a:solidFill>
                  <a:srgbClr val="643BD7"/>
                </a:solidFill>
              </a:rPr>
              <a:t>g</a:t>
            </a:r>
            <a:r>
              <a:rPr lang="en-US" b="1" dirty="0" err="1" smtClean="0">
                <a:solidFill>
                  <a:srgbClr val="EA04AE"/>
                </a:solidFill>
              </a:rPr>
              <a:t>i</a:t>
            </a:r>
            <a:r>
              <a:rPr lang="en-US" b="1" dirty="0" err="1" smtClean="0">
                <a:solidFill>
                  <a:srgbClr val="1E09B7"/>
                </a:solidFill>
              </a:rPr>
              <a:t>r</a:t>
            </a:r>
            <a:r>
              <a:rPr lang="en-US" b="1" dirty="0" err="1" smtClean="0">
                <a:solidFill>
                  <a:srgbClr val="FF0000"/>
                </a:solidFill>
              </a:rPr>
              <a:t>a</a:t>
            </a:r>
            <a:endParaRPr lang="en-US" b="1" dirty="0" smtClean="0">
              <a:solidFill>
                <a:srgbClr val="FF0000"/>
              </a:solidFill>
            </a:endParaRPr>
          </a:p>
          <a:p>
            <a:endParaRPr lang="ru-RU" dirty="0" smtClean="0"/>
          </a:p>
          <a:p>
            <a:endParaRPr lang="ru-RU" dirty="0"/>
          </a:p>
        </p:txBody>
      </p:sp>
      <p:pic>
        <p:nvPicPr>
          <p:cNvPr id="8" name="Picture 2" descr="C:\Users\Lidiya\Desktop\88751330.gif"/>
          <p:cNvPicPr>
            <a:picLocks noChangeAspect="1" noChangeArrowheads="1"/>
          </p:cNvPicPr>
          <p:nvPr/>
        </p:nvPicPr>
        <p:blipFill>
          <a:blip r:embed="rId2" cstate="print"/>
          <a:srcRect/>
          <a:stretch>
            <a:fillRect/>
          </a:stretch>
        </p:blipFill>
        <p:spPr bwMode="auto">
          <a:xfrm>
            <a:off x="2286000" y="1400175"/>
            <a:ext cx="4572000" cy="1771650"/>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404664"/>
            <a:ext cx="7772400" cy="1962150"/>
          </a:xfrm>
        </p:spPr>
        <p:txBody>
          <a:bodyPr>
            <a:normAutofit/>
          </a:bodyPr>
          <a:lstStyle/>
          <a:p>
            <a:r>
              <a:rPr lang="en-US" sz="7200" dirty="0" smtClean="0">
                <a:solidFill>
                  <a:srgbClr val="7030A0"/>
                </a:solidFill>
                <a:latin typeface="Algerian" pitchFamily="82" charset="0"/>
              </a:rPr>
              <a:t>Good of you!!!</a:t>
            </a:r>
            <a:endParaRPr lang="ru-RU" sz="7200" dirty="0">
              <a:solidFill>
                <a:srgbClr val="7030A0"/>
              </a:solidFill>
            </a:endParaRPr>
          </a:p>
        </p:txBody>
      </p:sp>
      <p:sp>
        <p:nvSpPr>
          <p:cNvPr id="3" name="Подзаголовок 2"/>
          <p:cNvSpPr>
            <a:spLocks noGrp="1"/>
          </p:cNvSpPr>
          <p:nvPr>
            <p:ph type="subTitle" idx="1"/>
          </p:nvPr>
        </p:nvSpPr>
        <p:spPr/>
        <p:txBody>
          <a:bodyPr/>
          <a:lstStyle/>
          <a:p>
            <a:endParaRPr lang="ru-RU" dirty="0"/>
          </a:p>
        </p:txBody>
      </p:sp>
      <p:pic>
        <p:nvPicPr>
          <p:cNvPr id="3074" name="Picture 2" descr="C:\Users\Lidiya\Desktop\1755019-08e105bf9240f65f.jpg"/>
          <p:cNvPicPr>
            <a:picLocks noChangeAspect="1" noChangeArrowheads="1"/>
          </p:cNvPicPr>
          <p:nvPr/>
        </p:nvPicPr>
        <p:blipFill>
          <a:blip r:embed="rId2" cstate="print"/>
          <a:srcRect l="810" r="4859" b="2520"/>
          <a:stretch>
            <a:fillRect/>
          </a:stretch>
        </p:blipFill>
        <p:spPr bwMode="auto">
          <a:xfrm>
            <a:off x="2385500" y="2228850"/>
            <a:ext cx="4193002" cy="2785505"/>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548680"/>
            <a:ext cx="8229600" cy="5458611"/>
          </a:xfrm>
        </p:spPr>
        <p:txBody>
          <a:bodyPr>
            <a:normAutofit/>
          </a:bodyPr>
          <a:lstStyle/>
          <a:p>
            <a:r>
              <a:rPr lang="ru-RU" dirty="0" smtClean="0"/>
              <a:t>Одной из эффективных форм дифференцированного обучения является исследовательская деятельность.</a:t>
            </a:r>
          </a:p>
          <a:p>
            <a:r>
              <a:rPr lang="ru-RU" dirty="0" smtClean="0"/>
              <a:t>На протяжении учебного года ученица 9 класса проводила исследование по проблеме благотворительности. Она проанализировала актуальность этой темы в наши дни и в итоге представила свою работу на районной научно-практической конференции, где стала лауреатом</a:t>
            </a:r>
          </a:p>
          <a:p>
            <a:r>
              <a:rPr lang="ru-RU" dirty="0" smtClean="0"/>
              <a:t>Далее предлагаю к просмотру презентационную часть работы. </a:t>
            </a:r>
            <a:endParaRPr lang="ru-RU" dirty="0"/>
          </a:p>
        </p:txBody>
      </p:sp>
      <p:sp>
        <p:nvSpPr>
          <p:cNvPr id="3" name="Заголовок 2"/>
          <p:cNvSpPr>
            <a:spLocks noGrp="1"/>
          </p:cNvSpPr>
          <p:nvPr>
            <p:ph type="title"/>
          </p:nvPr>
        </p:nvSpPr>
        <p:spPr>
          <a:xfrm flipV="1">
            <a:off x="457200" y="228919"/>
            <a:ext cx="8229600" cy="45719"/>
          </a:xfrm>
        </p:spPr>
        <p:txBody>
          <a:bodyPr>
            <a:normAutofit fontScale="90000"/>
          </a:bodyPr>
          <a:lstStyle/>
          <a:p>
            <a:r>
              <a:rPr lang="ru-RU" dirty="0" smtClean="0"/>
              <a:t> </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75787" cy="6858000"/>
          </a:xfrm>
          <a:prstGeom prst="rect">
            <a:avLst/>
          </a:prstGeom>
        </p:spPr>
      </p:pic>
      <p:sp>
        <p:nvSpPr>
          <p:cNvPr id="3" name="Прямоугольник 2"/>
          <p:cNvSpPr/>
          <p:nvPr/>
        </p:nvSpPr>
        <p:spPr>
          <a:xfrm>
            <a:off x="-60748" y="35713"/>
            <a:ext cx="4617410" cy="1938992"/>
          </a:xfrm>
          <a:prstGeom prst="rect">
            <a:avLst/>
          </a:prstGeom>
        </p:spPr>
        <p:txBody>
          <a:bodyPr wrap="square">
            <a:spAutoFit/>
          </a:bodyPr>
          <a:lstStyle/>
          <a:p>
            <a:pPr algn="ctr"/>
            <a:r>
              <a:rPr lang="en-US" sz="6000" b="1" dirty="0" smtClean="0"/>
              <a:t>A HELPING HAND</a:t>
            </a:r>
            <a:endParaRPr lang="ru-RU" sz="6000" b="1" dirty="0"/>
          </a:p>
        </p:txBody>
      </p:sp>
      <p:sp>
        <p:nvSpPr>
          <p:cNvPr id="5" name="TextBox 4"/>
          <p:cNvSpPr txBox="1"/>
          <p:nvPr/>
        </p:nvSpPr>
        <p:spPr>
          <a:xfrm>
            <a:off x="6012160" y="4797152"/>
            <a:ext cx="3131840" cy="1938992"/>
          </a:xfrm>
          <a:prstGeom prst="rect">
            <a:avLst/>
          </a:prstGeom>
          <a:noFill/>
        </p:spPr>
        <p:txBody>
          <a:bodyPr wrap="square" rtlCol="0">
            <a:spAutoFit/>
          </a:bodyPr>
          <a:lstStyle/>
          <a:p>
            <a:pPr algn="ctr"/>
            <a:r>
              <a:rPr lang="ru-RU" sz="2000" b="1" dirty="0" smtClean="0">
                <a:solidFill>
                  <a:schemeClr val="accent4">
                    <a:lumMod val="75000"/>
                  </a:schemeClr>
                </a:solidFill>
              </a:rPr>
              <a:t>Выполнила </a:t>
            </a:r>
            <a:r>
              <a:rPr lang="ru-RU" sz="2000" b="1" dirty="0">
                <a:solidFill>
                  <a:schemeClr val="accent4">
                    <a:lumMod val="75000"/>
                  </a:schemeClr>
                </a:solidFill>
              </a:rPr>
              <a:t>:</a:t>
            </a:r>
            <a:r>
              <a:rPr lang="ru-RU" sz="2000" b="1" dirty="0" smtClean="0">
                <a:solidFill>
                  <a:schemeClr val="accent4">
                    <a:lumMod val="75000"/>
                  </a:schemeClr>
                </a:solidFill>
              </a:rPr>
              <a:t>Гапонова Алиса</a:t>
            </a:r>
          </a:p>
          <a:p>
            <a:pPr algn="ctr"/>
            <a:r>
              <a:rPr lang="ru-RU" sz="2000" b="1" dirty="0">
                <a:solidFill>
                  <a:schemeClr val="accent4">
                    <a:lumMod val="75000"/>
                  </a:schemeClr>
                </a:solidFill>
              </a:rPr>
              <a:t>у</a:t>
            </a:r>
            <a:r>
              <a:rPr lang="ru-RU" sz="2000" b="1" dirty="0" smtClean="0">
                <a:solidFill>
                  <a:schemeClr val="accent4">
                    <a:lumMod val="75000"/>
                  </a:schemeClr>
                </a:solidFill>
              </a:rPr>
              <a:t>ченица 9 «Б» класса</a:t>
            </a:r>
          </a:p>
          <a:p>
            <a:pPr algn="ctr"/>
            <a:r>
              <a:rPr lang="ru-RU" sz="2000" b="1" dirty="0" smtClean="0">
                <a:solidFill>
                  <a:schemeClr val="accent4">
                    <a:lumMod val="75000"/>
                  </a:schemeClr>
                </a:solidFill>
              </a:rPr>
              <a:t>Руководитель:</a:t>
            </a:r>
          </a:p>
          <a:p>
            <a:pPr algn="ctr"/>
            <a:r>
              <a:rPr lang="ru-RU" sz="2000" b="1" dirty="0" err="1" smtClean="0">
                <a:solidFill>
                  <a:schemeClr val="accent4">
                    <a:lumMod val="75000"/>
                  </a:schemeClr>
                </a:solidFill>
              </a:rPr>
              <a:t>Асмолкина</a:t>
            </a:r>
            <a:r>
              <a:rPr lang="ru-RU" sz="2000" b="1" dirty="0" smtClean="0">
                <a:solidFill>
                  <a:schemeClr val="accent4">
                    <a:lumMod val="75000"/>
                  </a:schemeClr>
                </a:solidFill>
              </a:rPr>
              <a:t> Евгения Даниловна</a:t>
            </a:r>
            <a:endParaRPr lang="ru-RU" sz="2000" b="1" dirty="0">
              <a:solidFill>
                <a:schemeClr val="accent4">
                  <a:lumMod val="75000"/>
                </a:schemeClr>
              </a:solidFill>
            </a:endParaRPr>
          </a:p>
        </p:txBody>
      </p:sp>
    </p:spTree>
    <p:extLst>
      <p:ext uri="{BB962C8B-B14F-4D97-AF65-F5344CB8AC3E}">
        <p14:creationId xmlns="" xmlns:p14="http://schemas.microsoft.com/office/powerpoint/2010/main" val="2100520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3" y="548680"/>
            <a:ext cx="8712968" cy="5577483"/>
          </a:xfrm>
        </p:spPr>
        <p:txBody>
          <a:bodyPr>
            <a:normAutofit/>
          </a:bodyPr>
          <a:lstStyle/>
          <a:p>
            <a:r>
              <a:rPr lang="ru-RU" sz="2800" dirty="0" smtClean="0"/>
              <a:t>Федеральный государственный образовательный стандарт нового поколения ставит перед учителем новые  цели и задачи.</a:t>
            </a:r>
          </a:p>
          <a:p>
            <a:r>
              <a:rPr lang="ru-RU" sz="2800" dirty="0" smtClean="0"/>
              <a:t> Как показывает практика особую сложность вызывает формирование </a:t>
            </a:r>
            <a:r>
              <a:rPr lang="ru-RU" sz="2800" dirty="0" err="1" smtClean="0"/>
              <a:t>метапредметных</a:t>
            </a:r>
            <a:r>
              <a:rPr lang="ru-RU" sz="2800" dirty="0" smtClean="0"/>
              <a:t> и личностных результатов которых должен достичь ученик в итоге взаимодействия  с учителем в процессе образования.</a:t>
            </a:r>
          </a:p>
          <a:p>
            <a:r>
              <a:rPr lang="ru-RU" sz="2800" dirty="0" smtClean="0"/>
              <a:t>Рассмотрим основные идеи </a:t>
            </a:r>
            <a:r>
              <a:rPr lang="ru-RU" sz="2800" dirty="0" err="1" smtClean="0"/>
              <a:t>метапредметных</a:t>
            </a:r>
            <a:r>
              <a:rPr lang="ru-RU" sz="2800" dirty="0" smtClean="0"/>
              <a:t> и личностных результатов.</a:t>
            </a:r>
          </a:p>
          <a:p>
            <a:pPr marL="0" indent="0">
              <a:buNone/>
            </a:pPr>
            <a:r>
              <a:rPr lang="ru-RU" sz="2800" dirty="0"/>
              <a:t> </a:t>
            </a:r>
            <a:r>
              <a:rPr lang="ru-RU" sz="2800" dirty="0" smtClean="0"/>
              <a:t>   </a:t>
            </a:r>
            <a:endParaRPr lang="ru-RU" dirty="0"/>
          </a:p>
        </p:txBody>
      </p:sp>
    </p:spTree>
    <p:extLst>
      <p:ext uri="{BB962C8B-B14F-4D97-AF65-F5344CB8AC3E}">
        <p14:creationId xmlns="" xmlns:p14="http://schemas.microsoft.com/office/powerpoint/2010/main" val="2391650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980729"/>
            <a:ext cx="8064896" cy="4801314"/>
          </a:xfrm>
          <a:prstGeom prst="rect">
            <a:avLst/>
          </a:prstGeom>
        </p:spPr>
        <p:txBody>
          <a:bodyPr wrap="square">
            <a:spAutoFit/>
          </a:bodyPr>
          <a:lstStyle/>
          <a:p>
            <a:pPr lvl="0" algn="ctr"/>
            <a:r>
              <a:rPr lang="en-US" b="1" dirty="0" smtClean="0"/>
              <a:t>Actuality </a:t>
            </a:r>
            <a:endParaRPr lang="ru-RU" dirty="0"/>
          </a:p>
          <a:p>
            <a:r>
              <a:rPr lang="en-US" dirty="0"/>
              <a:t>There are a lot of homeless and sick people and animals all over the world nowadays. If there are no people who can give them a helping hand they will not survive. So the problem of charity becomes really very actual. </a:t>
            </a:r>
            <a:endParaRPr lang="ru-RU" dirty="0"/>
          </a:p>
          <a:p>
            <a:r>
              <a:rPr lang="en-US" b="1" dirty="0" smtClean="0"/>
              <a:t>           Hypothesis </a:t>
            </a:r>
            <a:endParaRPr lang="ru-RU" dirty="0"/>
          </a:p>
          <a:p>
            <a:r>
              <a:rPr lang="en-US" dirty="0"/>
              <a:t>Modern people must do at least one charity action in their life. </a:t>
            </a:r>
            <a:endParaRPr lang="ru-RU" dirty="0"/>
          </a:p>
          <a:p>
            <a:r>
              <a:rPr lang="en-US" b="1" dirty="0" smtClean="0"/>
              <a:t>           Purpose </a:t>
            </a:r>
            <a:endParaRPr lang="ru-RU" dirty="0"/>
          </a:p>
          <a:p>
            <a:r>
              <a:rPr lang="en-US" dirty="0"/>
              <a:t>To prove that charity is a real helping hand for thousands of people and animals who are in need all over the world.</a:t>
            </a:r>
            <a:endParaRPr lang="ru-RU" dirty="0"/>
          </a:p>
          <a:p>
            <a:r>
              <a:rPr lang="en-US" b="1" dirty="0" smtClean="0"/>
              <a:t>           Tasks </a:t>
            </a:r>
            <a:endParaRPr lang="ru-RU" dirty="0"/>
          </a:p>
          <a:p>
            <a:pPr lvl="0"/>
            <a:r>
              <a:rPr lang="en-US" b="1" dirty="0" smtClean="0"/>
              <a:t> </a:t>
            </a:r>
            <a:r>
              <a:rPr lang="ru-RU" b="1" dirty="0" smtClean="0"/>
              <a:t>   - </a:t>
            </a:r>
            <a:r>
              <a:rPr lang="en-US" dirty="0" smtClean="0"/>
              <a:t>To investigate statistics about people suffering cancer, AIDS around the </a:t>
            </a:r>
            <a:r>
              <a:rPr lang="ru-RU" dirty="0" smtClean="0"/>
              <a:t>  </a:t>
            </a:r>
            <a:r>
              <a:rPr lang="en-US" dirty="0" smtClean="0"/>
              <a:t>world and in the country.</a:t>
            </a:r>
            <a:endParaRPr lang="ru-RU" dirty="0" smtClean="0"/>
          </a:p>
          <a:p>
            <a:pPr lvl="0"/>
            <a:r>
              <a:rPr lang="ru-RU" dirty="0" smtClean="0"/>
              <a:t>    </a:t>
            </a:r>
            <a:r>
              <a:rPr lang="ru-RU" b="1" dirty="0" smtClean="0"/>
              <a:t>-</a:t>
            </a:r>
            <a:r>
              <a:rPr lang="ru-RU" dirty="0" smtClean="0"/>
              <a:t> </a:t>
            </a:r>
            <a:r>
              <a:rPr lang="en-US" dirty="0" smtClean="0"/>
              <a:t>To study the information about the acts of charity for people and animals all over the world, in different countries and our city. </a:t>
            </a:r>
            <a:endParaRPr lang="ru-RU" dirty="0" smtClean="0"/>
          </a:p>
          <a:p>
            <a:pPr lvl="0"/>
            <a:r>
              <a:rPr lang="ru-RU" dirty="0" smtClean="0"/>
              <a:t>    </a:t>
            </a:r>
            <a:r>
              <a:rPr lang="ru-RU" b="1" dirty="0" smtClean="0"/>
              <a:t>-</a:t>
            </a:r>
            <a:r>
              <a:rPr lang="ru-RU" dirty="0" smtClean="0"/>
              <a:t> </a:t>
            </a:r>
            <a:r>
              <a:rPr lang="en-US" dirty="0" smtClean="0"/>
              <a:t>To conduct</a:t>
            </a:r>
            <a:r>
              <a:rPr lang="ru-RU" dirty="0" smtClean="0"/>
              <a:t> </a:t>
            </a:r>
            <a:r>
              <a:rPr lang="en-US" dirty="0" smtClean="0"/>
              <a:t>a survey about charity among the pupils of gymnasium.</a:t>
            </a:r>
            <a:endParaRPr lang="ru-RU" dirty="0" smtClean="0"/>
          </a:p>
          <a:p>
            <a:pPr lvl="0"/>
            <a:r>
              <a:rPr lang="ru-RU" dirty="0" smtClean="0"/>
              <a:t>    </a:t>
            </a:r>
            <a:r>
              <a:rPr lang="ru-RU" b="1" dirty="0" smtClean="0"/>
              <a:t>-</a:t>
            </a:r>
            <a:r>
              <a:rPr lang="ru-RU" dirty="0" smtClean="0"/>
              <a:t> </a:t>
            </a:r>
            <a:r>
              <a:rPr lang="en-US" dirty="0" smtClean="0"/>
              <a:t>To draw conclusions. </a:t>
            </a:r>
            <a:endParaRPr lang="ru-RU" dirty="0" smtClean="0"/>
          </a:p>
          <a:p>
            <a:r>
              <a:rPr lang="en-US" dirty="0" smtClean="0"/>
              <a:t> </a:t>
            </a:r>
            <a:endParaRPr lang="ru-RU" dirty="0"/>
          </a:p>
        </p:txBody>
      </p:sp>
    </p:spTree>
    <p:extLst>
      <p:ext uri="{BB962C8B-B14F-4D97-AF65-F5344CB8AC3E}">
        <p14:creationId xmlns="" xmlns:p14="http://schemas.microsoft.com/office/powerpoint/2010/main" val="539302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80" y="0"/>
            <a:ext cx="8172400" cy="1015663"/>
          </a:xfrm>
          <a:prstGeom prst="rect">
            <a:avLst/>
          </a:prstGeom>
        </p:spPr>
        <p:txBody>
          <a:bodyPr wrap="square">
            <a:spAutoFit/>
          </a:bodyPr>
          <a:lstStyle/>
          <a:p>
            <a:pPr algn="ctr"/>
            <a:r>
              <a:rPr lang="en-US" sz="2000" dirty="0"/>
              <a:t>Charity is a rendering selfless assistance to those in need. The main feature of charity is a voluntary choice of the type, time and place, as well as the content of care.</a:t>
            </a:r>
            <a:endParaRPr lang="ru-RU" sz="2000" dirty="0"/>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7543" y="1196752"/>
            <a:ext cx="7260299" cy="5445224"/>
          </a:xfrm>
          <a:prstGeom prst="rect">
            <a:avLst/>
          </a:prstGeom>
        </p:spPr>
      </p:pic>
    </p:spTree>
    <p:extLst>
      <p:ext uri="{BB962C8B-B14F-4D97-AF65-F5344CB8AC3E}">
        <p14:creationId xmlns="" xmlns:p14="http://schemas.microsoft.com/office/powerpoint/2010/main" val="12773073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188640"/>
            <a:ext cx="5327099" cy="707886"/>
          </a:xfrm>
          <a:prstGeom prst="rect">
            <a:avLst/>
          </a:prstGeom>
        </p:spPr>
        <p:txBody>
          <a:bodyPr wrap="none">
            <a:spAutoFit/>
          </a:bodyPr>
          <a:lstStyle/>
          <a:p>
            <a:r>
              <a:rPr lang="en-US" sz="4000" b="1" dirty="0"/>
              <a:t>Statistics with cancer</a:t>
            </a:r>
            <a:endParaRPr lang="ru-RU" sz="4000" b="1" dirty="0"/>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62506" y="880522"/>
            <a:ext cx="6667500" cy="4438650"/>
          </a:xfrm>
          <a:prstGeom prst="rect">
            <a:avLst/>
          </a:prstGeom>
        </p:spPr>
      </p:pic>
      <p:sp>
        <p:nvSpPr>
          <p:cNvPr id="4" name="Прямоугольник 3"/>
          <p:cNvSpPr/>
          <p:nvPr/>
        </p:nvSpPr>
        <p:spPr>
          <a:xfrm>
            <a:off x="-45359" y="5445224"/>
            <a:ext cx="8172400" cy="1154162"/>
          </a:xfrm>
          <a:prstGeom prst="rect">
            <a:avLst/>
          </a:prstGeom>
        </p:spPr>
        <p:txBody>
          <a:bodyPr wrap="square">
            <a:spAutoFit/>
          </a:bodyPr>
          <a:lstStyle/>
          <a:p>
            <a:pPr algn="ctr"/>
            <a:r>
              <a:rPr lang="en-US" sz="2300" b="1" dirty="0"/>
              <a:t>According to the World Health Organization, published in the newsletter for June 2011, the cancer is among the ten leading causes of death for people around the world. </a:t>
            </a:r>
            <a:endParaRPr lang="ru-RU" sz="2300" b="1" dirty="0"/>
          </a:p>
        </p:txBody>
      </p:sp>
    </p:spTree>
    <p:extLst>
      <p:ext uri="{BB962C8B-B14F-4D97-AF65-F5344CB8AC3E}">
        <p14:creationId xmlns="" xmlns:p14="http://schemas.microsoft.com/office/powerpoint/2010/main" val="13243427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8674"/>
            <a:ext cx="8100392" cy="1200329"/>
          </a:xfrm>
          <a:prstGeom prst="rect">
            <a:avLst/>
          </a:prstGeom>
        </p:spPr>
        <p:txBody>
          <a:bodyPr wrap="square">
            <a:spAutoFit/>
          </a:bodyPr>
          <a:lstStyle/>
          <a:p>
            <a:pPr algn="ctr"/>
            <a:r>
              <a:rPr lang="en-US" sz="3600" b="1" dirty="0"/>
              <a:t>People and organizations involved in helping sick people.</a:t>
            </a:r>
            <a:endParaRPr lang="ru-RU" sz="3600" b="1" dirty="0"/>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80437" y="1225048"/>
            <a:ext cx="7139517" cy="5348786"/>
          </a:xfrm>
          <a:prstGeom prst="rect">
            <a:avLst/>
          </a:prstGeom>
        </p:spPr>
      </p:pic>
    </p:spTree>
    <p:extLst>
      <p:ext uri="{BB962C8B-B14F-4D97-AF65-F5344CB8AC3E}">
        <p14:creationId xmlns="" xmlns:p14="http://schemas.microsoft.com/office/powerpoint/2010/main" val="1805602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188640"/>
            <a:ext cx="5645263" cy="646331"/>
          </a:xfrm>
          <a:prstGeom prst="rect">
            <a:avLst/>
          </a:prstGeom>
        </p:spPr>
        <p:txBody>
          <a:bodyPr wrap="none">
            <a:spAutoFit/>
          </a:bodyPr>
          <a:lstStyle/>
          <a:p>
            <a:r>
              <a:rPr lang="en-US" sz="3600" b="1" dirty="0"/>
              <a:t>Make-A-Wish Foundation</a:t>
            </a:r>
            <a:r>
              <a:rPr lang="en-US" sz="3600" dirty="0"/>
              <a:t> </a:t>
            </a:r>
            <a:endParaRPr lang="ru-RU" sz="3600" dirty="0"/>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837104"/>
            <a:ext cx="4114800" cy="1828800"/>
          </a:xfrm>
          <a:prstGeom prst="rect">
            <a:avLst/>
          </a:prstGeom>
        </p:spPr>
      </p:pic>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63688" y="2665904"/>
            <a:ext cx="4114800" cy="1828800"/>
          </a:xfrm>
          <a:prstGeom prst="rect">
            <a:avLst/>
          </a:prstGeom>
        </p:spPr>
      </p:pic>
      <p:pic>
        <p:nvPicPr>
          <p:cNvPr id="7" name="Рисунок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932040" y="4725144"/>
            <a:ext cx="2755768" cy="1689924"/>
          </a:xfrm>
          <a:prstGeom prst="rect">
            <a:avLst/>
          </a:prstGeom>
        </p:spPr>
      </p:pic>
    </p:spTree>
    <p:extLst>
      <p:ext uri="{BB962C8B-B14F-4D97-AF65-F5344CB8AC3E}">
        <p14:creationId xmlns="" xmlns:p14="http://schemas.microsoft.com/office/powerpoint/2010/main" val="33747218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8100392" cy="1200329"/>
          </a:xfrm>
          <a:prstGeom prst="rect">
            <a:avLst/>
          </a:prstGeom>
        </p:spPr>
        <p:txBody>
          <a:bodyPr wrap="square">
            <a:spAutoFit/>
          </a:bodyPr>
          <a:lstStyle/>
          <a:p>
            <a:pPr algn="ctr"/>
            <a:r>
              <a:rPr lang="en-US" sz="2400" b="1" dirty="0"/>
              <a:t>This organization is making the dreams of sick children true. One of the most popular wishes is to visit Disneyland. </a:t>
            </a:r>
            <a:endParaRPr lang="ru-RU" sz="2400" b="1" dirty="0"/>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74616" y="1264718"/>
            <a:ext cx="7151159" cy="5363369"/>
          </a:xfrm>
          <a:prstGeom prst="rect">
            <a:avLst/>
          </a:prstGeom>
        </p:spPr>
      </p:pic>
    </p:spTree>
    <p:extLst>
      <p:ext uri="{BB962C8B-B14F-4D97-AF65-F5344CB8AC3E}">
        <p14:creationId xmlns="" xmlns:p14="http://schemas.microsoft.com/office/powerpoint/2010/main" val="25288731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2605200" cy="769441"/>
          </a:xfrm>
          <a:prstGeom prst="rect">
            <a:avLst/>
          </a:prstGeom>
        </p:spPr>
        <p:txBody>
          <a:bodyPr wrap="none">
            <a:spAutoFit/>
          </a:bodyPr>
          <a:lstStyle/>
          <a:p>
            <a:r>
              <a:rPr lang="en-US" sz="4400" dirty="0"/>
              <a:t>Bill Gates</a:t>
            </a:r>
            <a:endParaRPr lang="ru-RU" sz="4400" dirty="0"/>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15816" y="332655"/>
            <a:ext cx="4906516" cy="5233617"/>
          </a:xfrm>
          <a:prstGeom prst="rect">
            <a:avLst/>
          </a:prstGeom>
        </p:spPr>
      </p:pic>
      <p:sp>
        <p:nvSpPr>
          <p:cNvPr id="4" name="Прямоугольник 3"/>
          <p:cNvSpPr/>
          <p:nvPr/>
        </p:nvSpPr>
        <p:spPr>
          <a:xfrm>
            <a:off x="107504" y="1484784"/>
            <a:ext cx="2520280" cy="4031873"/>
          </a:xfrm>
          <a:prstGeom prst="rect">
            <a:avLst/>
          </a:prstGeom>
        </p:spPr>
        <p:txBody>
          <a:bodyPr wrap="square">
            <a:spAutoFit/>
          </a:bodyPr>
          <a:lstStyle/>
          <a:p>
            <a:pPr algn="ctr"/>
            <a:r>
              <a:rPr lang="en-US" sz="3200" b="1" dirty="0"/>
              <a:t>Bill has so far donated over $6 billion in donating vaccines throughout the region. </a:t>
            </a:r>
            <a:endParaRPr lang="ru-RU" sz="3200" b="1" dirty="0"/>
          </a:p>
        </p:txBody>
      </p:sp>
    </p:spTree>
    <p:extLst>
      <p:ext uri="{BB962C8B-B14F-4D97-AF65-F5344CB8AC3E}">
        <p14:creationId xmlns="" xmlns:p14="http://schemas.microsoft.com/office/powerpoint/2010/main" val="28456672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116632"/>
            <a:ext cx="4572000" cy="954107"/>
          </a:xfrm>
          <a:prstGeom prst="rect">
            <a:avLst/>
          </a:prstGeom>
        </p:spPr>
        <p:txBody>
          <a:bodyPr>
            <a:spAutoFit/>
          </a:bodyPr>
          <a:lstStyle/>
          <a:p>
            <a:pPr algn="ctr"/>
            <a:r>
              <a:rPr lang="en-US" sz="2800" b="1" dirty="0"/>
              <a:t>Mark </a:t>
            </a:r>
            <a:r>
              <a:rPr lang="en-US" sz="2800" b="1" dirty="0" err="1"/>
              <a:t>Zuckerberg</a:t>
            </a:r>
            <a:r>
              <a:rPr lang="en-US" sz="2800" b="1" dirty="0"/>
              <a:t> and his wife Priscilla Chan</a:t>
            </a:r>
            <a:endParaRPr lang="ru-RU" sz="2800" b="1" dirty="0"/>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83568" y="1184176"/>
            <a:ext cx="6876256" cy="4584171"/>
          </a:xfrm>
          <a:prstGeom prst="rect">
            <a:avLst/>
          </a:prstGeom>
        </p:spPr>
      </p:pic>
      <p:sp>
        <p:nvSpPr>
          <p:cNvPr id="4" name="Прямоугольник 3"/>
          <p:cNvSpPr/>
          <p:nvPr/>
        </p:nvSpPr>
        <p:spPr>
          <a:xfrm>
            <a:off x="280568" y="5768347"/>
            <a:ext cx="7704856" cy="923330"/>
          </a:xfrm>
          <a:prstGeom prst="rect">
            <a:avLst/>
          </a:prstGeom>
        </p:spPr>
        <p:txBody>
          <a:bodyPr wrap="square">
            <a:spAutoFit/>
          </a:bodyPr>
          <a:lstStyle/>
          <a:p>
            <a:pPr algn="ctr"/>
            <a:r>
              <a:rPr lang="en-US" dirty="0"/>
              <a:t>They have donated over 18 million Facebook shares which are valued at over $970 million to a charitable organization by the name of Silicon Valley Community Foundation.</a:t>
            </a:r>
            <a:endParaRPr lang="ru-RU" dirty="0"/>
          </a:p>
        </p:txBody>
      </p:sp>
    </p:spTree>
    <p:extLst>
      <p:ext uri="{BB962C8B-B14F-4D97-AF65-F5344CB8AC3E}">
        <p14:creationId xmlns="" xmlns:p14="http://schemas.microsoft.com/office/powerpoint/2010/main" val="2093293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12979" y="4724"/>
            <a:ext cx="2605200" cy="661720"/>
          </a:xfrm>
          <a:prstGeom prst="rect">
            <a:avLst/>
          </a:prstGeom>
        </p:spPr>
        <p:txBody>
          <a:bodyPr wrap="none">
            <a:spAutoFit/>
          </a:bodyPr>
          <a:lstStyle/>
          <a:p>
            <a:r>
              <a:rPr lang="en-US" sz="3700" b="1" dirty="0"/>
              <a:t>JK Rowling</a:t>
            </a:r>
            <a:endParaRPr lang="ru-RU" sz="3700" b="1" dirty="0"/>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03649" y="687690"/>
            <a:ext cx="5256584" cy="5168975"/>
          </a:xfrm>
          <a:prstGeom prst="rect">
            <a:avLst/>
          </a:prstGeom>
        </p:spPr>
      </p:pic>
      <p:sp>
        <p:nvSpPr>
          <p:cNvPr id="4" name="Прямоугольник 3"/>
          <p:cNvSpPr/>
          <p:nvPr/>
        </p:nvSpPr>
        <p:spPr>
          <a:xfrm>
            <a:off x="0" y="5934670"/>
            <a:ext cx="8172400" cy="923330"/>
          </a:xfrm>
          <a:prstGeom prst="rect">
            <a:avLst/>
          </a:prstGeom>
        </p:spPr>
        <p:txBody>
          <a:bodyPr wrap="square">
            <a:spAutoFit/>
          </a:bodyPr>
          <a:lstStyle/>
          <a:p>
            <a:pPr algn="ctr"/>
            <a:r>
              <a:rPr lang="en-US" dirty="0"/>
              <a:t>The author of Harry Potter series JK Rowling has donated over $160 million to charities in 2012. She made a controversial donation worth $1.7 million to anti- independence movement in Scotland.</a:t>
            </a:r>
            <a:endParaRPr lang="ru-RU" dirty="0"/>
          </a:p>
        </p:txBody>
      </p:sp>
    </p:spTree>
    <p:extLst>
      <p:ext uri="{BB962C8B-B14F-4D97-AF65-F5344CB8AC3E}">
        <p14:creationId xmlns="" xmlns:p14="http://schemas.microsoft.com/office/powerpoint/2010/main" val="34023526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226" y="287230"/>
            <a:ext cx="8100392" cy="830997"/>
          </a:xfrm>
          <a:prstGeom prst="rect">
            <a:avLst/>
          </a:prstGeom>
        </p:spPr>
        <p:txBody>
          <a:bodyPr wrap="square">
            <a:spAutoFit/>
          </a:bodyPr>
          <a:lstStyle/>
          <a:p>
            <a:pPr algn="r"/>
            <a:r>
              <a:rPr lang="en-US" sz="2400" dirty="0"/>
              <a:t>Foundation for the homeless animals "Fidelity" was founded in 2009. </a:t>
            </a:r>
            <a:endParaRPr lang="ru-RU" sz="2400" dirty="0"/>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5663" y="1108262"/>
            <a:ext cx="3588970" cy="5585334"/>
          </a:xfrm>
          <a:prstGeom prst="rect">
            <a:avLst/>
          </a:prstGeom>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94633" y="1916832"/>
            <a:ext cx="4443985" cy="3235776"/>
          </a:xfrm>
          <a:prstGeom prst="rect">
            <a:avLst/>
          </a:prstGeom>
        </p:spPr>
      </p:pic>
    </p:spTree>
    <p:extLst>
      <p:ext uri="{BB962C8B-B14F-4D97-AF65-F5344CB8AC3E}">
        <p14:creationId xmlns="" xmlns:p14="http://schemas.microsoft.com/office/powerpoint/2010/main" val="1249950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260648"/>
            <a:ext cx="8229600" cy="6408712"/>
          </a:xfrm>
        </p:spPr>
        <p:txBody>
          <a:bodyPr>
            <a:normAutofit fontScale="55000" lnSpcReduction="20000"/>
          </a:bodyPr>
          <a:lstStyle/>
          <a:p>
            <a:pPr>
              <a:lnSpc>
                <a:spcPct val="115000"/>
              </a:lnSpc>
              <a:spcAft>
                <a:spcPts val="1000"/>
              </a:spcAft>
            </a:pPr>
            <a:endParaRPr lang="ru-RU" b="1" dirty="0" smtClean="0">
              <a:ea typeface="Calibri"/>
              <a:cs typeface="Times New Roman"/>
            </a:endParaRPr>
          </a:p>
          <a:p>
            <a:pPr>
              <a:lnSpc>
                <a:spcPct val="115000"/>
              </a:lnSpc>
              <a:spcAft>
                <a:spcPts val="1000"/>
              </a:spcAft>
            </a:pPr>
            <a:endParaRPr lang="ru-RU" b="1" dirty="0">
              <a:ea typeface="Calibri"/>
              <a:cs typeface="Times New Roman"/>
            </a:endParaRPr>
          </a:p>
          <a:p>
            <a:pPr marL="0" indent="0">
              <a:lnSpc>
                <a:spcPct val="115000"/>
              </a:lnSpc>
              <a:spcAft>
                <a:spcPts val="1000"/>
              </a:spcAft>
              <a:buNone/>
            </a:pPr>
            <a:r>
              <a:rPr lang="ru-RU" sz="5100" b="1" dirty="0" smtClean="0">
                <a:ea typeface="Calibri"/>
                <a:cs typeface="Times New Roman"/>
              </a:rPr>
              <a:t>   </a:t>
            </a:r>
            <a:r>
              <a:rPr lang="ru-RU" sz="5100" b="1" dirty="0" err="1" smtClean="0">
                <a:ea typeface="Calibri"/>
                <a:cs typeface="Times New Roman"/>
              </a:rPr>
              <a:t>Метапредметные</a:t>
            </a:r>
            <a:r>
              <a:rPr lang="ru-RU" sz="5100" b="1" dirty="0" smtClean="0">
                <a:ea typeface="Calibri"/>
                <a:cs typeface="Times New Roman"/>
              </a:rPr>
              <a:t> </a:t>
            </a:r>
            <a:r>
              <a:rPr lang="ru-RU" sz="5100" b="1" dirty="0">
                <a:ea typeface="Calibri"/>
                <a:cs typeface="Times New Roman"/>
              </a:rPr>
              <a:t>результаты:</a:t>
            </a:r>
            <a:r>
              <a:rPr lang="ru-RU" sz="5100" dirty="0">
                <a:ea typeface="Calibri"/>
                <a:cs typeface="Times New Roman"/>
              </a:rPr>
              <a:t> </a:t>
            </a:r>
            <a:endParaRPr lang="ru-RU" sz="5100" dirty="0" smtClean="0">
              <a:ea typeface="Calibri"/>
              <a:cs typeface="Times New Roman"/>
            </a:endParaRPr>
          </a:p>
          <a:p>
            <a:pPr marL="0" indent="0">
              <a:lnSpc>
                <a:spcPct val="120000"/>
              </a:lnSpc>
              <a:spcAft>
                <a:spcPts val="1000"/>
              </a:spcAft>
              <a:buNone/>
            </a:pPr>
            <a:r>
              <a:rPr lang="ru-RU" dirty="0">
                <a:ea typeface="Calibri"/>
                <a:cs typeface="Times New Roman"/>
              </a:rPr>
              <a:t/>
            </a:r>
            <a:br>
              <a:rPr lang="ru-RU" dirty="0">
                <a:ea typeface="Calibri"/>
                <a:cs typeface="Times New Roman"/>
              </a:rPr>
            </a:br>
            <a:r>
              <a:rPr lang="ru-RU" dirty="0">
                <a:ea typeface="Calibri"/>
                <a:cs typeface="Times New Roman"/>
              </a:rPr>
              <a:t> </a:t>
            </a:r>
            <a:r>
              <a:rPr lang="ru-RU" sz="2900" dirty="0">
                <a:ea typeface="Calibri"/>
                <a:cs typeface="Times New Roman"/>
              </a:rPr>
              <a:t>- развитие умения планировать свое речевое и неречевое поведение;</a:t>
            </a:r>
            <a:br>
              <a:rPr lang="ru-RU" sz="2900" dirty="0">
                <a:ea typeface="Calibri"/>
                <a:cs typeface="Times New Roman"/>
              </a:rPr>
            </a:br>
            <a:r>
              <a:rPr lang="ru-RU" sz="2900" dirty="0">
                <a:ea typeface="Calibri"/>
                <a:cs typeface="Times New Roman"/>
              </a:rPr>
              <a:t> - развитие коммуникативной компетенции;</a:t>
            </a:r>
            <a:br>
              <a:rPr lang="ru-RU" sz="2900" dirty="0">
                <a:ea typeface="Calibri"/>
                <a:cs typeface="Times New Roman"/>
              </a:rPr>
            </a:br>
            <a:r>
              <a:rPr lang="ru-RU" sz="2900" dirty="0">
                <a:ea typeface="Calibri"/>
                <a:cs typeface="Times New Roman"/>
              </a:rPr>
              <a:t> - умение </a:t>
            </a:r>
            <a:r>
              <a:rPr lang="ru-RU" sz="2900" dirty="0" smtClean="0">
                <a:ea typeface="Calibri"/>
                <a:cs typeface="Times New Roman"/>
              </a:rPr>
              <a:t>чётко </a:t>
            </a:r>
            <a:r>
              <a:rPr lang="ru-RU" sz="2900" dirty="0">
                <a:ea typeface="Calibri"/>
                <a:cs typeface="Times New Roman"/>
              </a:rPr>
              <a:t>определять области знаемого и незнаемого;</a:t>
            </a:r>
            <a:br>
              <a:rPr lang="ru-RU" sz="2900" dirty="0">
                <a:ea typeface="Calibri"/>
                <a:cs typeface="Times New Roman"/>
              </a:rPr>
            </a:br>
            <a:r>
              <a:rPr lang="ru-RU" sz="2900" dirty="0">
                <a:ea typeface="Calibri"/>
                <a:cs typeface="Times New Roman"/>
              </a:rPr>
              <a:t> - умение ставить перед собой цели и определять задачи, </a:t>
            </a:r>
            <a:br>
              <a:rPr lang="ru-RU" sz="2900" dirty="0">
                <a:ea typeface="Calibri"/>
                <a:cs typeface="Times New Roman"/>
              </a:rPr>
            </a:br>
            <a:r>
              <a:rPr lang="ru-RU" sz="2900" dirty="0">
                <a:ea typeface="Calibri"/>
                <a:cs typeface="Times New Roman"/>
              </a:rPr>
              <a:t> - развитие исследовательских учебных действий, </a:t>
            </a:r>
            <a:br>
              <a:rPr lang="ru-RU" sz="2900" dirty="0">
                <a:ea typeface="Calibri"/>
                <a:cs typeface="Times New Roman"/>
              </a:rPr>
            </a:br>
            <a:r>
              <a:rPr lang="ru-RU" sz="2900" dirty="0">
                <a:ea typeface="Calibri"/>
                <a:cs typeface="Times New Roman"/>
              </a:rPr>
              <a:t> - развитие смыслового чтения, </a:t>
            </a:r>
            <a:endParaRPr lang="ru-RU" sz="2900" dirty="0" smtClean="0">
              <a:ea typeface="Calibri"/>
              <a:cs typeface="Times New Roman"/>
            </a:endParaRPr>
          </a:p>
          <a:p>
            <a:pPr marL="0" indent="0">
              <a:lnSpc>
                <a:spcPct val="120000"/>
              </a:lnSpc>
              <a:spcAft>
                <a:spcPts val="1000"/>
              </a:spcAft>
              <a:buNone/>
            </a:pPr>
            <a:r>
              <a:rPr lang="ru-RU" sz="2900" dirty="0" smtClean="0">
                <a:ea typeface="Calibri"/>
                <a:cs typeface="Times New Roman"/>
              </a:rPr>
              <a:t> </a:t>
            </a:r>
            <a:r>
              <a:rPr lang="ru-RU" sz="2900" dirty="0" smtClean="0">
                <a:ea typeface="Calibri"/>
                <a:cs typeface="Times New Roman"/>
              </a:rPr>
              <a:t>- осуществление </a:t>
            </a:r>
            <a:r>
              <a:rPr lang="ru-RU" sz="2900" dirty="0">
                <a:ea typeface="Calibri"/>
                <a:cs typeface="Times New Roman"/>
              </a:rPr>
              <a:t>самонаблюдения, самоконтроля, самооценки в процессе коммуникативной деятельности.</a:t>
            </a:r>
          </a:p>
          <a:p>
            <a:pPr marL="0" indent="0">
              <a:lnSpc>
                <a:spcPct val="115000"/>
              </a:lnSpc>
              <a:spcAft>
                <a:spcPts val="1000"/>
              </a:spcAft>
              <a:buNone/>
            </a:pPr>
            <a:r>
              <a:rPr lang="ru-RU" dirty="0">
                <a:ea typeface="Calibri"/>
                <a:cs typeface="Times New Roman"/>
              </a:rPr>
              <a:t/>
            </a:r>
            <a:br>
              <a:rPr lang="ru-RU" dirty="0">
                <a:ea typeface="Calibri"/>
                <a:cs typeface="Times New Roman"/>
              </a:rPr>
            </a:br>
            <a:r>
              <a:rPr lang="ru-RU" dirty="0">
                <a:ea typeface="Calibri"/>
                <a:cs typeface="Times New Roman"/>
              </a:rPr>
              <a:t> </a:t>
            </a:r>
            <a:r>
              <a:rPr lang="ru-RU" sz="3400" b="1" dirty="0">
                <a:ea typeface="Calibri"/>
                <a:cs typeface="Times New Roman"/>
              </a:rPr>
              <a:t>Именно </a:t>
            </a:r>
            <a:r>
              <a:rPr lang="ru-RU" sz="3400" b="1" dirty="0" err="1">
                <a:ea typeface="Calibri"/>
                <a:cs typeface="Times New Roman"/>
              </a:rPr>
              <a:t>метапредметные</a:t>
            </a:r>
            <a:r>
              <a:rPr lang="ru-RU" sz="3400" b="1" dirty="0">
                <a:ea typeface="Calibri"/>
                <a:cs typeface="Times New Roman"/>
              </a:rPr>
              <a:t> результаты </a:t>
            </a:r>
            <a:r>
              <a:rPr lang="ru-RU" sz="3400" b="1" dirty="0" smtClean="0">
                <a:ea typeface="Calibri"/>
                <a:cs typeface="Times New Roman"/>
              </a:rPr>
              <a:t> являются </a:t>
            </a:r>
            <a:r>
              <a:rPr lang="ru-RU" sz="3400" b="1" dirty="0">
                <a:ea typeface="Calibri"/>
                <a:cs typeface="Times New Roman"/>
              </a:rPr>
              <a:t>мостами, связывающими все предметы, помогающими преодолеть горы знаний.</a:t>
            </a:r>
            <a:endParaRPr lang="ru-RU" sz="3400" dirty="0">
              <a:ea typeface="Calibri"/>
              <a:cs typeface="Times New Roman"/>
            </a:endParaRPr>
          </a:p>
          <a:p>
            <a:pPr marL="0" indent="0">
              <a:lnSpc>
                <a:spcPct val="115000"/>
              </a:lnSpc>
              <a:spcAft>
                <a:spcPts val="1000"/>
              </a:spcAft>
              <a:buNone/>
            </a:pPr>
            <a:r>
              <a:rPr lang="ru-RU" b="1" dirty="0">
                <a:ea typeface="Calibri"/>
                <a:cs typeface="Times New Roman"/>
              </a:rPr>
              <a:t/>
            </a:r>
            <a:br>
              <a:rPr lang="ru-RU" b="1" dirty="0">
                <a:ea typeface="Calibri"/>
                <a:cs typeface="Times New Roman"/>
              </a:rPr>
            </a:br>
            <a:r>
              <a:rPr lang="ru-RU" b="1" dirty="0">
                <a:ea typeface="Calibri"/>
                <a:cs typeface="Times New Roman"/>
              </a:rPr>
              <a:t> </a:t>
            </a:r>
            <a:endParaRPr lang="ru-RU" sz="1400" dirty="0">
              <a:ea typeface="Calibri"/>
              <a:cs typeface="Times New Roman"/>
            </a:endParaRPr>
          </a:p>
          <a:p>
            <a:endParaRPr lang="ru-RU" dirty="0"/>
          </a:p>
        </p:txBody>
      </p:sp>
    </p:spTree>
    <p:extLst>
      <p:ext uri="{BB962C8B-B14F-4D97-AF65-F5344CB8AC3E}">
        <p14:creationId xmlns="" xmlns:p14="http://schemas.microsoft.com/office/powerpoint/2010/main" val="24362546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8172400" cy="1323439"/>
          </a:xfrm>
          <a:prstGeom prst="rect">
            <a:avLst/>
          </a:prstGeom>
        </p:spPr>
        <p:txBody>
          <a:bodyPr wrap="square">
            <a:spAutoFit/>
          </a:bodyPr>
          <a:lstStyle/>
          <a:p>
            <a:pPr algn="ctr"/>
            <a:r>
              <a:rPr lang="en-US" sz="2000" b="1" dirty="0"/>
              <a:t>Shelter for homeless animals city public organization "Protect Animals" has long been one of the attractions of the city of Novosibirsk. </a:t>
            </a:r>
            <a:r>
              <a:rPr lang="en-US" sz="2000" b="1" smtClean="0"/>
              <a:t>It started </a:t>
            </a:r>
            <a:r>
              <a:rPr lang="en-US" sz="2000" b="1" dirty="0" smtClean="0"/>
              <a:t>work on the rehabilitation of disabled animals in 2005.</a:t>
            </a:r>
            <a:endParaRPr lang="ru-RU" sz="2000" b="1" dirty="0"/>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9511" y="1389806"/>
            <a:ext cx="5271747" cy="3479353"/>
          </a:xfrm>
          <a:prstGeom prst="rect">
            <a:avLst/>
          </a:prstGeom>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086200" y="3022897"/>
            <a:ext cx="4862433" cy="3692524"/>
          </a:xfrm>
          <a:prstGeom prst="rect">
            <a:avLst/>
          </a:prstGeom>
        </p:spPr>
      </p:pic>
    </p:spTree>
    <p:extLst>
      <p:ext uri="{BB962C8B-B14F-4D97-AF65-F5344CB8AC3E}">
        <p14:creationId xmlns="" xmlns:p14="http://schemas.microsoft.com/office/powerpoint/2010/main" val="21784575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en-US" sz="2200" dirty="0" smtClean="0">
                <a:solidFill>
                  <a:srgbClr val="0070C0"/>
                </a:solidFill>
              </a:rPr>
              <a:t>I conducted a survey of about a hundred pupils of our gymnasium.</a:t>
            </a:r>
            <a:br>
              <a:rPr lang="en-US" sz="2200" dirty="0" smtClean="0">
                <a:solidFill>
                  <a:srgbClr val="0070C0"/>
                </a:solidFill>
              </a:rPr>
            </a:br>
            <a:r>
              <a:rPr lang="en-US" sz="2200" dirty="0" smtClean="0">
                <a:solidFill>
                  <a:srgbClr val="0070C0"/>
                </a:solidFill>
              </a:rPr>
              <a:t>You can see the results in the survey diagrams.</a:t>
            </a:r>
            <a:endParaRPr lang="ru-RU" sz="2200" dirty="0">
              <a:solidFill>
                <a:srgbClr val="0070C0"/>
              </a:solidFill>
            </a:endParaRPr>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3768871041"/>
              </p:ext>
            </p:extLst>
          </p:nvPr>
        </p:nvGraphicFramePr>
        <p:xfrm>
          <a:off x="457200" y="1609725"/>
          <a:ext cx="7239000" cy="48466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34559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977836406"/>
              </p:ext>
            </p:extLst>
          </p:nvPr>
        </p:nvGraphicFramePr>
        <p:xfrm>
          <a:off x="457200" y="1609725"/>
          <a:ext cx="7239000" cy="48466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5000909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52673284"/>
              </p:ext>
            </p:extLst>
          </p:nvPr>
        </p:nvGraphicFramePr>
        <p:xfrm>
          <a:off x="457200" y="1609725"/>
          <a:ext cx="7239000" cy="48466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1200027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 xmlns:p14="http://schemas.microsoft.com/office/powerpoint/2010/main" val="1374618145"/>
              </p:ext>
            </p:extLst>
          </p:nvPr>
        </p:nvGraphicFramePr>
        <p:xfrm>
          <a:off x="457200" y="260648"/>
          <a:ext cx="7239000" cy="61957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6666065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2159128981"/>
              </p:ext>
            </p:extLst>
          </p:nvPr>
        </p:nvGraphicFramePr>
        <p:xfrm>
          <a:off x="457200" y="1609725"/>
          <a:ext cx="7239000" cy="48466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0912942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822" y="0"/>
            <a:ext cx="8172400" cy="769441"/>
          </a:xfrm>
          <a:prstGeom prst="rect">
            <a:avLst/>
          </a:prstGeom>
        </p:spPr>
        <p:txBody>
          <a:bodyPr wrap="square">
            <a:spAutoFit/>
          </a:bodyPr>
          <a:lstStyle/>
          <a:p>
            <a:pPr algn="ctr"/>
            <a:r>
              <a:rPr lang="en-US" sz="4400" b="1" dirty="0"/>
              <a:t>Conclusion</a:t>
            </a:r>
            <a:endParaRPr lang="en-US" dirty="0"/>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6269" y="1300161"/>
            <a:ext cx="7620000" cy="4257675"/>
          </a:xfrm>
          <a:prstGeom prst="rect">
            <a:avLst/>
          </a:prstGeom>
        </p:spPr>
      </p:pic>
    </p:spTree>
    <p:extLst>
      <p:ext uri="{BB962C8B-B14F-4D97-AF65-F5344CB8AC3E}">
        <p14:creationId xmlns="" xmlns:p14="http://schemas.microsoft.com/office/powerpoint/2010/main" val="7293209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nashdomkiev.com/wp-content/uploads/2013/01/blagotoritelnost.jpg"/>
          <p:cNvPicPr>
            <a:picLocks noChangeAspect="1" noChangeArrowheads="1"/>
          </p:cNvPicPr>
          <p:nvPr/>
        </p:nvPicPr>
        <p:blipFill>
          <a:blip r:embed="rId2" cstate="print"/>
          <a:srcRect/>
          <a:stretch>
            <a:fillRect/>
          </a:stretch>
        </p:blipFill>
        <p:spPr bwMode="auto">
          <a:xfrm>
            <a:off x="2143108" y="2844991"/>
            <a:ext cx="6000760" cy="4013009"/>
          </a:xfrm>
          <a:prstGeom prst="rect">
            <a:avLst/>
          </a:prstGeom>
          <a:noFill/>
        </p:spPr>
      </p:pic>
      <p:sp>
        <p:nvSpPr>
          <p:cNvPr id="1027" name="Rectangle 3"/>
          <p:cNvSpPr>
            <a:spLocks noChangeArrowheads="1"/>
          </p:cNvSpPr>
          <p:nvPr/>
        </p:nvSpPr>
        <p:spPr bwMode="auto">
          <a:xfrm>
            <a:off x="642910" y="0"/>
            <a:ext cx="714376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results of the survey demonstrated that some people are doing charities and plan to do charities in the future and think that people must do it in their life. </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Rectangle 4"/>
          <p:cNvSpPr>
            <a:spLocks noChangeArrowheads="1"/>
          </p:cNvSpPr>
          <p:nvPr/>
        </p:nvSpPr>
        <p:spPr bwMode="auto">
          <a:xfrm>
            <a:off x="0" y="1071547"/>
            <a:ext cx="6215074"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Char char="•"/>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lot of people on our planet are really in need of our help. In the USA it</a:t>
            </a:r>
            <a:r>
              <a:rPr kumimoji="0" lang="en-US"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a usual thing for any person to do charity, to help those who are poor, sick or homeless. Not only rich people and celebrities are doing charities but also students, pupils of High School and just pure people. </a:t>
            </a:r>
            <a:endParaRPr kumimoji="0" lang="ru-RU"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Russia doing charities is just at the beginning of its way (helping children suffering serious </a:t>
            </a:r>
            <a:r>
              <a:rPr kumimoji="0" lang="en-US"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de</a:t>
            </a:r>
            <a:r>
              <a:rPr lang="en-US" sz="2000" b="1" dirty="0" err="1" smtClean="0">
                <a:latin typeface="Times New Roman" pitchFamily="18" charset="0"/>
                <a:ea typeface="Calibri" pitchFamily="34" charset="0"/>
                <a:cs typeface="Times New Roman" pitchFamily="18" charset="0"/>
              </a:rPr>
              <a:t>s</a:t>
            </a:r>
            <a:r>
              <a:rPr kumimoji="0" lang="en-US"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eases</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helping homeless animals)</a:t>
            </a:r>
            <a:endParaRPr kumimoji="0" lang="ru-RU"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Every person even if he or she is not rich must give a helping hand to suffering and poor people and homeless animals. According to the survey many young people are planning to do charities in the future. </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Прямоугольник 2"/>
          <p:cNvSpPr/>
          <p:nvPr/>
        </p:nvSpPr>
        <p:spPr>
          <a:xfrm>
            <a:off x="827584" y="116632"/>
            <a:ext cx="7848872" cy="1569660"/>
          </a:xfrm>
          <a:prstGeom prst="rect">
            <a:avLst/>
          </a:prstGeom>
        </p:spPr>
        <p:txBody>
          <a:bodyPr wrap="square">
            <a:spAutoFit/>
          </a:bodyPr>
          <a:lstStyle/>
          <a:p>
            <a:pPr algn="ctr"/>
            <a:r>
              <a:rPr lang="en-US" sz="3200" b="1" dirty="0">
                <a:latin typeface="Berlin Sans FB Demi" pitchFamily="34" charset="0"/>
              </a:rPr>
              <a:t>Be kind during your life and you’ll get kind hearts back from those who are in need. </a:t>
            </a:r>
            <a:endParaRPr lang="ru-RU" sz="3200" b="1" dirty="0"/>
          </a:p>
        </p:txBody>
      </p:sp>
    </p:spTree>
    <p:extLst>
      <p:ext uri="{BB962C8B-B14F-4D97-AF65-F5344CB8AC3E}">
        <p14:creationId xmlns="" xmlns:p14="http://schemas.microsoft.com/office/powerpoint/2010/main" val="29444781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0"/>
            <a:ext cx="9175787" cy="6858000"/>
          </a:xfrm>
          <a:prstGeom prst="rect">
            <a:avLst/>
          </a:prstGeom>
        </p:spPr>
      </p:pic>
      <p:sp>
        <p:nvSpPr>
          <p:cNvPr id="4" name="TextBox 3"/>
          <p:cNvSpPr txBox="1"/>
          <p:nvPr/>
        </p:nvSpPr>
        <p:spPr>
          <a:xfrm>
            <a:off x="107504" y="46045"/>
            <a:ext cx="4716017" cy="1077218"/>
          </a:xfrm>
          <a:prstGeom prst="rect">
            <a:avLst/>
          </a:prstGeom>
          <a:noFill/>
        </p:spPr>
        <p:txBody>
          <a:bodyPr wrap="square" rtlCol="0">
            <a:spAutoFit/>
          </a:bodyPr>
          <a:lstStyle/>
          <a:p>
            <a:pPr algn="ctr"/>
            <a:r>
              <a:rPr lang="en-US" sz="3200" b="1" dirty="0" smtClean="0"/>
              <a:t>THANKS FOR YOUR ATTENTION!</a:t>
            </a:r>
            <a:endParaRPr lang="ru-RU" sz="3200" b="1" dirty="0"/>
          </a:p>
        </p:txBody>
      </p:sp>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51520" y="1340768"/>
            <a:ext cx="7214564" cy="4970033"/>
          </a:xfrm>
          <a:prstGeom prst="rect">
            <a:avLst/>
          </a:prstGeom>
        </p:spPr>
      </p:pic>
    </p:spTree>
    <p:extLst>
      <p:ext uri="{BB962C8B-B14F-4D97-AF65-F5344CB8AC3E}">
        <p14:creationId xmlns="" xmlns:p14="http://schemas.microsoft.com/office/powerpoint/2010/main" val="3202705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620688"/>
            <a:ext cx="8856983" cy="5505475"/>
          </a:xfrm>
        </p:spPr>
        <p:txBody>
          <a:bodyPr>
            <a:normAutofit fontScale="92500" lnSpcReduction="10000"/>
          </a:bodyPr>
          <a:lstStyle/>
          <a:p>
            <a:pPr marL="0" indent="0">
              <a:buNone/>
            </a:pPr>
            <a:r>
              <a:rPr lang="ru-RU" sz="3500" b="1" dirty="0" smtClean="0"/>
              <a:t>    Личностные </a:t>
            </a:r>
            <a:r>
              <a:rPr lang="ru-RU" sz="3500" b="1" dirty="0"/>
              <a:t>результаты</a:t>
            </a:r>
            <a:r>
              <a:rPr lang="ru-RU" sz="3500" b="1" dirty="0" smtClean="0"/>
              <a:t>:</a:t>
            </a:r>
          </a:p>
          <a:p>
            <a:pPr marL="0" indent="0">
              <a:buNone/>
            </a:pPr>
            <a:endParaRPr lang="ru-RU" dirty="0"/>
          </a:p>
          <a:p>
            <a:pPr marL="0" indent="0">
              <a:buNone/>
            </a:pPr>
            <a:r>
              <a:rPr lang="ru-RU" dirty="0"/>
              <a:t> - формирование мотивации учения;</a:t>
            </a:r>
            <a:br>
              <a:rPr lang="ru-RU" dirty="0"/>
            </a:br>
            <a:r>
              <a:rPr lang="ru-RU" dirty="0"/>
              <a:t> - осознание возможностей самореализации;</a:t>
            </a:r>
            <a:br>
              <a:rPr lang="ru-RU" dirty="0"/>
            </a:br>
            <a:r>
              <a:rPr lang="ru-RU" dirty="0"/>
              <a:t> - стремление к совершенствованию;</a:t>
            </a:r>
            <a:br>
              <a:rPr lang="ru-RU" dirty="0"/>
            </a:br>
            <a:r>
              <a:rPr lang="ru-RU" dirty="0"/>
              <a:t> - формирование коммуникативной компетенции;</a:t>
            </a:r>
            <a:br>
              <a:rPr lang="ru-RU" dirty="0"/>
            </a:br>
            <a:r>
              <a:rPr lang="ru-RU" dirty="0"/>
              <a:t> - формирование общекультурной и этнической идентичности;</a:t>
            </a:r>
            <a:br>
              <a:rPr lang="ru-RU" dirty="0"/>
            </a:br>
            <a:r>
              <a:rPr lang="ru-RU" dirty="0"/>
              <a:t> - толерантное отношение к проявлениям иной культуры;</a:t>
            </a:r>
            <a:br>
              <a:rPr lang="ru-RU" dirty="0"/>
            </a:br>
            <a:r>
              <a:rPr lang="ru-RU" dirty="0"/>
              <a:t> - готовность отстаивать национальные и общечеловеческие ценности, свою гражданскую </a:t>
            </a:r>
            <a:r>
              <a:rPr lang="ru-RU" dirty="0" smtClean="0"/>
              <a:t>позицию.</a:t>
            </a:r>
            <a:endParaRPr lang="ru-RU" dirty="0"/>
          </a:p>
          <a:p>
            <a:pPr marL="0" indent="0">
              <a:buNone/>
            </a:pPr>
            <a:r>
              <a:rPr lang="ru-RU" dirty="0"/>
              <a:t> </a:t>
            </a:r>
          </a:p>
          <a:p>
            <a:endParaRPr lang="ru-RU" dirty="0"/>
          </a:p>
        </p:txBody>
      </p:sp>
    </p:spTree>
    <p:extLst>
      <p:ext uri="{BB962C8B-B14F-4D97-AF65-F5344CB8AC3E}">
        <p14:creationId xmlns="" xmlns:p14="http://schemas.microsoft.com/office/powerpoint/2010/main" val="3667494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2067" y="908720"/>
            <a:ext cx="7408333" cy="5217443"/>
          </a:xfrm>
        </p:spPr>
        <p:txBody>
          <a:bodyPr>
            <a:normAutofit fontScale="62500" lnSpcReduction="20000"/>
          </a:bodyPr>
          <a:lstStyle/>
          <a:p>
            <a:r>
              <a:rPr lang="ru-RU" b="1" dirty="0" smtClean="0"/>
              <a:t>Применение дифференцированного подхода в обучении английскому языку  может сыграть важную роль в достижении планируемых результатов.</a:t>
            </a:r>
            <a:endParaRPr lang="ru-RU" b="1" dirty="0"/>
          </a:p>
          <a:p>
            <a:pPr marL="0" indent="0">
              <a:buNone/>
            </a:pPr>
            <a:r>
              <a:rPr lang="ru-RU" dirty="0"/>
              <a:t> </a:t>
            </a:r>
          </a:p>
          <a:p>
            <a:r>
              <a:rPr lang="ru-RU" dirty="0"/>
              <a:t>В дидактике обучение принято считать дифференцированным, если в его процессе учитываются индивидуальные особенности (различия) учащихся, т.е. основные свойства личности учащегося. В педагогической литературе различают понятия «внешней» и «внутренней» дифференциации.</a:t>
            </a:r>
          </a:p>
          <a:p>
            <a:r>
              <a:rPr lang="ru-RU" i="1" dirty="0"/>
              <a:t>Под  внутренней дифференциацией</a:t>
            </a:r>
            <a:r>
              <a:rPr lang="ru-RU" dirty="0"/>
              <a:t> понимается такая организация учебного процесса, при которой индивидуальные особенности  школьников учитываются в условиях организации учебной деятельности на уроке в своем классе. В этом случае понятие дифференциации сходно с понятием индивидуализации обучения.</a:t>
            </a:r>
          </a:p>
          <a:p>
            <a:r>
              <a:rPr lang="ru-RU" i="1" dirty="0"/>
              <a:t>При внешней дифференциации</a:t>
            </a:r>
            <a:r>
              <a:rPr lang="ru-RU" dirty="0"/>
              <a:t> учащиеся разного уровня </a:t>
            </a:r>
            <a:r>
              <a:rPr lang="ru-RU" dirty="0" err="1"/>
              <a:t>обученности</a:t>
            </a:r>
            <a:r>
              <a:rPr lang="ru-RU" dirty="0"/>
              <a:t> объединяются  специально в учебные группы. По некоторым индивидуальным признакам: по способностям (или неспособностям), по проектируемой профессии, по интересам.</a:t>
            </a:r>
          </a:p>
          <a:p>
            <a:endParaRPr lang="ru-RU" dirty="0"/>
          </a:p>
        </p:txBody>
      </p:sp>
    </p:spTree>
    <p:extLst>
      <p:ext uri="{BB962C8B-B14F-4D97-AF65-F5344CB8AC3E}">
        <p14:creationId xmlns="" xmlns:p14="http://schemas.microsoft.com/office/powerpoint/2010/main" val="2001705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2996952"/>
            <a:ext cx="8229600" cy="3099800"/>
          </a:xfrm>
        </p:spPr>
        <p:txBody>
          <a:bodyPr>
            <a:normAutofit/>
          </a:bodyPr>
          <a:lstStyle/>
          <a:p>
            <a:pPr marL="0" indent="0">
              <a:buNone/>
            </a:pPr>
            <a:r>
              <a:rPr lang="ru-RU" sz="4000" dirty="0" smtClean="0"/>
              <a:t>Дистанционное обучение</a:t>
            </a:r>
          </a:p>
          <a:p>
            <a:pPr marL="0" indent="0">
              <a:buNone/>
            </a:pPr>
            <a:r>
              <a:rPr lang="ru-RU" sz="4000" dirty="0" smtClean="0"/>
              <a:t>Факультативные занятия</a:t>
            </a:r>
          </a:p>
          <a:p>
            <a:pPr marL="0" indent="0">
              <a:buNone/>
            </a:pPr>
            <a:r>
              <a:rPr lang="ru-RU" sz="4000" dirty="0" smtClean="0"/>
              <a:t>Исследовательская деятельность</a:t>
            </a:r>
          </a:p>
          <a:p>
            <a:pPr marL="0" indent="0">
              <a:buNone/>
            </a:pPr>
            <a:endParaRPr lang="ru-RU" sz="4000" dirty="0"/>
          </a:p>
        </p:txBody>
      </p:sp>
      <p:sp>
        <p:nvSpPr>
          <p:cNvPr id="3" name="Заголовок 2"/>
          <p:cNvSpPr>
            <a:spLocks noGrp="1"/>
          </p:cNvSpPr>
          <p:nvPr>
            <p:ph type="title"/>
          </p:nvPr>
        </p:nvSpPr>
        <p:spPr>
          <a:xfrm>
            <a:off x="395536" y="692696"/>
            <a:ext cx="8229600" cy="2016224"/>
          </a:xfrm>
        </p:spPr>
        <p:txBody>
          <a:bodyPr>
            <a:noAutofit/>
          </a:bodyPr>
          <a:lstStyle/>
          <a:p>
            <a:r>
              <a:rPr lang="ru-RU" sz="4400" dirty="0" smtClean="0">
                <a:solidFill>
                  <a:schemeClr val="accent2"/>
                </a:solidFill>
              </a:rPr>
              <a:t>Формы организации дифференцированного  обучения английскому языку:</a:t>
            </a:r>
            <a:endParaRPr lang="ru-RU" sz="4400" dirty="0">
              <a:solidFill>
                <a:schemeClr val="accent2"/>
              </a:solidFill>
            </a:endParaRPr>
          </a:p>
        </p:txBody>
      </p:sp>
    </p:spTree>
    <p:extLst>
      <p:ext uri="{BB962C8B-B14F-4D97-AF65-F5344CB8AC3E}">
        <p14:creationId xmlns="" xmlns:p14="http://schemas.microsoft.com/office/powerpoint/2010/main" val="1474328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260648"/>
            <a:ext cx="7408333" cy="4497363"/>
          </a:xfrm>
        </p:spPr>
        <p:txBody>
          <a:bodyPr>
            <a:noAutofit/>
          </a:bodyPr>
          <a:lstStyle/>
          <a:p>
            <a:r>
              <a:rPr lang="ru-RU" sz="3600" dirty="0" smtClean="0"/>
              <a:t>Для организации  </a:t>
            </a:r>
            <a:r>
              <a:rPr lang="ru-RU" sz="3600" dirty="0"/>
              <a:t>дистанционного обучения </a:t>
            </a:r>
            <a:r>
              <a:rPr lang="ru-RU" sz="3600" dirty="0" smtClean="0"/>
              <a:t>использую в своей работе возможности сайта </a:t>
            </a:r>
            <a:r>
              <a:rPr lang="ru-RU" sz="3600" dirty="0" err="1" smtClean="0"/>
              <a:t>Дневник.ру</a:t>
            </a:r>
            <a:endParaRPr lang="ru-RU" sz="3600" dirty="0" smtClean="0"/>
          </a:p>
          <a:p>
            <a:r>
              <a:rPr lang="ru-RU" sz="3600" dirty="0" smtClean="0"/>
              <a:t>Создание тематических групп и использование чатов и форумов-одна из форм организации дистанционного обучения.</a:t>
            </a:r>
            <a:endParaRPr lang="ru-RU" sz="3600" dirty="0"/>
          </a:p>
        </p:txBody>
      </p:sp>
    </p:spTree>
    <p:extLst>
      <p:ext uri="{BB962C8B-B14F-4D97-AF65-F5344CB8AC3E}">
        <p14:creationId xmlns="" xmlns:p14="http://schemas.microsoft.com/office/powerpoint/2010/main" val="2158330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lstStyle/>
          <a:p>
            <a:endParaRPr lang="ru-RU"/>
          </a:p>
        </p:txBody>
      </p:sp>
      <p:pic>
        <p:nvPicPr>
          <p:cNvPr id="4" name="Рисунок 3"/>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dirty="0"/>
          </a:p>
        </p:txBody>
      </p:sp>
      <p:pic>
        <p:nvPicPr>
          <p:cNvPr id="4" name="Рисунок 3"/>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182</TotalTime>
  <Words>980</Words>
  <Application>Microsoft Office PowerPoint</Application>
  <PresentationFormat>Экран (4:3)</PresentationFormat>
  <Paragraphs>147</Paragraphs>
  <Slides>39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Открытая</vt:lpstr>
      <vt:lpstr>Формы организации дифференцированного обучения английскому языку во внеурочной деятельности</vt:lpstr>
      <vt:lpstr>Слайд 2</vt:lpstr>
      <vt:lpstr>Слайд 3</vt:lpstr>
      <vt:lpstr>Слайд 4</vt:lpstr>
      <vt:lpstr>Слайд 5</vt:lpstr>
      <vt:lpstr>Формы организации дифференцированного  обучения английскому языку:</vt:lpstr>
      <vt:lpstr>Слайд 7</vt:lpstr>
      <vt:lpstr>Слайд 8</vt:lpstr>
      <vt:lpstr>Слайд 9</vt:lpstr>
      <vt:lpstr> </vt:lpstr>
      <vt:lpstr>Let’s play again</vt:lpstr>
      <vt:lpstr>Put the correct letter (вставьте пропущенную букву)</vt:lpstr>
      <vt:lpstr>Name the animal and the number of his house (назови животное и номер его домика).</vt:lpstr>
      <vt:lpstr>Count the animals one by one ( посчитайте животных попорядку) </vt:lpstr>
      <vt:lpstr>Translate into English (переведите на английский язык)</vt:lpstr>
      <vt:lpstr>Make a word from the letters (составьте слово из букв)</vt:lpstr>
      <vt:lpstr>Good of you!!!</vt:lpstr>
      <vt:lpstr> </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I conducted a survey of about a hundred pupils of our gymnasium. You can see the results in the survey diagrams.</vt:lpstr>
      <vt:lpstr>Слайд 32</vt:lpstr>
      <vt:lpstr>Слайд 33</vt:lpstr>
      <vt:lpstr>Слайд 34</vt:lpstr>
      <vt:lpstr>Слайд 35</vt:lpstr>
      <vt:lpstr>Слайд 36</vt:lpstr>
      <vt:lpstr>Слайд 37</vt:lpstr>
      <vt:lpstr>Слайд 38</vt:lpstr>
      <vt:lpstr>Слайд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Формы организации дифференцированного обучения английскому языку во внеурочной деятельности</dc:title>
  <dc:creator>Женя</dc:creator>
  <cp:lastModifiedBy>GEG</cp:lastModifiedBy>
  <cp:revision>31</cp:revision>
  <dcterms:created xsi:type="dcterms:W3CDTF">2016-11-16T02:02:37Z</dcterms:created>
  <dcterms:modified xsi:type="dcterms:W3CDTF">2017-01-11T07:26:29Z</dcterms:modified>
</cp:coreProperties>
</file>