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85" r:id="rId2"/>
    <p:sldId id="258" r:id="rId3"/>
    <p:sldId id="261" r:id="rId4"/>
    <p:sldId id="263" r:id="rId5"/>
    <p:sldId id="266" r:id="rId6"/>
    <p:sldId id="270" r:id="rId7"/>
    <p:sldId id="271" r:id="rId8"/>
    <p:sldId id="272" r:id="rId9"/>
    <p:sldId id="273" r:id="rId10"/>
    <p:sldId id="274" r:id="rId11"/>
    <p:sldId id="268" r:id="rId12"/>
    <p:sldId id="275" r:id="rId13"/>
    <p:sldId id="276" r:id="rId14"/>
    <p:sldId id="279" r:id="rId15"/>
    <p:sldId id="278" r:id="rId16"/>
    <p:sldId id="277" r:id="rId17"/>
    <p:sldId id="280" r:id="rId18"/>
    <p:sldId id="282" r:id="rId19"/>
    <p:sldId id="283" r:id="rId20"/>
    <p:sldId id="284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04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1D65-68CE-4442-A1BE-0335CF8373D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411E5-024A-41EE-A23A-362F0703E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Анализ типичных ошибок при выполнении заданий ЕГЭ по истории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8101042" cy="119970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04.02.2019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14348" y="3643314"/>
            <a:ext cx="8143932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65767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 smtClean="0"/>
              <a:t>Тузикова</a:t>
            </a:r>
            <a:r>
              <a:rPr lang="ru-RU" sz="2000" dirty="0" smtClean="0"/>
              <a:t> Лариса Дмитриевна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Задание 7 – 53,6% выполнения</a:t>
            </a:r>
          </a:p>
          <a:p>
            <a:pPr>
              <a:buNone/>
            </a:pPr>
            <a:r>
              <a:rPr lang="ru-RU" i="1" dirty="0" smtClean="0"/>
              <a:t>Что из перечисленного относится к характерным чертам социально экономического развития России </a:t>
            </a:r>
            <a:r>
              <a:rPr lang="en-US" i="1" dirty="0" smtClean="0"/>
              <a:t>XVIII</a:t>
            </a:r>
            <a:r>
              <a:rPr lang="ru-RU" i="1" dirty="0" smtClean="0"/>
              <a:t> в.</a:t>
            </a:r>
          </a:p>
          <a:p>
            <a:pPr>
              <a:buNone/>
            </a:pPr>
            <a:r>
              <a:rPr lang="ru-RU" i="1" dirty="0" smtClean="0"/>
              <a:t>1. Введение подворного налогообложения</a:t>
            </a:r>
          </a:p>
          <a:p>
            <a:pPr>
              <a:buNone/>
            </a:pPr>
            <a:r>
              <a:rPr lang="ru-RU" i="1" dirty="0" smtClean="0"/>
              <a:t>2. Развитие мануфактурного производства</a:t>
            </a:r>
          </a:p>
          <a:p>
            <a:pPr>
              <a:buNone/>
            </a:pPr>
            <a:r>
              <a:rPr lang="ru-RU" i="1" dirty="0" smtClean="0"/>
              <a:t>3. Широкое использование труда приписных крестьян</a:t>
            </a:r>
          </a:p>
          <a:p>
            <a:pPr>
              <a:buNone/>
            </a:pPr>
            <a:r>
              <a:rPr lang="ru-RU" i="1" dirty="0" smtClean="0"/>
              <a:t>4. Введение в обращение первых бумажных денежных знаков</a:t>
            </a:r>
          </a:p>
          <a:p>
            <a:pPr>
              <a:buNone/>
            </a:pPr>
            <a:r>
              <a:rPr lang="ru-RU" i="1" dirty="0" smtClean="0"/>
              <a:t>5. Начало промышленного переворота</a:t>
            </a:r>
          </a:p>
          <a:p>
            <a:pPr>
              <a:buNone/>
            </a:pPr>
            <a:r>
              <a:rPr lang="ru-RU" i="1" dirty="0" smtClean="0"/>
              <a:t>6. Развитие мелкотоварного </a:t>
            </a:r>
            <a:r>
              <a:rPr lang="ru-RU" dirty="0" smtClean="0"/>
              <a:t>производства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1. В списке представлены не только события, но и процессы.</a:t>
            </a:r>
          </a:p>
          <a:p>
            <a:pPr>
              <a:buNone/>
            </a:pPr>
            <a:r>
              <a:rPr lang="ru-RU" dirty="0" smtClean="0"/>
              <a:t>2. Насыщенность событиями период истории России </a:t>
            </a:r>
            <a:r>
              <a:rPr lang="en-US" dirty="0" smtClean="0"/>
              <a:t>XX</a:t>
            </a:r>
            <a:r>
              <a:rPr lang="ru-RU" dirty="0" smtClean="0"/>
              <a:t> 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Autofit/>
          </a:bodyPr>
          <a:lstStyle/>
          <a:p>
            <a:r>
              <a:rPr lang="ru-RU" sz="3500" b="0" dirty="0" smtClean="0">
                <a:effectLst/>
              </a:rPr>
              <a:t>Задание на проверку знания фактов</a:t>
            </a:r>
            <a:endParaRPr lang="ru-RU" sz="3500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429685" cy="2850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3214710"/>
                <a:gridCol w="3786215"/>
              </a:tblGrid>
              <a:tr h="860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 истории России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Событие  истории зарубежных стран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44034">
                <a:tc>
                  <a:txBody>
                    <a:bodyPr/>
                    <a:lstStyle/>
                    <a:p>
                      <a:r>
                        <a:rPr lang="ru-RU" dirty="0" smtClean="0"/>
                        <a:t>____А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Любеческий</a:t>
                      </a:r>
                      <a:r>
                        <a:rPr lang="ru-RU" dirty="0" smtClean="0"/>
                        <a:t> съезд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_______Б</a:t>
                      </a:r>
                      <a:endParaRPr lang="ru-RU" dirty="0"/>
                    </a:p>
                  </a:txBody>
                  <a:tcPr/>
                </a:tc>
              </a:tr>
              <a:tr h="344034">
                <a:tc>
                  <a:txBody>
                    <a:bodyPr/>
                    <a:lstStyle/>
                    <a:p>
                      <a:r>
                        <a:rPr lang="en-US" dirty="0" smtClean="0"/>
                        <a:t>XV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______Г</a:t>
                      </a:r>
                      <a:endParaRPr lang="ru-RU" dirty="0"/>
                    </a:p>
                  </a:txBody>
                  <a:tcPr/>
                </a:tc>
              </a:tr>
              <a:tr h="602059">
                <a:tc>
                  <a:txBody>
                    <a:bodyPr/>
                    <a:lstStyle/>
                    <a:p>
                      <a:r>
                        <a:rPr lang="en-US" dirty="0" smtClean="0"/>
                        <a:t>XIII</a:t>
                      </a:r>
                      <a:r>
                        <a:rPr lang="ru-RU" dirty="0" smtClean="0"/>
                        <a:t>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Захват Константинополя крестоносцами</a:t>
                      </a:r>
                      <a:endParaRPr lang="ru-RU" dirty="0"/>
                    </a:p>
                  </a:txBody>
                  <a:tcPr/>
                </a:tc>
              </a:tr>
              <a:tr h="564434">
                <a:tc>
                  <a:txBody>
                    <a:bodyPr/>
                    <a:lstStyle/>
                    <a:p>
                      <a:r>
                        <a:rPr lang="ru-RU" dirty="0" smtClean="0"/>
                        <a:t>____Е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Куликовская битва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Битва на Косовом поле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42852"/>
            <a:ext cx="8858312" cy="928694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effectLst/>
              </a:rPr>
              <a:t>Задания на проверку знаний фактов</a:t>
            </a:r>
            <a:br>
              <a:rPr lang="ru-RU" sz="2800" b="0" dirty="0" smtClean="0">
                <a:effectLst/>
              </a:rPr>
            </a:br>
            <a:r>
              <a:rPr lang="ru-RU" sz="2800" b="0" dirty="0" smtClean="0">
                <a:effectLst/>
              </a:rPr>
              <a:t>Задание 11 – 57,5% выполнения </a:t>
            </a:r>
            <a:endParaRPr lang="ru-RU" sz="2800" b="0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3857628"/>
            <a:ext cx="6715172" cy="3000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/>
              <a:t>Разделение христианской церкви</a:t>
            </a:r>
          </a:p>
          <a:p>
            <a:pPr marL="342900" indent="-342900">
              <a:buAutoNum type="arabicPeriod"/>
            </a:pPr>
            <a:r>
              <a:rPr lang="en-US" dirty="0" smtClean="0"/>
              <a:t>XIV</a:t>
            </a:r>
            <a:r>
              <a:rPr lang="ru-RU" dirty="0" smtClean="0"/>
              <a:t> в.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Невская битва</a:t>
            </a:r>
          </a:p>
          <a:p>
            <a:pPr marL="342900" indent="-342900">
              <a:buAutoNum type="arabicPeriod"/>
            </a:pPr>
            <a:r>
              <a:rPr lang="ru-RU" dirty="0" smtClean="0"/>
              <a:t>Взятие русскими войсками Казани</a:t>
            </a:r>
          </a:p>
          <a:p>
            <a:pPr marL="342900" indent="-342900">
              <a:buAutoNum type="arabicPeriod"/>
            </a:pPr>
            <a:r>
              <a:rPr lang="ru-RU" dirty="0" smtClean="0"/>
              <a:t>Кругосветное  плавание Ф. Магеллана</a:t>
            </a:r>
          </a:p>
          <a:p>
            <a:pPr marL="342900" indent="-342900">
              <a:buAutoNum type="arabicPeriod"/>
            </a:pPr>
            <a:r>
              <a:rPr lang="en-US" dirty="0" smtClean="0"/>
              <a:t>XI</a:t>
            </a:r>
            <a:r>
              <a:rPr lang="ru-RU" dirty="0" smtClean="0"/>
              <a:t> в.</a:t>
            </a:r>
          </a:p>
          <a:p>
            <a:pPr marL="342900" indent="-342900">
              <a:buAutoNum type="arabicPeriod"/>
            </a:pPr>
            <a:r>
              <a:rPr lang="ru-RU" dirty="0" smtClean="0"/>
              <a:t>Открытие Америки Колумбом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Присоединение Новгорода к Московскому государству</a:t>
            </a:r>
          </a:p>
          <a:p>
            <a:pPr marL="342900" indent="-342900">
              <a:buAutoNum type="arabicPeriod"/>
            </a:pPr>
            <a:r>
              <a:rPr lang="en-US" dirty="0" smtClean="0"/>
              <a:t>XVI</a:t>
            </a:r>
            <a:r>
              <a:rPr lang="ru-RU" dirty="0" smtClean="0"/>
              <a:t> в.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64986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Исторические деятели – участники Великой Отечественной войны</a:t>
            </a:r>
          </a:p>
          <a:p>
            <a:r>
              <a:rPr lang="ru-RU" dirty="0" smtClean="0"/>
              <a:t>Хронология основных событий Великой Отечественной войны</a:t>
            </a:r>
          </a:p>
          <a:p>
            <a:r>
              <a:rPr lang="ru-RU" dirty="0" smtClean="0"/>
              <a:t>Основные события, процессы Великой Отечественной войны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 задании надо заполнить пропуски в предложениях. Перечень  элементов представлен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8 о событиях Великой Отечественной войны –</a:t>
            </a:r>
            <a:br>
              <a:rPr lang="ru-RU" dirty="0" smtClean="0"/>
            </a:br>
            <a:r>
              <a:rPr lang="ru-RU" dirty="0" smtClean="0"/>
              <a:t>61% выполнения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Задание 6 – 49,8% выполнения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Установите соответствие между фрагментами исторических источников и их краткими характеристиками»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Работа с 2 историческими источниками</a:t>
            </a:r>
          </a:p>
          <a:p>
            <a:pPr>
              <a:buNone/>
            </a:pPr>
            <a:r>
              <a:rPr lang="ru-RU" dirty="0" smtClean="0"/>
              <a:t>2. Умение проводить атрибуцию исторического источника по ключевым словам, по общему смыслу</a:t>
            </a:r>
          </a:p>
          <a:p>
            <a:pPr>
              <a:buNone/>
            </a:pPr>
            <a:r>
              <a:rPr lang="ru-RU" dirty="0" smtClean="0"/>
              <a:t>3. Умение извлекать из источника необходимую информацию и анализировать ее с помощью контекстных знаний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текстовыми историческими источниками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357166"/>
            <a:ext cx="8643998" cy="62865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ФРАГМЕНТЫ ИСТОЧНИКОВ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6400" dirty="0" smtClean="0"/>
              <a:t>А) </a:t>
            </a:r>
            <a:r>
              <a:rPr lang="ru-RU" sz="5500" dirty="0" smtClean="0"/>
              <a:t>«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Во время прекращения занятий Государственной думы, если чрезвычайные обстоятельства вызовут необходимость в такой мере, которая требует обсуждения в порядке законодательном, Совет Министров представляет о ней Государю Императору непосредственно. Мера эта не может, однако, вносить изменений ни в Основные государственные законы, ни в Учреждения Государственного совета и Государственной думы, ни в постановления о выборах в Совет или Думу».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Б) «...законы гражданские, сколь бы они ни были совершенны, без государственных установлений не могут быть твёрды. В числе сих установлений Совет издавна занимал важное место. В начале своём он был временным и преходящим. Но при вступлении нашем на престол, наименовав его Государственным, мы тогда же предназначили дать ему в своё время образование, свойственное публичным установлениям».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1) Данный документ был учреждён во время первой русской революции.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2) Законодательный орган, о ко­то­ром идёт речь в документе, просуществовал до 1919 г.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3) Данный документ является итогом разработки М.М. Сперанским проекта государственных реформ.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4) В орган управления, указанный в данном документе, были проведены выборы по четырём куриям.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5) Автор этого документа впоследствии занимался также и составлением Свода законов Российской империи.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6) Данный документ учреждал в Российской империи республиканскую форму правления.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Задание 12 – 63,1% выполнения</a:t>
            </a:r>
          </a:p>
          <a:p>
            <a:pPr>
              <a:buNone/>
            </a:pPr>
            <a:r>
              <a:rPr lang="ru-RU" i="1" dirty="0" smtClean="0"/>
              <a:t>«Используя отрывок и знания по истории , выберите в приведенном списке три верных суждения»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Умение проводить атрибуцию исторического источника по ключевым словам, по общему смыслу</a:t>
            </a:r>
          </a:p>
          <a:p>
            <a:pPr>
              <a:buNone/>
            </a:pPr>
            <a:r>
              <a:rPr lang="ru-RU" dirty="0" smtClean="0"/>
              <a:t>2. Умение извлекать из источника необходимую информацию и анализировать ее с помощью контекстных знаний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текстовыми историческими источниками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 10 – 62,2 % выполнения</a:t>
            </a:r>
          </a:p>
          <a:p>
            <a:pPr>
              <a:buNone/>
            </a:pPr>
            <a:r>
              <a:rPr lang="ru-RU" dirty="0" smtClean="0"/>
              <a:t>«Прочтите отрывок из речи государственного деятеля и напишите его фамилию»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Умение проводить атрибуцию исторического источника</a:t>
            </a:r>
          </a:p>
          <a:p>
            <a:pPr marL="624078" indent="-514350">
              <a:buAutoNum type="arabicPeriod"/>
            </a:pPr>
            <a:r>
              <a:rPr lang="ru-RU" dirty="0" smtClean="0"/>
              <a:t>Краткий ответ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текстовыми историческими источниками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8"/>
            <a:ext cx="9001156" cy="48766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Задание 9  - 44,7% выполнения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Знание исторических </a:t>
            </a:r>
            <a:r>
              <a:rPr lang="ru-RU" dirty="0" err="1" smtClean="0"/>
              <a:t>персоналей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143116"/>
          <a:ext cx="778674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9290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Крещение Руси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В.К. Блюхер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Разгром армии П.Н. Врангеля в Крыму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Ермак Тимофеевич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Покорение Сибирского ханства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Владимир Мономах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Полтавская битва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А.Д. Меншиков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Л.Г. Корнилов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Владимир Святославович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Задание 17 – 38,4% выполнения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Определение времени создания памятника</a:t>
            </a:r>
          </a:p>
          <a:p>
            <a:pPr marL="624078" indent="-514350">
              <a:buAutoNum type="arabicPeriod"/>
            </a:pPr>
            <a:r>
              <a:rPr lang="ru-RU" dirty="0" smtClean="0"/>
              <a:t>Определение авторства произведений культуры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Знание фактов истории культуры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14488"/>
          <a:ext cx="857256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40005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Церковь Вознесения в Коломенском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Данный памятник создан в 14в.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Церковь Покрова на Нерли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 – Д.С. </a:t>
                      </a:r>
                      <a:r>
                        <a:rPr lang="ru-RU" dirty="0" err="1" smtClean="0"/>
                        <a:t>Моор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Плакат «Ты записался добровольцем»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 – И.П. Аргунов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Картина «Портрет неизвестной крестьянки в русском костюме»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Данный памятник создан в 16 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Данный памятник создан в 17 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  - Андрей Рублев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214422"/>
            <a:ext cx="8715436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Задание 13 – 54,% выполнения </a:t>
            </a:r>
          </a:p>
          <a:p>
            <a:pPr>
              <a:buNone/>
            </a:pPr>
            <a:r>
              <a:rPr lang="ru-RU" dirty="0" smtClean="0"/>
              <a:t>Задание 14 – 44,5% выполнения </a:t>
            </a:r>
          </a:p>
          <a:p>
            <a:pPr>
              <a:buNone/>
            </a:pPr>
            <a:r>
              <a:rPr lang="ru-RU" dirty="0" smtClean="0"/>
              <a:t>Задание 15 – 31,9% выполнения </a:t>
            </a:r>
          </a:p>
          <a:p>
            <a:pPr>
              <a:buNone/>
            </a:pPr>
            <a:r>
              <a:rPr lang="ru-RU" dirty="0" smtClean="0"/>
              <a:t>Задание 16 – 48,4% выполнения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Проверка контекстных знаний </a:t>
            </a:r>
          </a:p>
          <a:p>
            <a:pPr marL="624078" indent="-514350">
              <a:buAutoNum type="arabicPeriod"/>
            </a:pPr>
            <a:r>
              <a:rPr lang="ru-RU" dirty="0" smtClean="0"/>
              <a:t>Сопоставление карты с более поздним периодом истории России, с событиями, которые на данной карте не обозначены</a:t>
            </a:r>
          </a:p>
          <a:p>
            <a:pPr marL="624078" indent="-51435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исторической картой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Кодификатор элементов содержания</a:t>
            </a:r>
          </a:p>
          <a:p>
            <a:r>
              <a:rPr lang="ru-RU" dirty="0" smtClean="0"/>
              <a:t>Спецификация работы</a:t>
            </a:r>
          </a:p>
          <a:p>
            <a:r>
              <a:rPr lang="ru-RU" dirty="0" smtClean="0"/>
              <a:t>Демоверсия КИМ</a:t>
            </a:r>
          </a:p>
          <a:p>
            <a:r>
              <a:rPr lang="ru-RU" dirty="0" smtClean="0"/>
              <a:t>Открытый банк заданий</a:t>
            </a:r>
          </a:p>
          <a:p>
            <a:r>
              <a:rPr lang="ru-RU" dirty="0" smtClean="0"/>
              <a:t>Экзаменационные работы досрочного периода</a:t>
            </a:r>
          </a:p>
          <a:p>
            <a:r>
              <a:rPr lang="ru-RU" dirty="0" smtClean="0"/>
              <a:t>Методические рекомендации по оцениванию выполнения заданий ЕГЭ с развернутым ответом</a:t>
            </a:r>
          </a:p>
          <a:p>
            <a:r>
              <a:rPr lang="ru-RU" dirty="0" smtClean="0"/>
              <a:t>Методические рекомендации для учителей, подготовленные на основе анализа типичных ошибок участников ЕГЭ по истории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Материалы сайта ФИПИ (</a:t>
            </a:r>
            <a:r>
              <a:rPr lang="en-US" dirty="0" smtClean="0"/>
              <a:t>fipi.ru)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Задание 18 – 44,1% выполнения </a:t>
            </a:r>
          </a:p>
          <a:p>
            <a:pPr>
              <a:buNone/>
            </a:pPr>
            <a:r>
              <a:rPr lang="ru-RU" dirty="0" smtClean="0"/>
              <a:t>Задание 19 -47,1% выполнения </a:t>
            </a:r>
          </a:p>
          <a:p>
            <a:pPr>
              <a:buNone/>
            </a:pPr>
            <a:r>
              <a:rPr lang="ru-RU" dirty="0" smtClean="0"/>
              <a:t>В заданиях используются марки, плакаты, юбилейные деньги, обложки газет и журналов, кадры  и афиши  фильмов и т.д.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Умение извлекать из сложного изображения информацию и соотносить ее с контекстными знаниями.</a:t>
            </a:r>
          </a:p>
          <a:p>
            <a:pPr marL="624078" indent="-514350">
              <a:buAutoNum type="arabicPeriod"/>
            </a:pPr>
            <a:r>
              <a:rPr lang="ru-RU" dirty="0" smtClean="0"/>
              <a:t>Изображения деятелей и произведений отечественной культуры.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изобразительной наглядностью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Средний процент выполнения  - 50,5%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Атрибуция исторического </a:t>
            </a:r>
            <a:r>
              <a:rPr lang="ru-RU" dirty="0" smtClean="0"/>
              <a:t>источника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20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Назовите монарх – адресата данного послания. Укажите с точностью до половины века время, когда было написано данное послание. Как назывался последовавший за ним период отечественной истории?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задания 20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дату</a:t>
            </a:r>
          </a:p>
          <a:p>
            <a:r>
              <a:rPr lang="ru-RU" dirty="0" smtClean="0"/>
              <a:t>Укажите годы правления</a:t>
            </a:r>
          </a:p>
          <a:p>
            <a:r>
              <a:rPr lang="ru-RU" dirty="0" smtClean="0"/>
              <a:t>Укажите с точностью до четверти века хронологические рамки периода, когда происходили события.</a:t>
            </a:r>
          </a:p>
          <a:p>
            <a:r>
              <a:rPr lang="ru-RU" dirty="0" smtClean="0"/>
              <a:t>Укажите десятилетие, к которому относятся описанные события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Определения хронологических рамок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Средний процент выполнения – 75,6 НО!!!!</a:t>
            </a:r>
          </a:p>
          <a:p>
            <a:pPr>
              <a:buNone/>
            </a:pPr>
            <a:r>
              <a:rPr lang="ru-RU" dirty="0" smtClean="0"/>
              <a:t>Формулировка  - НОВШЕСТВО!!!!</a:t>
            </a:r>
          </a:p>
          <a:p>
            <a:pPr>
              <a:buNone/>
            </a:pPr>
            <a:r>
              <a:rPr lang="ru-RU" dirty="0" smtClean="0"/>
              <a:t>«Какие направления внутренней политики КПСС и государства названы в резолюции? Укажите любые три направления.</a:t>
            </a:r>
          </a:p>
          <a:p>
            <a:pPr>
              <a:buNone/>
            </a:pPr>
            <a:r>
              <a:rPr lang="ru-RU" dirty="0" smtClean="0"/>
              <a:t>«При ответе избегайте цитирования избыточного текста, не содержащего</a:t>
            </a:r>
          </a:p>
          <a:p>
            <a:pPr>
              <a:buNone/>
            </a:pPr>
            <a:r>
              <a:rPr lang="ru-RU" dirty="0" smtClean="0"/>
              <a:t>положений, которые должны быть приведены по условию задания.»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21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Укажите любые три итога войны, о событиях которой упоминается в данном отрывке (досрочный период 2018г.)</a:t>
            </a:r>
          </a:p>
          <a:p>
            <a:pPr marL="624078" indent="-514350">
              <a:buAutoNum type="arabicPeriod"/>
            </a:pPr>
            <a:r>
              <a:rPr lang="ru-RU" dirty="0" smtClean="0"/>
              <a:t> Укажите название свода законов, принятого в годы правления преемника царя, упоминаемого в документе. Привлекая исторические знания, укажите не менее двух установлений данного свода, определяющих положение зависимых категорий населения страны (досрочный период 2017)</a:t>
            </a:r>
          </a:p>
          <a:p>
            <a:pPr marL="624078" indent="-514350">
              <a:buAutoNum type="arabicPeriod"/>
            </a:pPr>
            <a:r>
              <a:rPr lang="ru-RU" dirty="0" smtClean="0"/>
              <a:t>Используя знания по истории, укажите три других мероприятия, осуществлённых при непосредственном участии СССР в рамках десятилетия, к которому относится подписание данного международного документа, в целях снижения уровня международной напряжённости (досрочный период 2016г.)</a:t>
            </a:r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Задание22 (36,1% )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Умение использовать принципы структурно-функционального, временного и пространственного анализа при рассмотрении фактов, процессов, явлений</a:t>
            </a:r>
          </a:p>
          <a:p>
            <a:endParaRPr lang="ru-RU" dirty="0" smtClean="0"/>
          </a:p>
          <a:p>
            <a:r>
              <a:rPr lang="ru-RU" dirty="0" smtClean="0"/>
              <a:t>Средний процент выполнения задания – 31,7 </a:t>
            </a:r>
          </a:p>
          <a:p>
            <a:r>
              <a:rPr lang="ru-RU" dirty="0" smtClean="0"/>
              <a:t>Оценка задания – 3 балла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23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Проектирование индивидуальных программ подготовки школьников к ЕГЭ по истории: учебно-методическое пособие/ О.М. </a:t>
            </a:r>
            <a:r>
              <a:rPr lang="ru-RU" dirty="0" err="1" smtClean="0"/>
              <a:t>Хлытина</a:t>
            </a:r>
            <a:r>
              <a:rPr lang="ru-RU" dirty="0" smtClean="0"/>
              <a:t>, К.Е. Зверева, О.Н. </a:t>
            </a:r>
            <a:r>
              <a:rPr lang="ru-RU" dirty="0" err="1" smtClean="0"/>
              <a:t>Сидорчук</a:t>
            </a:r>
            <a:r>
              <a:rPr lang="ru-RU" dirty="0" smtClean="0"/>
              <a:t>, Е.К. Лейбова, Е.Ф. </a:t>
            </a:r>
            <a:r>
              <a:rPr lang="ru-RU" dirty="0" err="1" smtClean="0"/>
              <a:t>Бехтенова</a:t>
            </a:r>
            <a:r>
              <a:rPr lang="ru-RU" dirty="0" smtClean="0"/>
              <a:t>; </a:t>
            </a:r>
            <a:r>
              <a:rPr lang="ru-RU" dirty="0" err="1" smtClean="0"/>
              <a:t>науч</a:t>
            </a:r>
            <a:r>
              <a:rPr lang="ru-RU" dirty="0" smtClean="0"/>
              <a:t>. ред.: В.А. Зверев, О.М. </a:t>
            </a:r>
            <a:r>
              <a:rPr lang="ru-RU" dirty="0" err="1" smtClean="0"/>
              <a:t>Хлытина</a:t>
            </a:r>
            <a:r>
              <a:rPr lang="ru-RU" dirty="0" smtClean="0"/>
              <a:t>; </a:t>
            </a:r>
            <a:r>
              <a:rPr lang="ru-RU" dirty="0" err="1" smtClean="0"/>
              <a:t>Мин-во</a:t>
            </a:r>
            <a:r>
              <a:rPr lang="ru-RU" dirty="0" smtClean="0"/>
              <a:t> образования и науки РФ, </a:t>
            </a:r>
            <a:r>
              <a:rPr lang="ru-RU" dirty="0" err="1" smtClean="0"/>
              <a:t>Новосиб</a:t>
            </a:r>
            <a:r>
              <a:rPr lang="ru-RU" dirty="0" smtClean="0"/>
              <a:t>. </a:t>
            </a:r>
            <a:r>
              <a:rPr lang="ru-RU" dirty="0" err="1" smtClean="0"/>
              <a:t>гос</a:t>
            </a:r>
            <a:r>
              <a:rPr lang="ru-RU" dirty="0" smtClean="0"/>
              <a:t>. </a:t>
            </a:r>
            <a:r>
              <a:rPr lang="ru-RU" dirty="0" err="1" smtClean="0"/>
              <a:t>пед</a:t>
            </a:r>
            <a:r>
              <a:rPr lang="ru-RU" dirty="0" smtClean="0"/>
              <a:t>. ун-т. – Новосибирск: Изд-во НГПУ, 2015. – 193с.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анализа исторической ситуации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назвать три причины (последствия) исторического события, при этом историческая сущность события (явления) представлена в «готовом виде»</a:t>
            </a:r>
          </a:p>
          <a:p>
            <a:endParaRPr lang="ru-RU" dirty="0" smtClean="0"/>
          </a:p>
          <a:p>
            <a:r>
              <a:rPr lang="ru-RU" sz="2400" i="1" dirty="0" smtClean="0"/>
              <a:t>Пример «В годы Гражданской войны большевикам противостояли многочисленные, хорошо вооруженные силы белогвардейцев и интервентов. Однако большевики одержали над ними победу. Укажите не менее трех причин этой победы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задания (1 вид)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дополнить характеристику сущности произошедшего, а затем назвать причины или последствия свершившихся событий. </a:t>
            </a:r>
          </a:p>
          <a:p>
            <a:endParaRPr lang="ru-RU" dirty="0" smtClean="0"/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Пример «В Новгороде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XII-XV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вв. власть князя была сильно ограничена в пользу выборных  органов и должностных лиц. Неугодных князей часто изгоняли. Однако новгородцы никогда не жили без князя, и если выгоняли одного, то сразу же приглашали другого. Укажите название высшего органа власти в Новгородской республике. Для чего Новгороду обязательно был необходим князь? (Приведите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два объяснения)».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задания (2 вид)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ru-RU" dirty="0" smtClean="0"/>
              <a:t>Экзаменационная работа состоит из 2 частей: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 Часть 1    19 заданий (с кратким ответом)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 Часть 2    6 заданий (с развернутым ответом).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Процент выполнения  - 15,3%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800" dirty="0" smtClean="0">
                <a:solidFill>
                  <a:srgbClr val="005B83"/>
                </a:solidFill>
                <a:cs typeface="Times New Roman" pitchFamily="18" charset="0"/>
              </a:rPr>
              <a:t>В исторической науке существуют дискуссионные проблемы, по которым высказываются различные, часто противоречивые точки зрения. Ниже приведена одна из спорных точек зрения, существующих в исторической науке.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800" i="1" dirty="0" smtClean="0">
                <a:solidFill>
                  <a:srgbClr val="005B83"/>
                </a:solidFill>
                <a:cs typeface="Times New Roman" pitchFamily="18" charset="0"/>
              </a:rPr>
              <a:t>«В начале 50-х гг. </a:t>
            </a:r>
            <a:r>
              <a:rPr lang="en-US" altLang="ru-RU" sz="2800" i="1" dirty="0" smtClean="0">
                <a:solidFill>
                  <a:srgbClr val="005B83"/>
                </a:solidFill>
                <a:cs typeface="Times New Roman" pitchFamily="18" charset="0"/>
              </a:rPr>
              <a:t>XIX</a:t>
            </a:r>
            <a:r>
              <a:rPr lang="ru-RU" altLang="ru-RU" sz="2800" i="1" dirty="0" smtClean="0">
                <a:solidFill>
                  <a:srgbClr val="005B83"/>
                </a:solidFill>
                <a:cs typeface="Times New Roman" pitchFamily="18" charset="0"/>
              </a:rPr>
              <a:t> в. сложилась благоприятная международная обстановка для участия России в русско-турецкой войне».</a:t>
            </a:r>
            <a:endParaRPr lang="ru-RU" altLang="ru-RU" sz="2800" dirty="0" smtClean="0">
              <a:solidFill>
                <a:srgbClr val="005B83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800" dirty="0" smtClean="0">
                <a:solidFill>
                  <a:srgbClr val="005B83"/>
                </a:solidFill>
                <a:cs typeface="Times New Roman" pitchFamily="18" charset="0"/>
              </a:rPr>
              <a:t>Используя исторические знания, приведите два аргумента, которыми можно подтвердить данную точку зрения, и два аргумента, которыми можно опровергнуть её. </a:t>
            </a:r>
            <a:r>
              <a:rPr lang="ru-RU" altLang="ru-RU" sz="28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изложении аргументов обязательно используйте исторические факты.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24 – задание на аргументацию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Положение «Шоковая терапия способствовала преодолению кризисных явлений»</a:t>
            </a:r>
          </a:p>
          <a:p>
            <a:r>
              <a:rPr lang="ru-RU" dirty="0" smtClean="0"/>
              <a:t>Аргумент «Либерализация цен способствовала насыщению рынка товарами, преодоление дефицита»</a:t>
            </a:r>
          </a:p>
          <a:p>
            <a:r>
              <a:rPr lang="ru-RU" dirty="0" smtClean="0"/>
              <a:t>Контраргумент «Либерализация цен привела к росту цен и снижению уровня жизни населения»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sz="2800" b="0" dirty="0" smtClean="0"/>
              <a:t>Одни и те же факты могут быть  приведены и в аргументах и в контраргументах</a:t>
            </a:r>
            <a:endParaRPr lang="ru-RU" sz="28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500174"/>
          <a:ext cx="8286808" cy="458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124"/>
                <a:gridCol w="2015718"/>
                <a:gridCol w="2538311"/>
                <a:gridCol w="2239655"/>
              </a:tblGrid>
              <a:tr h="121444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Часть работы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заданий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% максимального первичного балла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Тип заданий</a:t>
                      </a:r>
                      <a:endParaRPr lang="ru-RU" sz="2400" dirty="0"/>
                    </a:p>
                  </a:txBody>
                  <a:tcPr/>
                </a:tc>
              </a:tr>
              <a:tr h="116331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Часть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56,4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 кратким ответом</a:t>
                      </a:r>
                      <a:endParaRPr lang="ru-RU" sz="2400" dirty="0"/>
                    </a:p>
                  </a:txBody>
                  <a:tcPr/>
                </a:tc>
              </a:tr>
              <a:tr h="116331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Часть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43,6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 развернутым ответом</a:t>
                      </a:r>
                      <a:endParaRPr lang="ru-RU" sz="2400" dirty="0"/>
                    </a:p>
                  </a:txBody>
                  <a:tcPr/>
                </a:tc>
              </a:tr>
              <a:tr h="6739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заданий по частям экзаменационной работы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Задание 1 – 51,6% выполнения</a:t>
            </a:r>
          </a:p>
          <a:p>
            <a:pPr>
              <a:buNone/>
            </a:pPr>
            <a:r>
              <a:rPr lang="ru-RU" i="1" dirty="0" smtClean="0"/>
              <a:t>Расположите в хронологической последовательности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1. Заключение Рижского мира с Польшей</a:t>
            </a:r>
          </a:p>
          <a:p>
            <a:pPr>
              <a:buNone/>
            </a:pPr>
            <a:r>
              <a:rPr lang="ru-RU" i="1" dirty="0" smtClean="0"/>
              <a:t>2. Начало Реформации в Англии</a:t>
            </a:r>
          </a:p>
          <a:p>
            <a:pPr>
              <a:buNone/>
            </a:pPr>
            <a:r>
              <a:rPr lang="ru-RU" i="1" dirty="0" smtClean="0"/>
              <a:t>3. Учреждение суда присяжных в Российской империи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 marL="624078" indent="-514350">
              <a:buNone/>
            </a:pPr>
            <a:r>
              <a:rPr lang="ru-RU" i="1" dirty="0" smtClean="0"/>
              <a:t>Вопросы всеобщей истории</a:t>
            </a:r>
          </a:p>
          <a:p>
            <a:pPr marL="624078" indent="-514350">
              <a:buNone/>
            </a:pPr>
            <a:r>
              <a:rPr lang="ru-RU" i="1" dirty="0" smtClean="0"/>
              <a:t>Название мирных договоров, заключенных Россией (СССР)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Задания на хронологию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Задание 3 – 63,7% выполнения (два термина на исключение)</a:t>
            </a:r>
          </a:p>
          <a:p>
            <a:pPr>
              <a:buNone/>
            </a:pPr>
            <a:r>
              <a:rPr lang="ru-RU" dirty="0" smtClean="0"/>
              <a:t>Задание 4 – 51% выполнения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Запишите термин, о котором идет речь.</a:t>
            </a:r>
          </a:p>
          <a:p>
            <a:pPr>
              <a:buNone/>
            </a:pPr>
            <a:r>
              <a:rPr lang="ru-RU" i="1" dirty="0" smtClean="0"/>
              <a:t>Общее название идейного течения, представители которого во второй половине </a:t>
            </a:r>
            <a:r>
              <a:rPr lang="en-US" i="1" dirty="0" smtClean="0"/>
              <a:t>XIX</a:t>
            </a:r>
            <a:r>
              <a:rPr lang="ru-RU" i="1" dirty="0" smtClean="0"/>
              <a:t> в. объединились в организацию «Земля и воля».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Нужна краткая запись ответа</a:t>
            </a:r>
          </a:p>
          <a:p>
            <a:r>
              <a:rPr lang="ru-RU" dirty="0" smtClean="0"/>
              <a:t>Учет сути вопроса и полного перечня признаков понятия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на знание исторических терминов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Сборник законов, принятый в </a:t>
            </a:r>
            <a:r>
              <a:rPr lang="en-US" i="1" dirty="0" smtClean="0"/>
              <a:t>XV</a:t>
            </a:r>
            <a:r>
              <a:rPr lang="ru-RU" i="1" dirty="0" smtClean="0"/>
              <a:t> в. и сыгравший большую роль в централизации Российского государства и создании системы общерусского права </a:t>
            </a:r>
            <a:r>
              <a:rPr lang="ru-RU" i="1" dirty="0" err="1" smtClean="0"/>
              <a:t>назывался________________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1500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Задание 5 – 59% выполнения </a:t>
            </a:r>
          </a:p>
          <a:p>
            <a:pPr>
              <a:buNone/>
            </a:pPr>
            <a:r>
              <a:rPr lang="ru-RU" i="1" dirty="0" smtClean="0"/>
              <a:t>Установите соответствие между процессами (явлениями, событиями) и фактами, относящимися к этим процессам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796908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Задание на проверку знания фактов</a:t>
            </a:r>
            <a:endParaRPr lang="ru-RU" sz="35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2643182"/>
          <a:ext cx="7715304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9889"/>
                <a:gridCol w="337541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Внешнеполитическая деятельность Ярослава Мудрого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Разгром печенегов под Киевом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Начало самостоятельного правления Петра </a:t>
                      </a:r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Битва на Калке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Смутное время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Антибольшевитское</a:t>
                      </a:r>
                      <a:r>
                        <a:rPr lang="ru-RU" dirty="0" smtClean="0"/>
                        <a:t> восстание моряков Кронштадта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Временного правительства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Провозглашении России республикой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Сражение при Клушине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Азовские походы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543956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Задание 7 – 53,6% выполнения</a:t>
            </a:r>
          </a:p>
          <a:p>
            <a:pPr>
              <a:buNone/>
            </a:pPr>
            <a:r>
              <a:rPr lang="ru-RU" i="1" dirty="0" smtClean="0"/>
              <a:t>Какие из перечисленных событий относятся к периоду 1921 -1928 гг.</a:t>
            </a:r>
          </a:p>
          <a:p>
            <a:pPr marL="624078" indent="-514350">
              <a:buAutoNum type="arabicPeriod"/>
            </a:pPr>
            <a:r>
              <a:rPr lang="ru-RU" i="1" dirty="0" err="1" smtClean="0"/>
              <a:t>Советско</a:t>
            </a:r>
            <a:r>
              <a:rPr lang="ru-RU" i="1" dirty="0" smtClean="0"/>
              <a:t> -японский конфликт у озера Хасан</a:t>
            </a:r>
          </a:p>
          <a:p>
            <a:pPr marL="624078" indent="-514350">
              <a:buAutoNum type="arabicPeriod"/>
            </a:pPr>
            <a:r>
              <a:rPr lang="ru-RU" i="1" dirty="0" smtClean="0"/>
              <a:t>Убийство С.М. Кирова</a:t>
            </a:r>
          </a:p>
          <a:p>
            <a:pPr marL="624078" indent="-514350">
              <a:buAutoNum type="arabicPeriod"/>
            </a:pPr>
            <a:r>
              <a:rPr lang="ru-RU" i="1" dirty="0" smtClean="0"/>
              <a:t>Разгром Сталиным «новой оппозиции»</a:t>
            </a:r>
          </a:p>
          <a:p>
            <a:pPr marL="624078" indent="-514350">
              <a:buAutoNum type="arabicPeriod"/>
            </a:pPr>
            <a:r>
              <a:rPr lang="ru-RU" i="1" dirty="0" smtClean="0"/>
              <a:t>Включение Западной Белоруссии и Западной Украины в состав СССР</a:t>
            </a:r>
          </a:p>
          <a:p>
            <a:pPr marL="624078" indent="-514350">
              <a:buAutoNum type="arabicPeriod"/>
            </a:pPr>
            <a:r>
              <a:rPr lang="ru-RU" i="1" dirty="0" smtClean="0"/>
              <a:t>Начало «полосы признания СССР»</a:t>
            </a:r>
          </a:p>
          <a:p>
            <a:pPr marL="624078" indent="-514350">
              <a:buAutoNum type="arabicPeriod"/>
            </a:pPr>
            <a:r>
              <a:rPr lang="ru-RU" i="1" dirty="0" smtClean="0"/>
              <a:t>Разрыв дипломатических отношений между СССР и Англией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r>
              <a:rPr lang="ru-RU" sz="3500" b="0" dirty="0" smtClean="0">
                <a:effectLst/>
              </a:rPr>
              <a:t>Задание на проверку знания фактов</a:t>
            </a:r>
            <a:endParaRPr lang="ru-RU" sz="3500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631</TotalTime>
  <Words>1557</Words>
  <PresentationFormat>Экран (4:3)</PresentationFormat>
  <Paragraphs>259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Открытая</vt:lpstr>
      <vt:lpstr>Анализ типичных ошибок при выполнении заданий ЕГЭ по истории</vt:lpstr>
      <vt:lpstr>Материалы сайта ФИПИ (fipi.ru)</vt:lpstr>
      <vt:lpstr>Структура  работы</vt:lpstr>
      <vt:lpstr>Распределение заданий по частям экзаменационной работы</vt:lpstr>
      <vt:lpstr>Задания на хронологию</vt:lpstr>
      <vt:lpstr>Задания на знание исторических терминов </vt:lpstr>
      <vt:lpstr>Слайд 7</vt:lpstr>
      <vt:lpstr>Задание на проверку знания фактов</vt:lpstr>
      <vt:lpstr>Задание на проверку знания фактов</vt:lpstr>
      <vt:lpstr>Задание на проверку знания фактов</vt:lpstr>
      <vt:lpstr>Задания на проверку знаний фактов Задание 11 – 57,5% выполнения </vt:lpstr>
      <vt:lpstr>Задание 8 о событиях Великой Отечественной войны – 61% выполнения</vt:lpstr>
      <vt:lpstr>Работа с текстовыми историческими источниками</vt:lpstr>
      <vt:lpstr>Слайд 14</vt:lpstr>
      <vt:lpstr>Работа с текстовыми историческими источниками</vt:lpstr>
      <vt:lpstr>Работа с текстовыми историческими источниками</vt:lpstr>
      <vt:lpstr>Знание исторических персоналей</vt:lpstr>
      <vt:lpstr>Знание фактов истории культуры</vt:lpstr>
      <vt:lpstr>Работа с исторической картой</vt:lpstr>
      <vt:lpstr>Работа с изобразительной наглядностью</vt:lpstr>
      <vt:lpstr>Задание 20</vt:lpstr>
      <vt:lpstr>Пример задания 20</vt:lpstr>
      <vt:lpstr>Определения хронологических рамок</vt:lpstr>
      <vt:lpstr>Задание 21</vt:lpstr>
      <vt:lpstr>Задание22 (36,1% )</vt:lpstr>
      <vt:lpstr>Задание 23 </vt:lpstr>
      <vt:lpstr>Алгоритм анализа исторической ситуации</vt:lpstr>
      <vt:lpstr>Структура задания (1 вид)</vt:lpstr>
      <vt:lpstr>Структура задания (2 вид)</vt:lpstr>
      <vt:lpstr>Задание 24 – задание на аргументацию</vt:lpstr>
      <vt:lpstr>Одни и те же факты могут быть  приведены и в аргументах и в контраргументах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Зимняя школа</dc:title>
  <dc:creator>Лариса</dc:creator>
  <cp:lastModifiedBy>Лариса</cp:lastModifiedBy>
  <cp:revision>90</cp:revision>
  <dcterms:created xsi:type="dcterms:W3CDTF">2017-12-31T06:23:36Z</dcterms:created>
  <dcterms:modified xsi:type="dcterms:W3CDTF">2019-02-07T15:13:39Z</dcterms:modified>
</cp:coreProperties>
</file>