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455" r:id="rId2"/>
    <p:sldId id="515" r:id="rId3"/>
    <p:sldId id="516" r:id="rId4"/>
    <p:sldId id="528" r:id="rId5"/>
    <p:sldId id="489" r:id="rId6"/>
    <p:sldId id="491" r:id="rId7"/>
    <p:sldId id="492" r:id="rId8"/>
    <p:sldId id="494" r:id="rId9"/>
    <p:sldId id="493" r:id="rId10"/>
    <p:sldId id="530" r:id="rId11"/>
    <p:sldId id="495" r:id="rId12"/>
    <p:sldId id="496" r:id="rId13"/>
    <p:sldId id="502" r:id="rId14"/>
    <p:sldId id="501" r:id="rId15"/>
    <p:sldId id="503" r:id="rId16"/>
    <p:sldId id="504" r:id="rId17"/>
    <p:sldId id="510" r:id="rId18"/>
    <p:sldId id="512" r:id="rId19"/>
    <p:sldId id="511" r:id="rId20"/>
    <p:sldId id="513" r:id="rId21"/>
    <p:sldId id="514" r:id="rId22"/>
    <p:sldId id="531" r:id="rId23"/>
    <p:sldId id="532" r:id="rId24"/>
    <p:sldId id="533" r:id="rId25"/>
    <p:sldId id="534" r:id="rId26"/>
    <p:sldId id="535" r:id="rId27"/>
    <p:sldId id="536" r:id="rId28"/>
    <p:sldId id="537" r:id="rId29"/>
    <p:sldId id="538" r:id="rId30"/>
    <p:sldId id="539" r:id="rId31"/>
    <p:sldId id="540" r:id="rId32"/>
    <p:sldId id="541" r:id="rId33"/>
    <p:sldId id="542" r:id="rId34"/>
    <p:sldId id="543" r:id="rId35"/>
    <p:sldId id="544" r:id="rId36"/>
    <p:sldId id="545" r:id="rId37"/>
    <p:sldId id="546" r:id="rId38"/>
    <p:sldId id="558" r:id="rId39"/>
    <p:sldId id="559" r:id="rId40"/>
    <p:sldId id="560" r:id="rId41"/>
    <p:sldId id="561" r:id="rId42"/>
    <p:sldId id="562" r:id="rId43"/>
    <p:sldId id="563" r:id="rId44"/>
    <p:sldId id="564" r:id="rId45"/>
    <p:sldId id="565" r:id="rId46"/>
    <p:sldId id="566" r:id="rId47"/>
    <p:sldId id="567" r:id="rId48"/>
    <p:sldId id="568" r:id="rId49"/>
    <p:sldId id="569" r:id="rId50"/>
    <p:sldId id="570" r:id="rId51"/>
    <p:sldId id="571" r:id="rId52"/>
    <p:sldId id="572" r:id="rId53"/>
    <p:sldId id="573" r:id="rId54"/>
    <p:sldId id="518" r:id="rId55"/>
    <p:sldId id="520" r:id="rId56"/>
    <p:sldId id="521" r:id="rId57"/>
    <p:sldId id="522" r:id="rId58"/>
    <p:sldId id="523" r:id="rId59"/>
    <p:sldId id="524" r:id="rId60"/>
    <p:sldId id="525" r:id="rId61"/>
    <p:sldId id="526" r:id="rId62"/>
    <p:sldId id="574" r:id="rId63"/>
    <p:sldId id="575" r:id="rId64"/>
    <p:sldId id="577" r:id="rId65"/>
    <p:sldId id="576" r:id="rId6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" initials="M" lastIdx="9" clrIdx="0">
    <p:extLst/>
  </p:cmAuthor>
  <p:cmAuthor id="2" name="Leilas" initials="L" lastIdx="11" clrIdx="1">
    <p:extLst/>
  </p:cmAuthor>
  <p:cmAuthor id="3" name="Admin" initials="AAA" lastIdx="2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BF4"/>
    <a:srgbClr val="F2F2F2"/>
    <a:srgbClr val="E9950D"/>
    <a:srgbClr val="D1E2F3"/>
    <a:srgbClr val="EFF5FB"/>
    <a:srgbClr val="79BFD5"/>
    <a:srgbClr val="9ED442"/>
    <a:srgbClr val="40A7E1"/>
    <a:srgbClr val="F5B144"/>
    <a:srgbClr val="F6DB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44" autoAdjust="0"/>
    <p:restoredTop sz="96408" autoAdjust="0"/>
  </p:normalViewPr>
  <p:slideViewPr>
    <p:cSldViewPr snapToGrid="0">
      <p:cViewPr varScale="1">
        <p:scale>
          <a:sx n="108" d="100"/>
          <a:sy n="108" d="100"/>
        </p:scale>
        <p:origin x="114" y="264"/>
      </p:cViewPr>
      <p:guideLst>
        <p:guide orient="horz" pos="41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F8789-1979-4371-9085-ABA0C510A7FF}" type="datetimeFigureOut">
              <a:rPr lang="ru-RU" smtClean="0"/>
              <a:t>28.04.2021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C4957-3E6D-44F6-80D1-E054D6E6E0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78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/>
          <a:lstStyle/>
          <a:p>
            <a:fld id="{F834F1D5-33B3-480A-A4E8-311841A67364}" type="datetime1">
              <a:rPr lang="ru-RU" smtClean="0"/>
              <a:t>28.04.2021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809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121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1" y="0"/>
            <a:ext cx="2927044" cy="5403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25007" y="0"/>
            <a:ext cx="2927044" cy="54036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34F1D5-33B3-480A-A4E8-311841A6736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28.04.2021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762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28.04.2021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50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28.04.2021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4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28.04.2021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88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6518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28.04.2021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33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28.04.2021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13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28.04.2021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29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28.04.2021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03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28.04.2021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45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28.04.2021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29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28.04.2021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84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28.04.2021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45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523F2-53FE-42F4-86B8-4598D2998874}" type="datetimeFigureOut">
              <a:rPr lang="ru-RU" smtClean="0"/>
              <a:t>28.04.2021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0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.xml"/><Relationship Id="rId7" Type="http://schemas.openxmlformats.org/officeDocument/2006/relationships/image" Target="../media/image1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shop.prosv.ru/funkcionalnaya-gramotnost-trenazhyor-matematika-na-kazhdyj-den-6-8-klassy" TargetMode="Externa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7.png"/><Relationship Id="rId7" Type="http://schemas.openxmlformats.org/officeDocument/2006/relationships/image" Target="../media/image5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microsoft.com/office/2007/relationships/hdphoto" Target="../media/hdphoto7.wdp"/><Relationship Id="rId5" Type="http://schemas.openxmlformats.org/officeDocument/2006/relationships/image" Target="../media/image23.png"/><Relationship Id="rId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shop.prosv.ru/funkcionalnaya-gramotnost-trenazhyor-matematika-na-kazhdyj-den-6-8-klassy" TargetMode="External"/><Relationship Id="rId7" Type="http://schemas.microsoft.com/office/2007/relationships/hdphoto" Target="../media/hdphoto9.wdp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microsoft.com/office/2007/relationships/hdphoto" Target="../media/hdphoto8.wdp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shop.prosv.ru/funkcionalnaya-gramotnost-trenazhyor-matematika-na-kazhdyj-den-6-8-klassy" TargetMode="External"/><Relationship Id="rId7" Type="http://schemas.microsoft.com/office/2007/relationships/hdphoto" Target="../media/hdphoto9.wdp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microsoft.com/office/2007/relationships/hdphoto" Target="../media/hdphoto8.wdp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shop.prosv.ru/funkcionalnaya-gramotnost-trenazhyor-matematika-na-kazhdyj-den-6-8-klassy" TargetMode="External"/><Relationship Id="rId7" Type="http://schemas.microsoft.com/office/2007/relationships/hdphoto" Target="../media/hdphoto9.wdp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microsoft.com/office/2007/relationships/hdphoto" Target="../media/hdphoto8.wdp"/><Relationship Id="rId4" Type="http://schemas.openxmlformats.org/officeDocument/2006/relationships/image" Target="../media/image24.png"/><Relationship Id="rId9" Type="http://schemas.openxmlformats.org/officeDocument/2006/relationships/image" Target="../media/image1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shop.prosv.ru/funkcionalnaya-gramotnost-trenazhyor-matematika-na-kazhdyj-den-6-8-klassy" TargetMode="External"/><Relationship Id="rId7" Type="http://schemas.microsoft.com/office/2007/relationships/hdphoto" Target="../media/hdphoto9.wdp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microsoft.com/office/2007/relationships/hdphoto" Target="../media/hdphoto8.wdp"/><Relationship Id="rId4" Type="http://schemas.openxmlformats.org/officeDocument/2006/relationships/image" Target="../media/image24.png"/><Relationship Id="rId9" Type="http://schemas.openxmlformats.org/officeDocument/2006/relationships/image" Target="../media/image18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funkcionalnaya-gramotnost-trenazhyor-matematika-na-kazhdyj-den-6-8-klassy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5" Type="http://schemas.microsoft.com/office/2007/relationships/hdphoto" Target="../media/hdphoto8.wdp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funkcionalnaya-gramotnost-trenazhyor-matematika-na-kazhdyj-den-6-8-klassy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5" Type="http://schemas.microsoft.com/office/2007/relationships/hdphoto" Target="../media/hdphoto8.wdp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funkcionalnaya-gramotnost-trenazhyor-matematika-na-kazhdyj-den-6-8-klassy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0.png"/><Relationship Id="rId5" Type="http://schemas.microsoft.com/office/2007/relationships/hdphoto" Target="../media/hdphoto8.wdp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funkcionalnaya-gramotnost-trenazhyor-matematika-na-kazhdyj-den-6-8-klassy" TargetMode="External"/><Relationship Id="rId7" Type="http://schemas.openxmlformats.org/officeDocument/2006/relationships/image" Target="../media/image20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0.png"/><Relationship Id="rId5" Type="http://schemas.microsoft.com/office/2007/relationships/hdphoto" Target="../media/hdphoto8.wdp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funkcionalnaya-gramotnost-trenazhyor-matematika-na-kazhdyj-den-6-8-klassy" TargetMode="External"/><Relationship Id="rId7" Type="http://schemas.openxmlformats.org/officeDocument/2006/relationships/image" Target="../media/image20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0.png"/><Relationship Id="rId5" Type="http://schemas.microsoft.com/office/2007/relationships/hdphoto" Target="../media/hdphoto8.wdp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funkcionalnaya-gramotnost-trenazhyor-matematika-na-kazhdyj-den-6-8-klassy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5" Type="http://schemas.microsoft.com/office/2007/relationships/hdphoto" Target="../media/hdphoto8.wdp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funkcionalnaya-gramotnost-trenazhyor-matematika-na-kazhdyj-den-6-8-klassy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0.png"/><Relationship Id="rId5" Type="http://schemas.microsoft.com/office/2007/relationships/hdphoto" Target="../media/hdphoto8.wdp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funkcionalnaya-gramotnost-trenazhyor-matematika-na-kazhdyj-den-6-8-klassy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0.png"/><Relationship Id="rId5" Type="http://schemas.microsoft.com/office/2007/relationships/hdphoto" Target="../media/hdphoto8.wdp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funkcionalnaya-gramotnost-trenazhyor-matematika-na-kazhdyj-den-6-8-klassy" TargetMode="External"/><Relationship Id="rId7" Type="http://schemas.openxmlformats.org/officeDocument/2006/relationships/image" Target="../media/image2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0.png"/><Relationship Id="rId5" Type="http://schemas.microsoft.com/office/2007/relationships/hdphoto" Target="../media/hdphoto8.wdp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funkcionalnaya-gramotnost-trenazhyor-matematika-na-kazhdyj-den-6-8-klassy" TargetMode="External"/><Relationship Id="rId7" Type="http://schemas.openxmlformats.org/officeDocument/2006/relationships/image" Target="../media/image2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0.png"/><Relationship Id="rId5" Type="http://schemas.microsoft.com/office/2007/relationships/hdphoto" Target="../media/hdphoto8.wdp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funkcionalnaya-gramotnost-trenazhyor-matematika-na-kazhdyj-den-6-8-klassy" TargetMode="External"/><Relationship Id="rId7" Type="http://schemas.openxmlformats.org/officeDocument/2006/relationships/image" Target="../media/image3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0.png"/><Relationship Id="rId5" Type="http://schemas.microsoft.com/office/2007/relationships/hdphoto" Target="../media/hdphoto8.wdp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funkcionalnaya-gramotnost-trenazhyor-matematika-na-kazhdyj-den-6-8-klassy" TargetMode="External"/><Relationship Id="rId7" Type="http://schemas.openxmlformats.org/officeDocument/2006/relationships/image" Target="../media/image3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0.png"/><Relationship Id="rId5" Type="http://schemas.microsoft.com/office/2007/relationships/hdphoto" Target="../media/hdphoto8.wdp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hdphoto" Target="../media/hdphoto13.wdp"/><Relationship Id="rId18" Type="http://schemas.openxmlformats.org/officeDocument/2006/relationships/image" Target="../media/image40.png"/><Relationship Id="rId3" Type="http://schemas.openxmlformats.org/officeDocument/2006/relationships/image" Target="../media/image27.png"/><Relationship Id="rId21" Type="http://schemas.microsoft.com/office/2007/relationships/hdphoto" Target="../media/hdphoto17.wdp"/><Relationship Id="rId7" Type="http://schemas.microsoft.com/office/2007/relationships/hdphoto" Target="../media/hdphoto10.wdp"/><Relationship Id="rId12" Type="http://schemas.openxmlformats.org/officeDocument/2006/relationships/image" Target="../media/image37.png"/><Relationship Id="rId17" Type="http://schemas.microsoft.com/office/2007/relationships/hdphoto" Target="../media/hdphoto15.wdp"/><Relationship Id="rId2" Type="http://schemas.openxmlformats.org/officeDocument/2006/relationships/image" Target="../media/image3.emf"/><Relationship Id="rId16" Type="http://schemas.openxmlformats.org/officeDocument/2006/relationships/image" Target="../media/image39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11" Type="http://schemas.microsoft.com/office/2007/relationships/hdphoto" Target="../media/hdphoto12.wdp"/><Relationship Id="rId5" Type="http://schemas.openxmlformats.org/officeDocument/2006/relationships/image" Target="../media/image33.png"/><Relationship Id="rId15" Type="http://schemas.microsoft.com/office/2007/relationships/hdphoto" Target="../media/hdphoto14.wdp"/><Relationship Id="rId10" Type="http://schemas.openxmlformats.org/officeDocument/2006/relationships/image" Target="../media/image36.png"/><Relationship Id="rId19" Type="http://schemas.microsoft.com/office/2007/relationships/hdphoto" Target="../media/hdphoto16.wdp"/><Relationship Id="rId4" Type="http://schemas.openxmlformats.org/officeDocument/2006/relationships/image" Target="../media/image32.png"/><Relationship Id="rId9" Type="http://schemas.microsoft.com/office/2007/relationships/hdphoto" Target="../media/hdphoto11.wdp"/><Relationship Id="rId14" Type="http://schemas.openxmlformats.org/officeDocument/2006/relationships/image" Target="../media/image38.png"/><Relationship Id="rId22" Type="http://schemas.openxmlformats.org/officeDocument/2006/relationships/hyperlink" Target="https://shop.prosv.ru/katalog#/orderby=5&amp;sFilters=4!2304,2302;6!85409,97649,85410,101486,85489;&amp;utm_source=uchitel-club&amp;utm_medium=article&amp;utm_campaign=maths-award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search?q=%D0%92%D0%B8%D0%BB%D0%B5%D0%BD%D0%BA%D0%B8%D0%BD#/orderby=5&amp;q=%D0%92%D0%B8%D0%BB%D0%B5%D0%BD%D0%BA%D0%B8%D0%BD&amp;sFilters=21!56334;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search?q=%D0%92%D0%B8%D0%BB%D0%B5%D0%BD%D0%BA%D0%B8%D0%BD#/orderby=5&amp;q=%D0%92%D0%B8%D0%BB%D0%B5%D0%BD%D0%BA%D0%B8%D0%BD&amp;sFilters=21!56334;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search?q=%D0%92%D0%B8%D0%BB%D0%B5%D0%BD%D0%BA%D0%B8%D0%BD#/orderby=5&amp;q=%D0%92%D0%B8%D0%BB%D0%B5%D0%BD%D0%BA%D0%B8%D0%BD&amp;sFilters=21!56334;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search?q=%D0%92%D0%B8%D0%BB%D0%B5%D0%BD%D0%BA%D0%B8%D0%BD#/orderby=5&amp;q=%D0%92%D0%B8%D0%BB%D0%B5%D0%BD%D0%BA%D0%B8%D0%BD&amp;sFilters=21!56334;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search?q=%D0%92%D0%B8%D0%BB%D0%B5%D0%BD%D0%BA%D0%B8%D0%BD#/orderby=5&amp;q=%D0%92%D0%B8%D0%BB%D0%B5%D0%BD%D0%BA%D0%B8%D0%BD&amp;sFilters=21!56334;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370.png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search?q=%D0%92%D0%B8%D0%BB%D0%B5%D0%BD%D0%BA%D0%B8%D0%BD#/orderby=5&amp;q=%D0%92%D0%B8%D0%BB%D0%B5%D0%BD%D0%BA%D0%B8%D0%BD&amp;sFilters=21!56334;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search?q=%D0%92%D0%B8%D0%BB%D0%B5%D0%BD%D0%BA%D0%B8%D0%BD#/orderby=5&amp;q=%D0%92%D0%B8%D0%BB%D0%B5%D0%BD%D0%BA%D0%B8%D0%BD&amp;sFilters=21!56334;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search?q=%D0%92%D0%B8%D0%BB%D0%B5%D0%BD%D0%BA%D0%B8%D0%BD#/orderby=5&amp;q=%D0%92%D0%B8%D0%BB%D0%B5%D0%BD%D0%BA%D0%B8%D0%BD&amp;sFilters=21!56334;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0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search?q=%D0%92%D0%B8%D0%BB%D0%B5%D0%BD%D0%BA%D0%B8%D0%BD#/orderby=5&amp;q=%D0%92%D0%B8%D0%BB%D0%B5%D0%BD%D0%BA%D0%B8%D0%BD&amp;sFilters=21!56334;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0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search?q=%D0%92%D0%B8%D0%BB%D0%B5%D0%BD%D0%BA%D0%B8%D0%BD#/orderby=5&amp;q=%D0%92%D0%B8%D0%BB%D0%B5%D0%BD%D0%BA%D0%B8%D0%BD&amp;sFilters=21!56334;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0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search?q=%D0%92%D0%B8%D0%BB%D0%B5%D0%BD%D0%BA%D0%B8%D0%BD#/orderby=5&amp;q=%D0%92%D0%B8%D0%BB%D0%B5%D0%BD%D0%BA%D0%B8%D0%BD&amp;sFilters=21!56334;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search?q=%D0%92%D0%B8%D0%BB%D0%B5%D0%BD%D0%BA%D0%B8%D0%BD#/orderby=5&amp;q=%D0%92%D0%B8%D0%BB%D0%B5%D0%BD%D0%BA%D0%B8%D0%BD&amp;sFilters=21!56334;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search?q=%D0%92%D0%B8%D0%BB%D0%B5%D0%BD%D0%BA%D0%B8%D0%BD#/orderby=5&amp;q=%D0%92%D0%B8%D0%BB%D0%B5%D0%BD%D0%BA%D0%B8%D0%BD&amp;sFilters=21!56334;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search?q=%D0%92%D0%B8%D0%BB%D0%B5%D0%BD%D0%BA%D0%B8%D0%BD#/orderby=5&amp;q=%D0%92%D0%B8%D0%BB%D0%B5%D0%BD%D0%BA%D0%B8%D0%BD&amp;sFilters=21!56334;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0.png"/><Relationship Id="rId4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search?q=%D0%92%D0%B8%D0%BB%D0%B5%D0%BD%D0%BA%D0%B8%D0%BD#/orderby=5&amp;q=%D0%92%D0%B8%D0%BB%D0%B5%D0%BD%D0%BA%D0%B8%D0%BD&amp;sFilters=21!56334;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0.png"/><Relationship Id="rId4" Type="http://schemas.openxmlformats.org/officeDocument/2006/relationships/image" Target="../media/image4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.png"/><Relationship Id="rId4" Type="http://schemas.openxmlformats.org/officeDocument/2006/relationships/hyperlink" Target="https://dev.media.prosv.ru/content/?situations=true&amp;klass=7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8.png"/><Relationship Id="rId4" Type="http://schemas.openxmlformats.org/officeDocument/2006/relationships/hyperlink" Target="https://dev.media.prosv.ru/content/?situations=true&amp;klass=7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microsoft.com/office/2007/relationships/hdphoto" Target="../media/hdphoto18.wdp"/><Relationship Id="rId5" Type="http://schemas.openxmlformats.org/officeDocument/2006/relationships/image" Target="../media/image59.png"/><Relationship Id="rId4" Type="http://schemas.openxmlformats.org/officeDocument/2006/relationships/hyperlink" Target="https://dev.media.prosv.ru/content/?situations=true&amp;klass=7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microsoft.com/office/2007/relationships/hdphoto" Target="../media/hdphoto19.wdp"/><Relationship Id="rId5" Type="http://schemas.openxmlformats.org/officeDocument/2006/relationships/image" Target="../media/image60.png"/><Relationship Id="rId4" Type="http://schemas.openxmlformats.org/officeDocument/2006/relationships/hyperlink" Target="https://dev.media.prosv.ru/content/?situations=true&amp;klass=7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61.png"/><Relationship Id="rId4" Type="http://schemas.openxmlformats.org/officeDocument/2006/relationships/hyperlink" Target="https://dev.media.prosv.ru/content/?situations=true&amp;klass=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png"/><Relationship Id="rId7" Type="http://schemas.openxmlformats.org/officeDocument/2006/relationships/image" Target="../media/image66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9" Type="http://schemas.openxmlformats.org/officeDocument/2006/relationships/image" Target="../media/image68.gi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uchitel.club/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image" Target="../media/image72.png"/><Relationship Id="rId4" Type="http://schemas.openxmlformats.org/officeDocument/2006/relationships/hyperlink" Target="https://uchitel.club/maths-award/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5" Type="http://schemas.openxmlformats.org/officeDocument/2006/relationships/hyperlink" Target="https://chemistry.prosv.ru/#popup-signin" TargetMode="External"/><Relationship Id="rId4" Type="http://schemas.openxmlformats.org/officeDocument/2006/relationships/image" Target="../media/image7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uchitel.club/physics-award/" TargetMode="External"/><Relationship Id="rId5" Type="http://schemas.openxmlformats.org/officeDocument/2006/relationships/image" Target="../media/image3.emf"/><Relationship Id="rId4" Type="http://schemas.openxmlformats.org/officeDocument/2006/relationships/hyperlink" Target="https://media.prosv.ru/fg/" TargetMode="Externa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hyperlink" Target="mailto:vopros@prosv.ru" TargetMode="External"/><Relationship Id="rId13" Type="http://schemas.openxmlformats.org/officeDocument/2006/relationships/image" Target="../media/image78.png"/><Relationship Id="rId3" Type="http://schemas.openxmlformats.org/officeDocument/2006/relationships/tags" Target="../tags/tag4.xml"/><Relationship Id="rId7" Type="http://schemas.openxmlformats.org/officeDocument/2006/relationships/image" Target="../media/image1.emf"/><Relationship Id="rId12" Type="http://schemas.openxmlformats.org/officeDocument/2006/relationships/hyperlink" Target="mailto:EZubkova@prosv.ru" TargetMode="Externa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.emf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7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6.gif"/><Relationship Id="rId14" Type="http://schemas.openxmlformats.org/officeDocument/2006/relationships/hyperlink" Target="https://shop.prosv.ru/search?q=%D0%A0%D0%BE%D1%81%D0%BB%D0%BE%D0%B2%D0%B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-1" y="8533"/>
            <a:ext cx="12192001" cy="6849467"/>
          </a:xfrm>
          <a:prstGeom prst="rect">
            <a:avLst/>
          </a:prstGeom>
          <a:solidFill>
            <a:srgbClr val="F0F8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186182" y="4101075"/>
            <a:ext cx="11819633" cy="2112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573455" y="2669879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4618544" y="203633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10528363" y="2669879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7573455" y="1436757"/>
            <a:ext cx="1477453" cy="123312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141091" y="203633"/>
            <a:ext cx="1477453" cy="1233124"/>
          </a:xfrm>
          <a:prstGeom prst="rect">
            <a:avLst/>
          </a:prstGeom>
          <a:solidFill>
            <a:srgbClr val="5471A9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6096002" y="203633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10528363" y="203633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9050908" y="1436757"/>
            <a:ext cx="1477453" cy="1233124"/>
          </a:xfrm>
          <a:prstGeom prst="rect">
            <a:avLst/>
          </a:prstGeom>
          <a:solidFill>
            <a:srgbClr val="4383DD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186183" y="203633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7573455" y="203633"/>
            <a:ext cx="2954908" cy="1233124"/>
          </a:xfrm>
          <a:prstGeom prst="rect">
            <a:avLst/>
          </a:prstGeom>
          <a:solidFill>
            <a:srgbClr val="2D2B8D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186183" y="2669879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3141091" y="2669879"/>
            <a:ext cx="1477453" cy="1233124"/>
          </a:xfrm>
          <a:prstGeom prst="rect">
            <a:avLst/>
          </a:prstGeom>
          <a:solidFill>
            <a:srgbClr val="5471A9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6096002" y="1436757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10528363" y="1436757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4618544" y="1436757"/>
            <a:ext cx="1477453" cy="1233124"/>
          </a:xfrm>
          <a:prstGeom prst="rect">
            <a:avLst/>
          </a:prstGeom>
          <a:solidFill>
            <a:srgbClr val="40A7E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3141091" y="1436757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5" name="Rectangle 23"/>
          <p:cNvSpPr>
            <a:spLocks noChangeArrowheads="1"/>
          </p:cNvSpPr>
          <p:nvPr/>
        </p:nvSpPr>
        <p:spPr bwMode="auto">
          <a:xfrm>
            <a:off x="1663636" y="2669879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1663636" y="203633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7" name="Rectangle 25"/>
          <p:cNvSpPr>
            <a:spLocks noChangeArrowheads="1"/>
          </p:cNvSpPr>
          <p:nvPr/>
        </p:nvSpPr>
        <p:spPr bwMode="auto">
          <a:xfrm>
            <a:off x="1663636" y="1436757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8" name="Rectangle 26"/>
          <p:cNvSpPr>
            <a:spLocks noChangeArrowheads="1"/>
          </p:cNvSpPr>
          <p:nvPr/>
        </p:nvSpPr>
        <p:spPr bwMode="auto">
          <a:xfrm>
            <a:off x="4618544" y="2669879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9" name="Rectangle 27"/>
          <p:cNvSpPr>
            <a:spLocks noChangeArrowheads="1"/>
          </p:cNvSpPr>
          <p:nvPr/>
        </p:nvSpPr>
        <p:spPr bwMode="auto">
          <a:xfrm>
            <a:off x="6096002" y="2669879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0" name="Rectangle 28"/>
          <p:cNvSpPr>
            <a:spLocks noChangeArrowheads="1"/>
          </p:cNvSpPr>
          <p:nvPr/>
        </p:nvSpPr>
        <p:spPr bwMode="auto">
          <a:xfrm>
            <a:off x="9050908" y="2669879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1" name="Rectangle 29"/>
          <p:cNvSpPr>
            <a:spLocks noChangeArrowheads="1"/>
          </p:cNvSpPr>
          <p:nvPr/>
        </p:nvSpPr>
        <p:spPr bwMode="auto">
          <a:xfrm>
            <a:off x="186183" y="1436757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2" name="Freeform 30"/>
          <p:cNvSpPr>
            <a:spLocks noEditPoints="1"/>
          </p:cNvSpPr>
          <p:nvPr/>
        </p:nvSpPr>
        <p:spPr bwMode="auto">
          <a:xfrm>
            <a:off x="10963791" y="3056737"/>
            <a:ext cx="606596" cy="489249"/>
          </a:xfrm>
          <a:custGeom>
            <a:avLst/>
            <a:gdLst>
              <a:gd name="T0" fmla="*/ 442 w 884"/>
              <a:gd name="T1" fmla="*/ 286 h 711"/>
              <a:gd name="T2" fmla="*/ 334 w 884"/>
              <a:gd name="T3" fmla="*/ 179 h 711"/>
              <a:gd name="T4" fmla="*/ 442 w 884"/>
              <a:gd name="T5" fmla="*/ 71 h 711"/>
              <a:gd name="T6" fmla="*/ 549 w 884"/>
              <a:gd name="T7" fmla="*/ 179 h 711"/>
              <a:gd name="T8" fmla="*/ 442 w 884"/>
              <a:gd name="T9" fmla="*/ 286 h 711"/>
              <a:gd name="T10" fmla="*/ 442 w 884"/>
              <a:gd name="T11" fmla="*/ 0 h 711"/>
              <a:gd name="T12" fmla="*/ 263 w 884"/>
              <a:gd name="T13" fmla="*/ 179 h 711"/>
              <a:gd name="T14" fmla="*/ 442 w 884"/>
              <a:gd name="T15" fmla="*/ 358 h 711"/>
              <a:gd name="T16" fmla="*/ 514 w 884"/>
              <a:gd name="T17" fmla="*/ 343 h 711"/>
              <a:gd name="T18" fmla="*/ 514 w 884"/>
              <a:gd name="T19" fmla="*/ 577 h 711"/>
              <a:gd name="T20" fmla="*/ 442 w 884"/>
              <a:gd name="T21" fmla="*/ 529 h 711"/>
              <a:gd name="T22" fmla="*/ 370 w 884"/>
              <a:gd name="T23" fmla="*/ 577 h 711"/>
              <a:gd name="T24" fmla="*/ 370 w 884"/>
              <a:gd name="T25" fmla="*/ 391 h 711"/>
              <a:gd name="T26" fmla="*/ 299 w 884"/>
              <a:gd name="T27" fmla="*/ 391 h 711"/>
              <a:gd name="T28" fmla="*/ 299 w 884"/>
              <a:gd name="T29" fmla="*/ 711 h 711"/>
              <a:gd name="T30" fmla="*/ 442 w 884"/>
              <a:gd name="T31" fmla="*/ 616 h 711"/>
              <a:gd name="T32" fmla="*/ 585 w 884"/>
              <a:gd name="T33" fmla="*/ 711 h 711"/>
              <a:gd name="T34" fmla="*/ 585 w 884"/>
              <a:gd name="T35" fmla="*/ 285 h 711"/>
              <a:gd name="T36" fmla="*/ 621 w 884"/>
              <a:gd name="T37" fmla="*/ 179 h 711"/>
              <a:gd name="T38" fmla="*/ 442 w 884"/>
              <a:gd name="T39" fmla="*/ 0 h 711"/>
              <a:gd name="T40" fmla="*/ 836 w 884"/>
              <a:gd name="T41" fmla="*/ 36 h 711"/>
              <a:gd name="T42" fmla="*/ 662 w 884"/>
              <a:gd name="T43" fmla="*/ 60 h 711"/>
              <a:gd name="T44" fmla="*/ 687 w 884"/>
              <a:gd name="T45" fmla="*/ 130 h 711"/>
              <a:gd name="T46" fmla="*/ 789 w 884"/>
              <a:gd name="T47" fmla="*/ 116 h 711"/>
              <a:gd name="T48" fmla="*/ 789 w 884"/>
              <a:gd name="T49" fmla="*/ 277 h 711"/>
              <a:gd name="T50" fmla="*/ 678 w 884"/>
              <a:gd name="T51" fmla="*/ 262 h 711"/>
              <a:gd name="T52" fmla="*/ 641 w 884"/>
              <a:gd name="T53" fmla="*/ 330 h 711"/>
              <a:gd name="T54" fmla="*/ 836 w 884"/>
              <a:gd name="T55" fmla="*/ 358 h 711"/>
              <a:gd name="T56" fmla="*/ 836 w 884"/>
              <a:gd name="T57" fmla="*/ 36 h 711"/>
              <a:gd name="T58" fmla="*/ 95 w 884"/>
              <a:gd name="T59" fmla="*/ 277 h 711"/>
              <a:gd name="T60" fmla="*/ 95 w 884"/>
              <a:gd name="T61" fmla="*/ 116 h 711"/>
              <a:gd name="T62" fmla="*/ 196 w 884"/>
              <a:gd name="T63" fmla="*/ 130 h 711"/>
              <a:gd name="T64" fmla="*/ 221 w 884"/>
              <a:gd name="T65" fmla="*/ 60 h 711"/>
              <a:gd name="T66" fmla="*/ 48 w 884"/>
              <a:gd name="T67" fmla="*/ 35 h 711"/>
              <a:gd name="T68" fmla="*/ 48 w 884"/>
              <a:gd name="T69" fmla="*/ 358 h 711"/>
              <a:gd name="T70" fmla="*/ 243 w 884"/>
              <a:gd name="T71" fmla="*/ 331 h 711"/>
              <a:gd name="T72" fmla="*/ 206 w 884"/>
              <a:gd name="T73" fmla="*/ 263 h 711"/>
              <a:gd name="T74" fmla="*/ 95 w 884"/>
              <a:gd name="T75" fmla="*/ 277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84" h="711">
                <a:moveTo>
                  <a:pt x="442" y="286"/>
                </a:moveTo>
                <a:cubicBezTo>
                  <a:pt x="382" y="286"/>
                  <a:pt x="334" y="238"/>
                  <a:pt x="334" y="179"/>
                </a:cubicBezTo>
                <a:cubicBezTo>
                  <a:pt x="334" y="120"/>
                  <a:pt x="382" y="71"/>
                  <a:pt x="442" y="71"/>
                </a:cubicBezTo>
                <a:cubicBezTo>
                  <a:pt x="501" y="71"/>
                  <a:pt x="549" y="120"/>
                  <a:pt x="549" y="179"/>
                </a:cubicBezTo>
                <a:cubicBezTo>
                  <a:pt x="549" y="238"/>
                  <a:pt x="501" y="286"/>
                  <a:pt x="442" y="286"/>
                </a:cubicBezTo>
                <a:close/>
                <a:moveTo>
                  <a:pt x="442" y="0"/>
                </a:moveTo>
                <a:cubicBezTo>
                  <a:pt x="343" y="0"/>
                  <a:pt x="263" y="80"/>
                  <a:pt x="263" y="179"/>
                </a:cubicBezTo>
                <a:cubicBezTo>
                  <a:pt x="263" y="277"/>
                  <a:pt x="343" y="358"/>
                  <a:pt x="442" y="358"/>
                </a:cubicBezTo>
                <a:cubicBezTo>
                  <a:pt x="467" y="358"/>
                  <a:pt x="478" y="352"/>
                  <a:pt x="514" y="343"/>
                </a:cubicBezTo>
                <a:lnTo>
                  <a:pt x="514" y="577"/>
                </a:lnTo>
                <a:lnTo>
                  <a:pt x="442" y="529"/>
                </a:lnTo>
                <a:lnTo>
                  <a:pt x="370" y="577"/>
                </a:lnTo>
                <a:lnTo>
                  <a:pt x="370" y="391"/>
                </a:lnTo>
                <a:lnTo>
                  <a:pt x="299" y="391"/>
                </a:lnTo>
                <a:lnTo>
                  <a:pt x="299" y="711"/>
                </a:lnTo>
                <a:lnTo>
                  <a:pt x="442" y="616"/>
                </a:lnTo>
                <a:lnTo>
                  <a:pt x="585" y="711"/>
                </a:lnTo>
                <a:lnTo>
                  <a:pt x="585" y="285"/>
                </a:lnTo>
                <a:cubicBezTo>
                  <a:pt x="621" y="255"/>
                  <a:pt x="621" y="219"/>
                  <a:pt x="621" y="179"/>
                </a:cubicBezTo>
                <a:cubicBezTo>
                  <a:pt x="621" y="80"/>
                  <a:pt x="540" y="0"/>
                  <a:pt x="442" y="0"/>
                </a:cubicBezTo>
                <a:close/>
                <a:moveTo>
                  <a:pt x="836" y="36"/>
                </a:moveTo>
                <a:cubicBezTo>
                  <a:pt x="778" y="46"/>
                  <a:pt x="720" y="54"/>
                  <a:pt x="662" y="60"/>
                </a:cubicBezTo>
                <a:cubicBezTo>
                  <a:pt x="674" y="82"/>
                  <a:pt x="683" y="105"/>
                  <a:pt x="687" y="130"/>
                </a:cubicBezTo>
                <a:cubicBezTo>
                  <a:pt x="721" y="126"/>
                  <a:pt x="756" y="121"/>
                  <a:pt x="789" y="116"/>
                </a:cubicBezTo>
                <a:cubicBezTo>
                  <a:pt x="804" y="169"/>
                  <a:pt x="804" y="224"/>
                  <a:pt x="789" y="277"/>
                </a:cubicBezTo>
                <a:cubicBezTo>
                  <a:pt x="752" y="271"/>
                  <a:pt x="715" y="266"/>
                  <a:pt x="678" y="262"/>
                </a:cubicBezTo>
                <a:cubicBezTo>
                  <a:pt x="669" y="287"/>
                  <a:pt x="656" y="310"/>
                  <a:pt x="641" y="330"/>
                </a:cubicBezTo>
                <a:cubicBezTo>
                  <a:pt x="706" y="336"/>
                  <a:pt x="771" y="346"/>
                  <a:pt x="836" y="358"/>
                </a:cubicBezTo>
                <a:cubicBezTo>
                  <a:pt x="883" y="258"/>
                  <a:pt x="884" y="138"/>
                  <a:pt x="836" y="36"/>
                </a:cubicBezTo>
                <a:close/>
                <a:moveTo>
                  <a:pt x="95" y="277"/>
                </a:moveTo>
                <a:cubicBezTo>
                  <a:pt x="81" y="225"/>
                  <a:pt x="81" y="170"/>
                  <a:pt x="95" y="116"/>
                </a:cubicBezTo>
                <a:cubicBezTo>
                  <a:pt x="129" y="122"/>
                  <a:pt x="162" y="126"/>
                  <a:pt x="196" y="130"/>
                </a:cubicBezTo>
                <a:cubicBezTo>
                  <a:pt x="201" y="105"/>
                  <a:pt x="209" y="82"/>
                  <a:pt x="221" y="60"/>
                </a:cubicBezTo>
                <a:cubicBezTo>
                  <a:pt x="163" y="54"/>
                  <a:pt x="105" y="46"/>
                  <a:pt x="48" y="35"/>
                </a:cubicBezTo>
                <a:cubicBezTo>
                  <a:pt x="3" y="140"/>
                  <a:pt x="0" y="255"/>
                  <a:pt x="48" y="358"/>
                </a:cubicBezTo>
                <a:cubicBezTo>
                  <a:pt x="112" y="346"/>
                  <a:pt x="178" y="337"/>
                  <a:pt x="243" y="331"/>
                </a:cubicBezTo>
                <a:cubicBezTo>
                  <a:pt x="227" y="310"/>
                  <a:pt x="215" y="287"/>
                  <a:pt x="206" y="263"/>
                </a:cubicBezTo>
                <a:cubicBezTo>
                  <a:pt x="169" y="267"/>
                  <a:pt x="132" y="271"/>
                  <a:pt x="95" y="2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3" name="Freeform 31"/>
          <p:cNvSpPr>
            <a:spLocks noEditPoints="1"/>
          </p:cNvSpPr>
          <p:nvPr/>
        </p:nvSpPr>
        <p:spPr bwMode="auto">
          <a:xfrm>
            <a:off x="5062984" y="3029721"/>
            <a:ext cx="591581" cy="567288"/>
          </a:xfrm>
          <a:custGeom>
            <a:avLst/>
            <a:gdLst>
              <a:gd name="T0" fmla="*/ 466 w 860"/>
              <a:gd name="T1" fmla="*/ 465 h 823"/>
              <a:gd name="T2" fmla="*/ 394 w 860"/>
              <a:gd name="T3" fmla="*/ 393 h 823"/>
              <a:gd name="T4" fmla="*/ 537 w 860"/>
              <a:gd name="T5" fmla="*/ 716 h 823"/>
              <a:gd name="T6" fmla="*/ 609 w 860"/>
              <a:gd name="T7" fmla="*/ 644 h 823"/>
              <a:gd name="T8" fmla="*/ 537 w 860"/>
              <a:gd name="T9" fmla="*/ 716 h 823"/>
              <a:gd name="T10" fmla="*/ 609 w 860"/>
              <a:gd name="T11" fmla="*/ 608 h 823"/>
              <a:gd name="T12" fmla="*/ 537 w 860"/>
              <a:gd name="T13" fmla="*/ 537 h 823"/>
              <a:gd name="T14" fmla="*/ 716 w 860"/>
              <a:gd name="T15" fmla="*/ 644 h 823"/>
              <a:gd name="T16" fmla="*/ 645 w 860"/>
              <a:gd name="T17" fmla="*/ 716 h 823"/>
              <a:gd name="T18" fmla="*/ 716 w 860"/>
              <a:gd name="T19" fmla="*/ 644 h 823"/>
              <a:gd name="T20" fmla="*/ 645 w 860"/>
              <a:gd name="T21" fmla="*/ 537 h 823"/>
              <a:gd name="T22" fmla="*/ 716 w 860"/>
              <a:gd name="T23" fmla="*/ 608 h 823"/>
              <a:gd name="T24" fmla="*/ 251 w 860"/>
              <a:gd name="T25" fmla="*/ 716 h 823"/>
              <a:gd name="T26" fmla="*/ 322 w 860"/>
              <a:gd name="T27" fmla="*/ 644 h 823"/>
              <a:gd name="T28" fmla="*/ 251 w 860"/>
              <a:gd name="T29" fmla="*/ 716 h 823"/>
              <a:gd name="T30" fmla="*/ 322 w 860"/>
              <a:gd name="T31" fmla="*/ 608 h 823"/>
              <a:gd name="T32" fmla="*/ 251 w 860"/>
              <a:gd name="T33" fmla="*/ 537 h 823"/>
              <a:gd name="T34" fmla="*/ 143 w 860"/>
              <a:gd name="T35" fmla="*/ 716 h 823"/>
              <a:gd name="T36" fmla="*/ 215 w 860"/>
              <a:gd name="T37" fmla="*/ 644 h 823"/>
              <a:gd name="T38" fmla="*/ 143 w 860"/>
              <a:gd name="T39" fmla="*/ 716 h 823"/>
              <a:gd name="T40" fmla="*/ 215 w 860"/>
              <a:gd name="T41" fmla="*/ 608 h 823"/>
              <a:gd name="T42" fmla="*/ 143 w 860"/>
              <a:gd name="T43" fmla="*/ 537 h 823"/>
              <a:gd name="T44" fmla="*/ 788 w 860"/>
              <a:gd name="T45" fmla="*/ 752 h 823"/>
              <a:gd name="T46" fmla="*/ 466 w 860"/>
              <a:gd name="T47" fmla="*/ 537 h 823"/>
              <a:gd name="T48" fmla="*/ 394 w 860"/>
              <a:gd name="T49" fmla="*/ 752 h 823"/>
              <a:gd name="T50" fmla="*/ 72 w 860"/>
              <a:gd name="T51" fmla="*/ 501 h 823"/>
              <a:gd name="T52" fmla="*/ 430 w 860"/>
              <a:gd name="T53" fmla="*/ 269 h 823"/>
              <a:gd name="T54" fmla="*/ 788 w 860"/>
              <a:gd name="T55" fmla="*/ 501 h 823"/>
              <a:gd name="T56" fmla="*/ 100 w 860"/>
              <a:gd name="T57" fmla="*/ 358 h 823"/>
              <a:gd name="T58" fmla="*/ 199 w 860"/>
              <a:gd name="T59" fmla="*/ 429 h 823"/>
              <a:gd name="T60" fmla="*/ 100 w 860"/>
              <a:gd name="T61" fmla="*/ 358 h 823"/>
              <a:gd name="T62" fmla="*/ 778 w 860"/>
              <a:gd name="T63" fmla="*/ 429 h 823"/>
              <a:gd name="T64" fmla="*/ 600 w 860"/>
              <a:gd name="T65" fmla="*/ 358 h 823"/>
              <a:gd name="T66" fmla="*/ 816 w 860"/>
              <a:gd name="T67" fmla="*/ 286 h 823"/>
              <a:gd name="T68" fmla="*/ 466 w 860"/>
              <a:gd name="T69" fmla="*/ 183 h 823"/>
              <a:gd name="T70" fmla="*/ 483 w 860"/>
              <a:gd name="T71" fmla="*/ 73 h 823"/>
              <a:gd name="T72" fmla="*/ 645 w 860"/>
              <a:gd name="T73" fmla="*/ 53 h 823"/>
              <a:gd name="T74" fmla="*/ 430 w 860"/>
              <a:gd name="T75" fmla="*/ 0 h 823"/>
              <a:gd name="T76" fmla="*/ 394 w 860"/>
              <a:gd name="T77" fmla="*/ 183 h 823"/>
              <a:gd name="T78" fmla="*/ 44 w 860"/>
              <a:gd name="T79" fmla="*/ 286 h 823"/>
              <a:gd name="T80" fmla="*/ 0 w 860"/>
              <a:gd name="T81" fmla="*/ 823 h 823"/>
              <a:gd name="T82" fmla="*/ 860 w 860"/>
              <a:gd name="T83" fmla="*/ 448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60" h="823">
                <a:moveTo>
                  <a:pt x="394" y="465"/>
                </a:moveTo>
                <a:lnTo>
                  <a:pt x="466" y="465"/>
                </a:lnTo>
                <a:lnTo>
                  <a:pt x="466" y="393"/>
                </a:lnTo>
                <a:lnTo>
                  <a:pt x="394" y="393"/>
                </a:lnTo>
                <a:lnTo>
                  <a:pt x="394" y="465"/>
                </a:lnTo>
                <a:close/>
                <a:moveTo>
                  <a:pt x="537" y="716"/>
                </a:moveTo>
                <a:lnTo>
                  <a:pt x="609" y="716"/>
                </a:lnTo>
                <a:lnTo>
                  <a:pt x="609" y="644"/>
                </a:lnTo>
                <a:lnTo>
                  <a:pt x="537" y="644"/>
                </a:lnTo>
                <a:lnTo>
                  <a:pt x="537" y="716"/>
                </a:lnTo>
                <a:close/>
                <a:moveTo>
                  <a:pt x="537" y="608"/>
                </a:moveTo>
                <a:lnTo>
                  <a:pt x="609" y="608"/>
                </a:lnTo>
                <a:lnTo>
                  <a:pt x="609" y="537"/>
                </a:lnTo>
                <a:lnTo>
                  <a:pt x="537" y="537"/>
                </a:lnTo>
                <a:lnTo>
                  <a:pt x="537" y="608"/>
                </a:lnTo>
                <a:close/>
                <a:moveTo>
                  <a:pt x="716" y="644"/>
                </a:moveTo>
                <a:lnTo>
                  <a:pt x="645" y="644"/>
                </a:lnTo>
                <a:lnTo>
                  <a:pt x="645" y="716"/>
                </a:lnTo>
                <a:lnTo>
                  <a:pt x="716" y="716"/>
                </a:lnTo>
                <a:lnTo>
                  <a:pt x="716" y="644"/>
                </a:lnTo>
                <a:close/>
                <a:moveTo>
                  <a:pt x="716" y="537"/>
                </a:moveTo>
                <a:lnTo>
                  <a:pt x="645" y="537"/>
                </a:lnTo>
                <a:lnTo>
                  <a:pt x="645" y="608"/>
                </a:lnTo>
                <a:lnTo>
                  <a:pt x="716" y="608"/>
                </a:lnTo>
                <a:lnTo>
                  <a:pt x="716" y="537"/>
                </a:lnTo>
                <a:close/>
                <a:moveTo>
                  <a:pt x="251" y="716"/>
                </a:moveTo>
                <a:lnTo>
                  <a:pt x="322" y="716"/>
                </a:lnTo>
                <a:lnTo>
                  <a:pt x="322" y="644"/>
                </a:lnTo>
                <a:lnTo>
                  <a:pt x="251" y="644"/>
                </a:lnTo>
                <a:lnTo>
                  <a:pt x="251" y="716"/>
                </a:lnTo>
                <a:close/>
                <a:moveTo>
                  <a:pt x="251" y="608"/>
                </a:moveTo>
                <a:lnTo>
                  <a:pt x="322" y="608"/>
                </a:lnTo>
                <a:lnTo>
                  <a:pt x="322" y="537"/>
                </a:lnTo>
                <a:lnTo>
                  <a:pt x="251" y="537"/>
                </a:lnTo>
                <a:lnTo>
                  <a:pt x="251" y="608"/>
                </a:lnTo>
                <a:close/>
                <a:moveTo>
                  <a:pt x="143" y="716"/>
                </a:moveTo>
                <a:lnTo>
                  <a:pt x="215" y="716"/>
                </a:lnTo>
                <a:lnTo>
                  <a:pt x="215" y="644"/>
                </a:lnTo>
                <a:lnTo>
                  <a:pt x="143" y="644"/>
                </a:lnTo>
                <a:lnTo>
                  <a:pt x="143" y="716"/>
                </a:lnTo>
                <a:close/>
                <a:moveTo>
                  <a:pt x="143" y="608"/>
                </a:moveTo>
                <a:lnTo>
                  <a:pt x="215" y="608"/>
                </a:lnTo>
                <a:lnTo>
                  <a:pt x="215" y="537"/>
                </a:lnTo>
                <a:lnTo>
                  <a:pt x="143" y="537"/>
                </a:lnTo>
                <a:lnTo>
                  <a:pt x="143" y="608"/>
                </a:lnTo>
                <a:close/>
                <a:moveTo>
                  <a:pt x="788" y="752"/>
                </a:moveTo>
                <a:lnTo>
                  <a:pt x="466" y="752"/>
                </a:lnTo>
                <a:lnTo>
                  <a:pt x="466" y="537"/>
                </a:lnTo>
                <a:lnTo>
                  <a:pt x="394" y="537"/>
                </a:lnTo>
                <a:lnTo>
                  <a:pt x="394" y="752"/>
                </a:lnTo>
                <a:lnTo>
                  <a:pt x="72" y="752"/>
                </a:lnTo>
                <a:lnTo>
                  <a:pt x="72" y="501"/>
                </a:lnTo>
                <a:lnTo>
                  <a:pt x="232" y="501"/>
                </a:lnTo>
                <a:lnTo>
                  <a:pt x="430" y="269"/>
                </a:lnTo>
                <a:lnTo>
                  <a:pt x="628" y="501"/>
                </a:lnTo>
                <a:lnTo>
                  <a:pt x="788" y="501"/>
                </a:lnTo>
                <a:lnTo>
                  <a:pt x="788" y="752"/>
                </a:lnTo>
                <a:close/>
                <a:moveTo>
                  <a:pt x="100" y="358"/>
                </a:moveTo>
                <a:lnTo>
                  <a:pt x="260" y="358"/>
                </a:lnTo>
                <a:lnTo>
                  <a:pt x="199" y="429"/>
                </a:lnTo>
                <a:lnTo>
                  <a:pt x="82" y="429"/>
                </a:lnTo>
                <a:lnTo>
                  <a:pt x="100" y="358"/>
                </a:lnTo>
                <a:close/>
                <a:moveTo>
                  <a:pt x="760" y="358"/>
                </a:moveTo>
                <a:lnTo>
                  <a:pt x="778" y="429"/>
                </a:lnTo>
                <a:lnTo>
                  <a:pt x="661" y="429"/>
                </a:lnTo>
                <a:lnTo>
                  <a:pt x="600" y="358"/>
                </a:lnTo>
                <a:lnTo>
                  <a:pt x="760" y="358"/>
                </a:lnTo>
                <a:close/>
                <a:moveTo>
                  <a:pt x="816" y="286"/>
                </a:moveTo>
                <a:lnTo>
                  <a:pt x="539" y="286"/>
                </a:lnTo>
                <a:lnTo>
                  <a:pt x="466" y="183"/>
                </a:lnTo>
                <a:lnTo>
                  <a:pt x="466" y="59"/>
                </a:lnTo>
                <a:cubicBezTo>
                  <a:pt x="466" y="62"/>
                  <a:pt x="477" y="67"/>
                  <a:pt x="483" y="73"/>
                </a:cubicBezTo>
                <a:cubicBezTo>
                  <a:pt x="512" y="101"/>
                  <a:pt x="537" y="125"/>
                  <a:pt x="645" y="125"/>
                </a:cubicBezTo>
                <a:lnTo>
                  <a:pt x="645" y="53"/>
                </a:lnTo>
                <a:cubicBezTo>
                  <a:pt x="573" y="53"/>
                  <a:pt x="550" y="47"/>
                  <a:pt x="533" y="31"/>
                </a:cubicBezTo>
                <a:cubicBezTo>
                  <a:pt x="511" y="9"/>
                  <a:pt x="488" y="0"/>
                  <a:pt x="430" y="0"/>
                </a:cubicBezTo>
                <a:lnTo>
                  <a:pt x="394" y="0"/>
                </a:lnTo>
                <a:lnTo>
                  <a:pt x="394" y="183"/>
                </a:lnTo>
                <a:lnTo>
                  <a:pt x="322" y="286"/>
                </a:lnTo>
                <a:lnTo>
                  <a:pt x="44" y="286"/>
                </a:lnTo>
                <a:lnTo>
                  <a:pt x="1" y="458"/>
                </a:lnTo>
                <a:lnTo>
                  <a:pt x="0" y="823"/>
                </a:lnTo>
                <a:lnTo>
                  <a:pt x="860" y="823"/>
                </a:lnTo>
                <a:lnTo>
                  <a:pt x="860" y="448"/>
                </a:lnTo>
                <a:lnTo>
                  <a:pt x="816" y="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5" name="Freeform 33"/>
          <p:cNvSpPr>
            <a:spLocks noEditPoints="1"/>
          </p:cNvSpPr>
          <p:nvPr/>
        </p:nvSpPr>
        <p:spPr bwMode="auto">
          <a:xfrm>
            <a:off x="8017892" y="3077747"/>
            <a:ext cx="591581" cy="543275"/>
          </a:xfrm>
          <a:custGeom>
            <a:avLst/>
            <a:gdLst>
              <a:gd name="T0" fmla="*/ 143 w 859"/>
              <a:gd name="T1" fmla="*/ 645 h 788"/>
              <a:gd name="T2" fmla="*/ 143 w 859"/>
              <a:gd name="T3" fmla="*/ 430 h 788"/>
              <a:gd name="T4" fmla="*/ 716 w 859"/>
              <a:gd name="T5" fmla="*/ 430 h 788"/>
              <a:gd name="T6" fmla="*/ 716 w 859"/>
              <a:gd name="T7" fmla="*/ 645 h 788"/>
              <a:gd name="T8" fmla="*/ 143 w 859"/>
              <a:gd name="T9" fmla="*/ 645 h 788"/>
              <a:gd name="T10" fmla="*/ 179 w 859"/>
              <a:gd name="T11" fmla="*/ 72 h 788"/>
              <a:gd name="T12" fmla="*/ 680 w 859"/>
              <a:gd name="T13" fmla="*/ 72 h 788"/>
              <a:gd name="T14" fmla="*/ 716 w 859"/>
              <a:gd name="T15" fmla="*/ 108 h 788"/>
              <a:gd name="T16" fmla="*/ 716 w 859"/>
              <a:gd name="T17" fmla="*/ 358 h 788"/>
              <a:gd name="T18" fmla="*/ 465 w 859"/>
              <a:gd name="T19" fmla="*/ 358 h 788"/>
              <a:gd name="T20" fmla="*/ 465 w 859"/>
              <a:gd name="T21" fmla="*/ 108 h 788"/>
              <a:gd name="T22" fmla="*/ 393 w 859"/>
              <a:gd name="T23" fmla="*/ 108 h 788"/>
              <a:gd name="T24" fmla="*/ 393 w 859"/>
              <a:gd name="T25" fmla="*/ 358 h 788"/>
              <a:gd name="T26" fmla="*/ 143 w 859"/>
              <a:gd name="T27" fmla="*/ 358 h 788"/>
              <a:gd name="T28" fmla="*/ 143 w 859"/>
              <a:gd name="T29" fmla="*/ 108 h 788"/>
              <a:gd name="T30" fmla="*/ 179 w 859"/>
              <a:gd name="T31" fmla="*/ 72 h 788"/>
              <a:gd name="T32" fmla="*/ 787 w 859"/>
              <a:gd name="T33" fmla="*/ 179 h 788"/>
              <a:gd name="T34" fmla="*/ 787 w 859"/>
              <a:gd name="T35" fmla="*/ 108 h 788"/>
              <a:gd name="T36" fmla="*/ 680 w 859"/>
              <a:gd name="T37" fmla="*/ 0 h 788"/>
              <a:gd name="T38" fmla="*/ 179 w 859"/>
              <a:gd name="T39" fmla="*/ 0 h 788"/>
              <a:gd name="T40" fmla="*/ 71 w 859"/>
              <a:gd name="T41" fmla="*/ 108 h 788"/>
              <a:gd name="T42" fmla="*/ 71 w 859"/>
              <a:gd name="T43" fmla="*/ 179 h 788"/>
              <a:gd name="T44" fmla="*/ 0 w 859"/>
              <a:gd name="T45" fmla="*/ 179 h 788"/>
              <a:gd name="T46" fmla="*/ 0 w 859"/>
              <a:gd name="T47" fmla="*/ 358 h 788"/>
              <a:gd name="T48" fmla="*/ 71 w 859"/>
              <a:gd name="T49" fmla="*/ 358 h 788"/>
              <a:gd name="T50" fmla="*/ 71 w 859"/>
              <a:gd name="T51" fmla="*/ 716 h 788"/>
              <a:gd name="T52" fmla="*/ 143 w 859"/>
              <a:gd name="T53" fmla="*/ 716 h 788"/>
              <a:gd name="T54" fmla="*/ 143 w 859"/>
              <a:gd name="T55" fmla="*/ 788 h 788"/>
              <a:gd name="T56" fmla="*/ 214 w 859"/>
              <a:gd name="T57" fmla="*/ 788 h 788"/>
              <a:gd name="T58" fmla="*/ 214 w 859"/>
              <a:gd name="T59" fmla="*/ 716 h 788"/>
              <a:gd name="T60" fmla="*/ 644 w 859"/>
              <a:gd name="T61" fmla="*/ 716 h 788"/>
              <a:gd name="T62" fmla="*/ 644 w 859"/>
              <a:gd name="T63" fmla="*/ 788 h 788"/>
              <a:gd name="T64" fmla="*/ 716 w 859"/>
              <a:gd name="T65" fmla="*/ 788 h 788"/>
              <a:gd name="T66" fmla="*/ 716 w 859"/>
              <a:gd name="T67" fmla="*/ 716 h 788"/>
              <a:gd name="T68" fmla="*/ 787 w 859"/>
              <a:gd name="T69" fmla="*/ 716 h 788"/>
              <a:gd name="T70" fmla="*/ 787 w 859"/>
              <a:gd name="T71" fmla="*/ 358 h 788"/>
              <a:gd name="T72" fmla="*/ 859 w 859"/>
              <a:gd name="T73" fmla="*/ 358 h 788"/>
              <a:gd name="T74" fmla="*/ 859 w 859"/>
              <a:gd name="T75" fmla="*/ 179 h 788"/>
              <a:gd name="T76" fmla="*/ 787 w 859"/>
              <a:gd name="T77" fmla="*/ 179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59" h="788">
                <a:moveTo>
                  <a:pt x="143" y="645"/>
                </a:moveTo>
                <a:lnTo>
                  <a:pt x="143" y="430"/>
                </a:lnTo>
                <a:lnTo>
                  <a:pt x="716" y="430"/>
                </a:lnTo>
                <a:lnTo>
                  <a:pt x="716" y="645"/>
                </a:lnTo>
                <a:lnTo>
                  <a:pt x="143" y="645"/>
                </a:lnTo>
                <a:close/>
                <a:moveTo>
                  <a:pt x="179" y="72"/>
                </a:moveTo>
                <a:lnTo>
                  <a:pt x="680" y="72"/>
                </a:lnTo>
                <a:cubicBezTo>
                  <a:pt x="700" y="72"/>
                  <a:pt x="716" y="88"/>
                  <a:pt x="716" y="108"/>
                </a:cubicBezTo>
                <a:lnTo>
                  <a:pt x="716" y="358"/>
                </a:lnTo>
                <a:lnTo>
                  <a:pt x="465" y="358"/>
                </a:lnTo>
                <a:lnTo>
                  <a:pt x="465" y="108"/>
                </a:lnTo>
                <a:lnTo>
                  <a:pt x="393" y="108"/>
                </a:lnTo>
                <a:lnTo>
                  <a:pt x="393" y="358"/>
                </a:lnTo>
                <a:lnTo>
                  <a:pt x="143" y="358"/>
                </a:lnTo>
                <a:lnTo>
                  <a:pt x="143" y="108"/>
                </a:lnTo>
                <a:cubicBezTo>
                  <a:pt x="143" y="88"/>
                  <a:pt x="159" y="72"/>
                  <a:pt x="179" y="72"/>
                </a:cubicBezTo>
                <a:close/>
                <a:moveTo>
                  <a:pt x="787" y="179"/>
                </a:moveTo>
                <a:lnTo>
                  <a:pt x="787" y="108"/>
                </a:lnTo>
                <a:cubicBezTo>
                  <a:pt x="787" y="48"/>
                  <a:pt x="739" y="0"/>
                  <a:pt x="680" y="0"/>
                </a:cubicBezTo>
                <a:lnTo>
                  <a:pt x="179" y="0"/>
                </a:lnTo>
                <a:cubicBezTo>
                  <a:pt x="120" y="0"/>
                  <a:pt x="71" y="48"/>
                  <a:pt x="71" y="108"/>
                </a:cubicBezTo>
                <a:lnTo>
                  <a:pt x="71" y="179"/>
                </a:lnTo>
                <a:lnTo>
                  <a:pt x="0" y="179"/>
                </a:lnTo>
                <a:lnTo>
                  <a:pt x="0" y="358"/>
                </a:lnTo>
                <a:lnTo>
                  <a:pt x="71" y="358"/>
                </a:lnTo>
                <a:lnTo>
                  <a:pt x="71" y="716"/>
                </a:lnTo>
                <a:lnTo>
                  <a:pt x="143" y="716"/>
                </a:lnTo>
                <a:lnTo>
                  <a:pt x="143" y="788"/>
                </a:lnTo>
                <a:lnTo>
                  <a:pt x="214" y="788"/>
                </a:lnTo>
                <a:lnTo>
                  <a:pt x="214" y="716"/>
                </a:lnTo>
                <a:lnTo>
                  <a:pt x="644" y="716"/>
                </a:lnTo>
                <a:lnTo>
                  <a:pt x="644" y="788"/>
                </a:lnTo>
                <a:lnTo>
                  <a:pt x="716" y="788"/>
                </a:lnTo>
                <a:lnTo>
                  <a:pt x="716" y="716"/>
                </a:lnTo>
                <a:lnTo>
                  <a:pt x="787" y="716"/>
                </a:lnTo>
                <a:lnTo>
                  <a:pt x="787" y="358"/>
                </a:lnTo>
                <a:lnTo>
                  <a:pt x="859" y="358"/>
                </a:lnTo>
                <a:lnTo>
                  <a:pt x="859" y="179"/>
                </a:lnTo>
                <a:lnTo>
                  <a:pt x="787" y="1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6" name="Rectangle 34"/>
          <p:cNvSpPr>
            <a:spLocks noChangeArrowheads="1"/>
          </p:cNvSpPr>
          <p:nvPr/>
        </p:nvSpPr>
        <p:spPr bwMode="auto">
          <a:xfrm>
            <a:off x="8141012" y="3429000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7" name="Rectangle 35"/>
          <p:cNvSpPr>
            <a:spLocks noChangeArrowheads="1"/>
          </p:cNvSpPr>
          <p:nvPr/>
        </p:nvSpPr>
        <p:spPr bwMode="auto">
          <a:xfrm>
            <a:off x="8363231" y="3429000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8" name="Rectangle 36"/>
          <p:cNvSpPr>
            <a:spLocks noChangeArrowheads="1"/>
          </p:cNvSpPr>
          <p:nvPr/>
        </p:nvSpPr>
        <p:spPr bwMode="auto">
          <a:xfrm>
            <a:off x="2279241" y="647860"/>
            <a:ext cx="246243" cy="48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9" name="Freeform 37"/>
          <p:cNvSpPr>
            <a:spLocks noEditPoints="1"/>
          </p:cNvSpPr>
          <p:nvPr/>
        </p:nvSpPr>
        <p:spPr bwMode="auto">
          <a:xfrm>
            <a:off x="2177142" y="560563"/>
            <a:ext cx="447441" cy="519263"/>
          </a:xfrm>
          <a:custGeom>
            <a:avLst/>
            <a:gdLst>
              <a:gd name="T0" fmla="*/ 212 w 651"/>
              <a:gd name="T1" fmla="*/ 446 h 752"/>
              <a:gd name="T2" fmla="*/ 281 w 651"/>
              <a:gd name="T3" fmla="*/ 680 h 752"/>
              <a:gd name="T4" fmla="*/ 290 w 651"/>
              <a:gd name="T5" fmla="*/ 680 h 752"/>
              <a:gd name="T6" fmla="*/ 290 w 651"/>
              <a:gd name="T7" fmla="*/ 348 h 752"/>
              <a:gd name="T8" fmla="*/ 254 w 651"/>
              <a:gd name="T9" fmla="*/ 286 h 752"/>
              <a:gd name="T10" fmla="*/ 326 w 651"/>
              <a:gd name="T11" fmla="*/ 215 h 752"/>
              <a:gd name="T12" fmla="*/ 397 w 651"/>
              <a:gd name="T13" fmla="*/ 286 h 752"/>
              <a:gd name="T14" fmla="*/ 362 w 651"/>
              <a:gd name="T15" fmla="*/ 348 h 752"/>
              <a:gd name="T16" fmla="*/ 362 w 651"/>
              <a:gd name="T17" fmla="*/ 680 h 752"/>
              <a:gd name="T18" fmla="*/ 370 w 651"/>
              <a:gd name="T19" fmla="*/ 680 h 752"/>
              <a:gd name="T20" fmla="*/ 435 w 651"/>
              <a:gd name="T21" fmla="*/ 456 h 752"/>
              <a:gd name="T22" fmla="*/ 573 w 651"/>
              <a:gd name="T23" fmla="*/ 245 h 752"/>
              <a:gd name="T24" fmla="*/ 326 w 651"/>
              <a:gd name="T25" fmla="*/ 72 h 752"/>
              <a:gd name="T26" fmla="*/ 79 w 651"/>
              <a:gd name="T27" fmla="*/ 245 h 752"/>
              <a:gd name="T28" fmla="*/ 212 w 651"/>
              <a:gd name="T29" fmla="*/ 446 h 752"/>
              <a:gd name="T30" fmla="*/ 5 w 651"/>
              <a:gd name="T31" fmla="*/ 241 h 752"/>
              <a:gd name="T32" fmla="*/ 326 w 651"/>
              <a:gd name="T33" fmla="*/ 0 h 752"/>
              <a:gd name="T34" fmla="*/ 647 w 651"/>
              <a:gd name="T35" fmla="*/ 241 h 752"/>
              <a:gd name="T36" fmla="*/ 651 w 651"/>
              <a:gd name="T37" fmla="*/ 257 h 752"/>
              <a:gd name="T38" fmla="*/ 502 w 651"/>
              <a:gd name="T39" fmla="*/ 481 h 752"/>
              <a:gd name="T40" fmla="*/ 424 w 651"/>
              <a:gd name="T41" fmla="*/ 752 h 752"/>
              <a:gd name="T42" fmla="*/ 227 w 651"/>
              <a:gd name="T43" fmla="*/ 752 h 752"/>
              <a:gd name="T44" fmla="*/ 150 w 651"/>
              <a:gd name="T45" fmla="*/ 481 h 752"/>
              <a:gd name="T46" fmla="*/ 0 w 651"/>
              <a:gd name="T47" fmla="*/ 257 h 752"/>
              <a:gd name="T48" fmla="*/ 5 w 651"/>
              <a:gd name="T49" fmla="*/ 24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51" h="752">
                <a:moveTo>
                  <a:pt x="212" y="446"/>
                </a:moveTo>
                <a:lnTo>
                  <a:pt x="281" y="680"/>
                </a:lnTo>
                <a:lnTo>
                  <a:pt x="290" y="680"/>
                </a:lnTo>
                <a:lnTo>
                  <a:pt x="290" y="348"/>
                </a:lnTo>
                <a:cubicBezTo>
                  <a:pt x="254" y="336"/>
                  <a:pt x="254" y="313"/>
                  <a:pt x="254" y="286"/>
                </a:cubicBezTo>
                <a:cubicBezTo>
                  <a:pt x="254" y="247"/>
                  <a:pt x="286" y="215"/>
                  <a:pt x="326" y="215"/>
                </a:cubicBezTo>
                <a:cubicBezTo>
                  <a:pt x="365" y="215"/>
                  <a:pt x="397" y="247"/>
                  <a:pt x="397" y="286"/>
                </a:cubicBezTo>
                <a:cubicBezTo>
                  <a:pt x="397" y="313"/>
                  <a:pt x="398" y="336"/>
                  <a:pt x="362" y="348"/>
                </a:cubicBezTo>
                <a:lnTo>
                  <a:pt x="362" y="680"/>
                </a:lnTo>
                <a:lnTo>
                  <a:pt x="370" y="680"/>
                </a:lnTo>
                <a:lnTo>
                  <a:pt x="435" y="456"/>
                </a:lnTo>
                <a:lnTo>
                  <a:pt x="573" y="245"/>
                </a:lnTo>
                <a:cubicBezTo>
                  <a:pt x="536" y="142"/>
                  <a:pt x="436" y="72"/>
                  <a:pt x="326" y="72"/>
                </a:cubicBezTo>
                <a:cubicBezTo>
                  <a:pt x="215" y="72"/>
                  <a:pt x="116" y="142"/>
                  <a:pt x="79" y="245"/>
                </a:cubicBezTo>
                <a:lnTo>
                  <a:pt x="212" y="446"/>
                </a:lnTo>
                <a:close/>
                <a:moveTo>
                  <a:pt x="5" y="241"/>
                </a:moveTo>
                <a:cubicBezTo>
                  <a:pt x="46" y="99"/>
                  <a:pt x="178" y="0"/>
                  <a:pt x="326" y="0"/>
                </a:cubicBezTo>
                <a:cubicBezTo>
                  <a:pt x="473" y="0"/>
                  <a:pt x="605" y="99"/>
                  <a:pt x="647" y="241"/>
                </a:cubicBezTo>
                <a:lnTo>
                  <a:pt x="651" y="257"/>
                </a:lnTo>
                <a:lnTo>
                  <a:pt x="502" y="481"/>
                </a:lnTo>
                <a:lnTo>
                  <a:pt x="424" y="752"/>
                </a:lnTo>
                <a:lnTo>
                  <a:pt x="227" y="752"/>
                </a:lnTo>
                <a:lnTo>
                  <a:pt x="150" y="481"/>
                </a:lnTo>
                <a:lnTo>
                  <a:pt x="0" y="257"/>
                </a:lnTo>
                <a:lnTo>
                  <a:pt x="5" y="2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2" name="Freeform 40"/>
          <p:cNvSpPr>
            <a:spLocks noEditPoints="1"/>
          </p:cNvSpPr>
          <p:nvPr/>
        </p:nvSpPr>
        <p:spPr bwMode="auto">
          <a:xfrm>
            <a:off x="3585527" y="1831707"/>
            <a:ext cx="588580" cy="492248"/>
          </a:xfrm>
          <a:custGeom>
            <a:avLst/>
            <a:gdLst>
              <a:gd name="T0" fmla="*/ 716 w 859"/>
              <a:gd name="T1" fmla="*/ 0 h 716"/>
              <a:gd name="T2" fmla="*/ 143 w 859"/>
              <a:gd name="T3" fmla="*/ 0 h 716"/>
              <a:gd name="T4" fmla="*/ 0 w 859"/>
              <a:gd name="T5" fmla="*/ 143 h 716"/>
              <a:gd name="T6" fmla="*/ 143 w 859"/>
              <a:gd name="T7" fmla="*/ 286 h 716"/>
              <a:gd name="T8" fmla="*/ 286 w 859"/>
              <a:gd name="T9" fmla="*/ 143 h 716"/>
              <a:gd name="T10" fmla="*/ 215 w 859"/>
              <a:gd name="T11" fmla="*/ 143 h 716"/>
              <a:gd name="T12" fmla="*/ 143 w 859"/>
              <a:gd name="T13" fmla="*/ 215 h 716"/>
              <a:gd name="T14" fmla="*/ 72 w 859"/>
              <a:gd name="T15" fmla="*/ 143 h 716"/>
              <a:gd name="T16" fmla="*/ 143 w 859"/>
              <a:gd name="T17" fmla="*/ 72 h 716"/>
              <a:gd name="T18" fmla="*/ 716 w 859"/>
              <a:gd name="T19" fmla="*/ 72 h 716"/>
              <a:gd name="T20" fmla="*/ 788 w 859"/>
              <a:gd name="T21" fmla="*/ 143 h 716"/>
              <a:gd name="T22" fmla="*/ 716 w 859"/>
              <a:gd name="T23" fmla="*/ 215 h 716"/>
              <a:gd name="T24" fmla="*/ 645 w 859"/>
              <a:gd name="T25" fmla="*/ 143 h 716"/>
              <a:gd name="T26" fmla="*/ 573 w 859"/>
              <a:gd name="T27" fmla="*/ 143 h 716"/>
              <a:gd name="T28" fmla="*/ 716 w 859"/>
              <a:gd name="T29" fmla="*/ 286 h 716"/>
              <a:gd name="T30" fmla="*/ 859 w 859"/>
              <a:gd name="T31" fmla="*/ 143 h 716"/>
              <a:gd name="T32" fmla="*/ 716 w 859"/>
              <a:gd name="T33" fmla="*/ 0 h 716"/>
              <a:gd name="T34" fmla="*/ 394 w 859"/>
              <a:gd name="T35" fmla="*/ 143 h 716"/>
              <a:gd name="T36" fmla="*/ 394 w 859"/>
              <a:gd name="T37" fmla="*/ 573 h 716"/>
              <a:gd name="T38" fmla="*/ 465 w 859"/>
              <a:gd name="T39" fmla="*/ 573 h 716"/>
              <a:gd name="T40" fmla="*/ 465 w 859"/>
              <a:gd name="T41" fmla="*/ 143 h 716"/>
              <a:gd name="T42" fmla="*/ 394 w 859"/>
              <a:gd name="T43" fmla="*/ 143 h 716"/>
              <a:gd name="T44" fmla="*/ 537 w 859"/>
              <a:gd name="T45" fmla="*/ 262 h 716"/>
              <a:gd name="T46" fmla="*/ 537 w 859"/>
              <a:gd name="T47" fmla="*/ 573 h 716"/>
              <a:gd name="T48" fmla="*/ 609 w 859"/>
              <a:gd name="T49" fmla="*/ 573 h 716"/>
              <a:gd name="T50" fmla="*/ 609 w 859"/>
              <a:gd name="T51" fmla="*/ 329 h 716"/>
              <a:gd name="T52" fmla="*/ 537 w 859"/>
              <a:gd name="T53" fmla="*/ 262 h 716"/>
              <a:gd name="T54" fmla="*/ 250 w 859"/>
              <a:gd name="T55" fmla="*/ 329 h 716"/>
              <a:gd name="T56" fmla="*/ 250 w 859"/>
              <a:gd name="T57" fmla="*/ 573 h 716"/>
              <a:gd name="T58" fmla="*/ 322 w 859"/>
              <a:gd name="T59" fmla="*/ 573 h 716"/>
              <a:gd name="T60" fmla="*/ 322 w 859"/>
              <a:gd name="T61" fmla="*/ 262 h 716"/>
              <a:gd name="T62" fmla="*/ 250 w 859"/>
              <a:gd name="T63" fmla="*/ 329 h 716"/>
              <a:gd name="T64" fmla="*/ 143 w 859"/>
              <a:gd name="T65" fmla="*/ 716 h 716"/>
              <a:gd name="T66" fmla="*/ 716 w 859"/>
              <a:gd name="T67" fmla="*/ 716 h 716"/>
              <a:gd name="T68" fmla="*/ 716 w 859"/>
              <a:gd name="T69" fmla="*/ 645 h 716"/>
              <a:gd name="T70" fmla="*/ 143 w 859"/>
              <a:gd name="T71" fmla="*/ 645 h 716"/>
              <a:gd name="T72" fmla="*/ 143 w 859"/>
              <a:gd name="T73" fmla="*/ 716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9" h="716">
                <a:moveTo>
                  <a:pt x="716" y="0"/>
                </a:moveTo>
                <a:lnTo>
                  <a:pt x="143" y="0"/>
                </a:lnTo>
                <a:cubicBezTo>
                  <a:pt x="64" y="0"/>
                  <a:pt x="0" y="64"/>
                  <a:pt x="0" y="143"/>
                </a:cubicBezTo>
                <a:cubicBezTo>
                  <a:pt x="0" y="222"/>
                  <a:pt x="64" y="286"/>
                  <a:pt x="143" y="286"/>
                </a:cubicBezTo>
                <a:cubicBezTo>
                  <a:pt x="222" y="286"/>
                  <a:pt x="286" y="215"/>
                  <a:pt x="286" y="143"/>
                </a:cubicBezTo>
                <a:lnTo>
                  <a:pt x="215" y="143"/>
                </a:lnTo>
                <a:cubicBezTo>
                  <a:pt x="215" y="179"/>
                  <a:pt x="183" y="215"/>
                  <a:pt x="143" y="215"/>
                </a:cubicBezTo>
                <a:cubicBezTo>
                  <a:pt x="104" y="215"/>
                  <a:pt x="72" y="183"/>
                  <a:pt x="72" y="143"/>
                </a:cubicBezTo>
                <a:cubicBezTo>
                  <a:pt x="72" y="104"/>
                  <a:pt x="104" y="72"/>
                  <a:pt x="143" y="72"/>
                </a:cubicBezTo>
                <a:lnTo>
                  <a:pt x="716" y="72"/>
                </a:lnTo>
                <a:cubicBezTo>
                  <a:pt x="756" y="72"/>
                  <a:pt x="788" y="104"/>
                  <a:pt x="788" y="143"/>
                </a:cubicBezTo>
                <a:cubicBezTo>
                  <a:pt x="788" y="183"/>
                  <a:pt x="756" y="215"/>
                  <a:pt x="716" y="215"/>
                </a:cubicBezTo>
                <a:cubicBezTo>
                  <a:pt x="677" y="215"/>
                  <a:pt x="645" y="179"/>
                  <a:pt x="645" y="143"/>
                </a:cubicBezTo>
                <a:lnTo>
                  <a:pt x="573" y="143"/>
                </a:lnTo>
                <a:cubicBezTo>
                  <a:pt x="573" y="215"/>
                  <a:pt x="637" y="286"/>
                  <a:pt x="716" y="286"/>
                </a:cubicBezTo>
                <a:cubicBezTo>
                  <a:pt x="795" y="286"/>
                  <a:pt x="859" y="222"/>
                  <a:pt x="859" y="143"/>
                </a:cubicBezTo>
                <a:cubicBezTo>
                  <a:pt x="859" y="64"/>
                  <a:pt x="795" y="0"/>
                  <a:pt x="716" y="0"/>
                </a:cubicBezTo>
                <a:close/>
                <a:moveTo>
                  <a:pt x="394" y="143"/>
                </a:moveTo>
                <a:lnTo>
                  <a:pt x="394" y="573"/>
                </a:lnTo>
                <a:lnTo>
                  <a:pt x="465" y="573"/>
                </a:lnTo>
                <a:lnTo>
                  <a:pt x="465" y="143"/>
                </a:lnTo>
                <a:lnTo>
                  <a:pt x="394" y="143"/>
                </a:lnTo>
                <a:close/>
                <a:moveTo>
                  <a:pt x="537" y="262"/>
                </a:moveTo>
                <a:lnTo>
                  <a:pt x="537" y="573"/>
                </a:lnTo>
                <a:lnTo>
                  <a:pt x="609" y="573"/>
                </a:lnTo>
                <a:lnTo>
                  <a:pt x="609" y="329"/>
                </a:lnTo>
                <a:cubicBezTo>
                  <a:pt x="573" y="312"/>
                  <a:pt x="573" y="289"/>
                  <a:pt x="537" y="262"/>
                </a:cubicBezTo>
                <a:close/>
                <a:moveTo>
                  <a:pt x="250" y="329"/>
                </a:moveTo>
                <a:lnTo>
                  <a:pt x="250" y="573"/>
                </a:lnTo>
                <a:lnTo>
                  <a:pt x="322" y="573"/>
                </a:lnTo>
                <a:lnTo>
                  <a:pt x="322" y="262"/>
                </a:lnTo>
                <a:cubicBezTo>
                  <a:pt x="286" y="289"/>
                  <a:pt x="286" y="312"/>
                  <a:pt x="250" y="329"/>
                </a:cubicBezTo>
                <a:close/>
                <a:moveTo>
                  <a:pt x="143" y="716"/>
                </a:moveTo>
                <a:lnTo>
                  <a:pt x="716" y="716"/>
                </a:lnTo>
                <a:lnTo>
                  <a:pt x="716" y="645"/>
                </a:lnTo>
                <a:lnTo>
                  <a:pt x="143" y="645"/>
                </a:lnTo>
                <a:lnTo>
                  <a:pt x="143" y="7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6" name="Freeform 44"/>
          <p:cNvSpPr>
            <a:spLocks noEditPoints="1"/>
          </p:cNvSpPr>
          <p:nvPr/>
        </p:nvSpPr>
        <p:spPr bwMode="auto">
          <a:xfrm>
            <a:off x="10966795" y="509538"/>
            <a:ext cx="573565" cy="621313"/>
          </a:xfrm>
          <a:custGeom>
            <a:avLst/>
            <a:gdLst>
              <a:gd name="T0" fmla="*/ 583 w 837"/>
              <a:gd name="T1" fmla="*/ 579 h 901"/>
              <a:gd name="T2" fmla="*/ 511 w 837"/>
              <a:gd name="T3" fmla="*/ 650 h 901"/>
              <a:gd name="T4" fmla="*/ 583 w 837"/>
              <a:gd name="T5" fmla="*/ 722 h 901"/>
              <a:gd name="T6" fmla="*/ 654 w 837"/>
              <a:gd name="T7" fmla="*/ 650 h 901"/>
              <a:gd name="T8" fmla="*/ 583 w 837"/>
              <a:gd name="T9" fmla="*/ 579 h 901"/>
              <a:gd name="T10" fmla="*/ 332 w 837"/>
              <a:gd name="T11" fmla="*/ 579 h 901"/>
              <a:gd name="T12" fmla="*/ 260 w 837"/>
              <a:gd name="T13" fmla="*/ 650 h 901"/>
              <a:gd name="T14" fmla="*/ 332 w 837"/>
              <a:gd name="T15" fmla="*/ 722 h 901"/>
              <a:gd name="T16" fmla="*/ 404 w 837"/>
              <a:gd name="T17" fmla="*/ 650 h 901"/>
              <a:gd name="T18" fmla="*/ 332 w 837"/>
              <a:gd name="T19" fmla="*/ 579 h 901"/>
              <a:gd name="T20" fmla="*/ 332 w 837"/>
              <a:gd name="T21" fmla="*/ 435 h 901"/>
              <a:gd name="T22" fmla="*/ 260 w 837"/>
              <a:gd name="T23" fmla="*/ 364 h 901"/>
              <a:gd name="T24" fmla="*/ 189 w 837"/>
              <a:gd name="T25" fmla="*/ 435 h 901"/>
              <a:gd name="T26" fmla="*/ 260 w 837"/>
              <a:gd name="T27" fmla="*/ 507 h 901"/>
              <a:gd name="T28" fmla="*/ 332 w 837"/>
              <a:gd name="T29" fmla="*/ 435 h 901"/>
              <a:gd name="T30" fmla="*/ 404 w 837"/>
              <a:gd name="T31" fmla="*/ 185 h 901"/>
              <a:gd name="T32" fmla="*/ 332 w 837"/>
              <a:gd name="T33" fmla="*/ 256 h 901"/>
              <a:gd name="T34" fmla="*/ 404 w 837"/>
              <a:gd name="T35" fmla="*/ 328 h 901"/>
              <a:gd name="T36" fmla="*/ 475 w 837"/>
              <a:gd name="T37" fmla="*/ 256 h 901"/>
              <a:gd name="T38" fmla="*/ 404 w 837"/>
              <a:gd name="T39" fmla="*/ 185 h 901"/>
              <a:gd name="T40" fmla="*/ 757 w 837"/>
              <a:gd name="T41" fmla="*/ 635 h 901"/>
              <a:gd name="T42" fmla="*/ 698 w 837"/>
              <a:gd name="T43" fmla="*/ 711 h 901"/>
              <a:gd name="T44" fmla="*/ 429 w 837"/>
              <a:gd name="T45" fmla="*/ 829 h 901"/>
              <a:gd name="T46" fmla="*/ 207 w 837"/>
              <a:gd name="T47" fmla="*/ 738 h 901"/>
              <a:gd name="T48" fmla="*/ 233 w 837"/>
              <a:gd name="T49" fmla="*/ 231 h 901"/>
              <a:gd name="T50" fmla="*/ 502 w 837"/>
              <a:gd name="T51" fmla="*/ 113 h 901"/>
              <a:gd name="T52" fmla="*/ 658 w 837"/>
              <a:gd name="T53" fmla="*/ 154 h 901"/>
              <a:gd name="T54" fmla="*/ 675 w 837"/>
              <a:gd name="T55" fmla="*/ 177 h 901"/>
              <a:gd name="T56" fmla="*/ 665 w 837"/>
              <a:gd name="T57" fmla="*/ 208 h 901"/>
              <a:gd name="T58" fmla="*/ 602 w 837"/>
              <a:gd name="T59" fmla="*/ 366 h 901"/>
              <a:gd name="T60" fmla="*/ 744 w 837"/>
              <a:gd name="T61" fmla="*/ 584 h 901"/>
              <a:gd name="T62" fmla="*/ 760 w 837"/>
              <a:gd name="T63" fmla="*/ 605 h 901"/>
              <a:gd name="T64" fmla="*/ 757 w 837"/>
              <a:gd name="T65" fmla="*/ 635 h 901"/>
              <a:gd name="T66" fmla="*/ 829 w 837"/>
              <a:gd name="T67" fmla="*/ 585 h 901"/>
              <a:gd name="T68" fmla="*/ 776 w 837"/>
              <a:gd name="T69" fmla="*/ 520 h 901"/>
              <a:gd name="T70" fmla="*/ 673 w 837"/>
              <a:gd name="T71" fmla="*/ 366 h 901"/>
              <a:gd name="T72" fmla="*/ 718 w 837"/>
              <a:gd name="T73" fmla="*/ 257 h 901"/>
              <a:gd name="T74" fmla="*/ 746 w 837"/>
              <a:gd name="T75" fmla="*/ 166 h 901"/>
              <a:gd name="T76" fmla="*/ 694 w 837"/>
              <a:gd name="T77" fmla="*/ 92 h 901"/>
              <a:gd name="T78" fmla="*/ 181 w 837"/>
              <a:gd name="T79" fmla="*/ 181 h 901"/>
              <a:gd name="T80" fmla="*/ 156 w 837"/>
              <a:gd name="T81" fmla="*/ 788 h 901"/>
              <a:gd name="T82" fmla="*/ 429 w 837"/>
              <a:gd name="T83" fmla="*/ 901 h 901"/>
              <a:gd name="T84" fmla="*/ 749 w 837"/>
              <a:gd name="T85" fmla="*/ 761 h 901"/>
              <a:gd name="T86" fmla="*/ 818 w 837"/>
              <a:gd name="T87" fmla="*/ 672 h 901"/>
              <a:gd name="T88" fmla="*/ 829 w 837"/>
              <a:gd name="T89" fmla="*/ 585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37" h="901">
                <a:moveTo>
                  <a:pt x="583" y="579"/>
                </a:moveTo>
                <a:cubicBezTo>
                  <a:pt x="543" y="579"/>
                  <a:pt x="511" y="611"/>
                  <a:pt x="511" y="650"/>
                </a:cubicBezTo>
                <a:cubicBezTo>
                  <a:pt x="511" y="690"/>
                  <a:pt x="543" y="722"/>
                  <a:pt x="583" y="722"/>
                </a:cubicBezTo>
                <a:cubicBezTo>
                  <a:pt x="622" y="722"/>
                  <a:pt x="654" y="690"/>
                  <a:pt x="654" y="650"/>
                </a:cubicBezTo>
                <a:cubicBezTo>
                  <a:pt x="654" y="611"/>
                  <a:pt x="622" y="579"/>
                  <a:pt x="583" y="579"/>
                </a:cubicBezTo>
                <a:close/>
                <a:moveTo>
                  <a:pt x="332" y="579"/>
                </a:moveTo>
                <a:cubicBezTo>
                  <a:pt x="292" y="579"/>
                  <a:pt x="260" y="611"/>
                  <a:pt x="260" y="650"/>
                </a:cubicBezTo>
                <a:cubicBezTo>
                  <a:pt x="260" y="690"/>
                  <a:pt x="292" y="722"/>
                  <a:pt x="332" y="722"/>
                </a:cubicBezTo>
                <a:cubicBezTo>
                  <a:pt x="372" y="722"/>
                  <a:pt x="404" y="690"/>
                  <a:pt x="404" y="650"/>
                </a:cubicBezTo>
                <a:cubicBezTo>
                  <a:pt x="404" y="611"/>
                  <a:pt x="372" y="579"/>
                  <a:pt x="332" y="579"/>
                </a:cubicBezTo>
                <a:close/>
                <a:moveTo>
                  <a:pt x="332" y="435"/>
                </a:moveTo>
                <a:cubicBezTo>
                  <a:pt x="332" y="396"/>
                  <a:pt x="300" y="364"/>
                  <a:pt x="260" y="364"/>
                </a:cubicBezTo>
                <a:cubicBezTo>
                  <a:pt x="221" y="364"/>
                  <a:pt x="189" y="396"/>
                  <a:pt x="189" y="435"/>
                </a:cubicBezTo>
                <a:cubicBezTo>
                  <a:pt x="189" y="475"/>
                  <a:pt x="221" y="507"/>
                  <a:pt x="260" y="507"/>
                </a:cubicBezTo>
                <a:cubicBezTo>
                  <a:pt x="300" y="507"/>
                  <a:pt x="332" y="475"/>
                  <a:pt x="332" y="435"/>
                </a:cubicBezTo>
                <a:close/>
                <a:moveTo>
                  <a:pt x="404" y="185"/>
                </a:moveTo>
                <a:cubicBezTo>
                  <a:pt x="364" y="185"/>
                  <a:pt x="332" y="217"/>
                  <a:pt x="332" y="256"/>
                </a:cubicBezTo>
                <a:cubicBezTo>
                  <a:pt x="332" y="296"/>
                  <a:pt x="364" y="328"/>
                  <a:pt x="404" y="328"/>
                </a:cubicBezTo>
                <a:cubicBezTo>
                  <a:pt x="443" y="328"/>
                  <a:pt x="475" y="296"/>
                  <a:pt x="475" y="256"/>
                </a:cubicBezTo>
                <a:cubicBezTo>
                  <a:pt x="475" y="217"/>
                  <a:pt x="443" y="185"/>
                  <a:pt x="404" y="185"/>
                </a:cubicBezTo>
                <a:close/>
                <a:moveTo>
                  <a:pt x="757" y="635"/>
                </a:moveTo>
                <a:cubicBezTo>
                  <a:pt x="740" y="663"/>
                  <a:pt x="721" y="688"/>
                  <a:pt x="698" y="711"/>
                </a:cubicBezTo>
                <a:cubicBezTo>
                  <a:pt x="625" y="786"/>
                  <a:pt x="527" y="829"/>
                  <a:pt x="429" y="829"/>
                </a:cubicBezTo>
                <a:cubicBezTo>
                  <a:pt x="343" y="829"/>
                  <a:pt x="265" y="797"/>
                  <a:pt x="207" y="738"/>
                </a:cubicBezTo>
                <a:cubicBezTo>
                  <a:pt x="78" y="605"/>
                  <a:pt x="89" y="378"/>
                  <a:pt x="233" y="231"/>
                </a:cubicBezTo>
                <a:cubicBezTo>
                  <a:pt x="308" y="154"/>
                  <a:pt x="406" y="113"/>
                  <a:pt x="502" y="113"/>
                </a:cubicBezTo>
                <a:cubicBezTo>
                  <a:pt x="557" y="113"/>
                  <a:pt x="610" y="126"/>
                  <a:pt x="658" y="154"/>
                </a:cubicBezTo>
                <a:cubicBezTo>
                  <a:pt x="668" y="159"/>
                  <a:pt x="674" y="167"/>
                  <a:pt x="675" y="177"/>
                </a:cubicBezTo>
                <a:cubicBezTo>
                  <a:pt x="677" y="188"/>
                  <a:pt x="673" y="199"/>
                  <a:pt x="665" y="208"/>
                </a:cubicBezTo>
                <a:cubicBezTo>
                  <a:pt x="624" y="253"/>
                  <a:pt x="602" y="309"/>
                  <a:pt x="602" y="366"/>
                </a:cubicBezTo>
                <a:cubicBezTo>
                  <a:pt x="602" y="456"/>
                  <a:pt x="656" y="540"/>
                  <a:pt x="744" y="584"/>
                </a:cubicBezTo>
                <a:cubicBezTo>
                  <a:pt x="754" y="590"/>
                  <a:pt x="759" y="600"/>
                  <a:pt x="760" y="605"/>
                </a:cubicBezTo>
                <a:cubicBezTo>
                  <a:pt x="763" y="615"/>
                  <a:pt x="762" y="626"/>
                  <a:pt x="757" y="635"/>
                </a:cubicBezTo>
                <a:close/>
                <a:moveTo>
                  <a:pt x="829" y="585"/>
                </a:moveTo>
                <a:cubicBezTo>
                  <a:pt x="821" y="557"/>
                  <a:pt x="801" y="533"/>
                  <a:pt x="776" y="520"/>
                </a:cubicBezTo>
                <a:cubicBezTo>
                  <a:pt x="713" y="488"/>
                  <a:pt x="673" y="429"/>
                  <a:pt x="673" y="366"/>
                </a:cubicBezTo>
                <a:cubicBezTo>
                  <a:pt x="673" y="326"/>
                  <a:pt x="689" y="288"/>
                  <a:pt x="718" y="257"/>
                </a:cubicBezTo>
                <a:cubicBezTo>
                  <a:pt x="741" y="231"/>
                  <a:pt x="751" y="198"/>
                  <a:pt x="746" y="166"/>
                </a:cubicBezTo>
                <a:cubicBezTo>
                  <a:pt x="741" y="135"/>
                  <a:pt x="722" y="108"/>
                  <a:pt x="694" y="92"/>
                </a:cubicBezTo>
                <a:cubicBezTo>
                  <a:pt x="533" y="0"/>
                  <a:pt x="323" y="37"/>
                  <a:pt x="181" y="181"/>
                </a:cubicBezTo>
                <a:cubicBezTo>
                  <a:pt x="11" y="356"/>
                  <a:pt x="0" y="628"/>
                  <a:pt x="156" y="788"/>
                </a:cubicBezTo>
                <a:cubicBezTo>
                  <a:pt x="227" y="861"/>
                  <a:pt x="324" y="901"/>
                  <a:pt x="429" y="901"/>
                </a:cubicBezTo>
                <a:cubicBezTo>
                  <a:pt x="546" y="901"/>
                  <a:pt x="663" y="850"/>
                  <a:pt x="749" y="761"/>
                </a:cubicBezTo>
                <a:cubicBezTo>
                  <a:pt x="776" y="734"/>
                  <a:pt x="799" y="704"/>
                  <a:pt x="818" y="672"/>
                </a:cubicBezTo>
                <a:cubicBezTo>
                  <a:pt x="833" y="646"/>
                  <a:pt x="837" y="615"/>
                  <a:pt x="829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7" name="Freeform 45"/>
          <p:cNvSpPr>
            <a:spLocks noEditPoints="1"/>
          </p:cNvSpPr>
          <p:nvPr/>
        </p:nvSpPr>
        <p:spPr bwMode="auto">
          <a:xfrm>
            <a:off x="630619" y="1794187"/>
            <a:ext cx="588580" cy="567288"/>
          </a:xfrm>
          <a:custGeom>
            <a:avLst/>
            <a:gdLst>
              <a:gd name="T0" fmla="*/ 573 w 859"/>
              <a:gd name="T1" fmla="*/ 573 h 824"/>
              <a:gd name="T2" fmla="*/ 573 w 859"/>
              <a:gd name="T3" fmla="*/ 645 h 824"/>
              <a:gd name="T4" fmla="*/ 859 w 859"/>
              <a:gd name="T5" fmla="*/ 645 h 824"/>
              <a:gd name="T6" fmla="*/ 859 w 859"/>
              <a:gd name="T7" fmla="*/ 573 h 824"/>
              <a:gd name="T8" fmla="*/ 573 w 859"/>
              <a:gd name="T9" fmla="*/ 573 h 824"/>
              <a:gd name="T10" fmla="*/ 787 w 859"/>
              <a:gd name="T11" fmla="*/ 537 h 824"/>
              <a:gd name="T12" fmla="*/ 787 w 859"/>
              <a:gd name="T13" fmla="*/ 466 h 824"/>
              <a:gd name="T14" fmla="*/ 573 w 859"/>
              <a:gd name="T15" fmla="*/ 466 h 824"/>
              <a:gd name="T16" fmla="*/ 573 w 859"/>
              <a:gd name="T17" fmla="*/ 537 h 824"/>
              <a:gd name="T18" fmla="*/ 787 w 859"/>
              <a:gd name="T19" fmla="*/ 537 h 824"/>
              <a:gd name="T20" fmla="*/ 250 w 859"/>
              <a:gd name="T21" fmla="*/ 430 h 824"/>
              <a:gd name="T22" fmla="*/ 250 w 859"/>
              <a:gd name="T23" fmla="*/ 698 h 824"/>
              <a:gd name="T24" fmla="*/ 394 w 859"/>
              <a:gd name="T25" fmla="*/ 627 h 824"/>
              <a:gd name="T26" fmla="*/ 537 w 859"/>
              <a:gd name="T27" fmla="*/ 698 h 824"/>
              <a:gd name="T28" fmla="*/ 537 w 859"/>
              <a:gd name="T29" fmla="*/ 430 h 824"/>
              <a:gd name="T30" fmla="*/ 465 w 859"/>
              <a:gd name="T31" fmla="*/ 430 h 824"/>
              <a:gd name="T32" fmla="*/ 465 w 859"/>
              <a:gd name="T33" fmla="*/ 582 h 824"/>
              <a:gd name="T34" fmla="*/ 394 w 859"/>
              <a:gd name="T35" fmla="*/ 547 h 824"/>
              <a:gd name="T36" fmla="*/ 322 w 859"/>
              <a:gd name="T37" fmla="*/ 582 h 824"/>
              <a:gd name="T38" fmla="*/ 322 w 859"/>
              <a:gd name="T39" fmla="*/ 430 h 824"/>
              <a:gd name="T40" fmla="*/ 250 w 859"/>
              <a:gd name="T41" fmla="*/ 430 h 824"/>
              <a:gd name="T42" fmla="*/ 788 w 859"/>
              <a:gd name="T43" fmla="*/ 125 h 824"/>
              <a:gd name="T44" fmla="*/ 662 w 859"/>
              <a:gd name="T45" fmla="*/ 0 h 824"/>
              <a:gd name="T46" fmla="*/ 143 w 859"/>
              <a:gd name="T47" fmla="*/ 0 h 824"/>
              <a:gd name="T48" fmla="*/ 143 w 859"/>
              <a:gd name="T49" fmla="*/ 72 h 824"/>
              <a:gd name="T50" fmla="*/ 662 w 859"/>
              <a:gd name="T51" fmla="*/ 72 h 824"/>
              <a:gd name="T52" fmla="*/ 716 w 859"/>
              <a:gd name="T53" fmla="*/ 125 h 824"/>
              <a:gd name="T54" fmla="*/ 662 w 859"/>
              <a:gd name="T55" fmla="*/ 179 h 824"/>
              <a:gd name="T56" fmla="*/ 143 w 859"/>
              <a:gd name="T57" fmla="*/ 179 h 824"/>
              <a:gd name="T58" fmla="*/ 143 w 859"/>
              <a:gd name="T59" fmla="*/ 251 h 824"/>
              <a:gd name="T60" fmla="*/ 662 w 859"/>
              <a:gd name="T61" fmla="*/ 251 h 824"/>
              <a:gd name="T62" fmla="*/ 788 w 859"/>
              <a:gd name="T63" fmla="*/ 125 h 824"/>
              <a:gd name="T64" fmla="*/ 197 w 859"/>
              <a:gd name="T65" fmla="*/ 537 h 824"/>
              <a:gd name="T66" fmla="*/ 214 w 859"/>
              <a:gd name="T67" fmla="*/ 537 h 824"/>
              <a:gd name="T68" fmla="*/ 214 w 859"/>
              <a:gd name="T69" fmla="*/ 466 h 824"/>
              <a:gd name="T70" fmla="*/ 197 w 859"/>
              <a:gd name="T71" fmla="*/ 466 h 824"/>
              <a:gd name="T72" fmla="*/ 143 w 859"/>
              <a:gd name="T73" fmla="*/ 412 h 824"/>
              <a:gd name="T74" fmla="*/ 197 w 859"/>
              <a:gd name="T75" fmla="*/ 358 h 824"/>
              <a:gd name="T76" fmla="*/ 787 w 859"/>
              <a:gd name="T77" fmla="*/ 358 h 824"/>
              <a:gd name="T78" fmla="*/ 787 w 859"/>
              <a:gd name="T79" fmla="*/ 286 h 824"/>
              <a:gd name="T80" fmla="*/ 197 w 859"/>
              <a:gd name="T81" fmla="*/ 286 h 824"/>
              <a:gd name="T82" fmla="*/ 71 w 859"/>
              <a:gd name="T83" fmla="*/ 412 h 824"/>
              <a:gd name="T84" fmla="*/ 197 w 859"/>
              <a:gd name="T85" fmla="*/ 537 h 824"/>
              <a:gd name="T86" fmla="*/ 71 w 859"/>
              <a:gd name="T87" fmla="*/ 698 h 824"/>
              <a:gd name="T88" fmla="*/ 125 w 859"/>
              <a:gd name="T89" fmla="*/ 645 h 824"/>
              <a:gd name="T90" fmla="*/ 214 w 859"/>
              <a:gd name="T91" fmla="*/ 645 h 824"/>
              <a:gd name="T92" fmla="*/ 214 w 859"/>
              <a:gd name="T93" fmla="*/ 573 h 824"/>
              <a:gd name="T94" fmla="*/ 125 w 859"/>
              <a:gd name="T95" fmla="*/ 573 h 824"/>
              <a:gd name="T96" fmla="*/ 0 w 859"/>
              <a:gd name="T97" fmla="*/ 698 h 824"/>
              <a:gd name="T98" fmla="*/ 125 w 859"/>
              <a:gd name="T99" fmla="*/ 824 h 824"/>
              <a:gd name="T100" fmla="*/ 859 w 859"/>
              <a:gd name="T101" fmla="*/ 824 h 824"/>
              <a:gd name="T102" fmla="*/ 859 w 859"/>
              <a:gd name="T103" fmla="*/ 752 h 824"/>
              <a:gd name="T104" fmla="*/ 125 w 859"/>
              <a:gd name="T105" fmla="*/ 752 h 824"/>
              <a:gd name="T106" fmla="*/ 71 w 859"/>
              <a:gd name="T107" fmla="*/ 698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59" h="824">
                <a:moveTo>
                  <a:pt x="573" y="573"/>
                </a:moveTo>
                <a:lnTo>
                  <a:pt x="573" y="645"/>
                </a:lnTo>
                <a:lnTo>
                  <a:pt x="859" y="645"/>
                </a:lnTo>
                <a:lnTo>
                  <a:pt x="859" y="573"/>
                </a:lnTo>
                <a:lnTo>
                  <a:pt x="573" y="573"/>
                </a:lnTo>
                <a:close/>
                <a:moveTo>
                  <a:pt x="787" y="537"/>
                </a:moveTo>
                <a:lnTo>
                  <a:pt x="787" y="466"/>
                </a:lnTo>
                <a:lnTo>
                  <a:pt x="573" y="466"/>
                </a:lnTo>
                <a:lnTo>
                  <a:pt x="573" y="537"/>
                </a:lnTo>
                <a:lnTo>
                  <a:pt x="787" y="537"/>
                </a:lnTo>
                <a:close/>
                <a:moveTo>
                  <a:pt x="250" y="430"/>
                </a:moveTo>
                <a:lnTo>
                  <a:pt x="250" y="698"/>
                </a:lnTo>
                <a:lnTo>
                  <a:pt x="394" y="627"/>
                </a:lnTo>
                <a:lnTo>
                  <a:pt x="537" y="698"/>
                </a:lnTo>
                <a:lnTo>
                  <a:pt x="537" y="430"/>
                </a:lnTo>
                <a:lnTo>
                  <a:pt x="465" y="430"/>
                </a:lnTo>
                <a:lnTo>
                  <a:pt x="465" y="582"/>
                </a:lnTo>
                <a:lnTo>
                  <a:pt x="394" y="547"/>
                </a:lnTo>
                <a:lnTo>
                  <a:pt x="322" y="582"/>
                </a:lnTo>
                <a:lnTo>
                  <a:pt x="322" y="430"/>
                </a:lnTo>
                <a:lnTo>
                  <a:pt x="250" y="430"/>
                </a:lnTo>
                <a:close/>
                <a:moveTo>
                  <a:pt x="788" y="125"/>
                </a:moveTo>
                <a:cubicBezTo>
                  <a:pt x="788" y="56"/>
                  <a:pt x="731" y="0"/>
                  <a:pt x="662" y="0"/>
                </a:cubicBezTo>
                <a:lnTo>
                  <a:pt x="143" y="0"/>
                </a:lnTo>
                <a:lnTo>
                  <a:pt x="143" y="72"/>
                </a:lnTo>
                <a:lnTo>
                  <a:pt x="662" y="72"/>
                </a:lnTo>
                <a:cubicBezTo>
                  <a:pt x="692" y="72"/>
                  <a:pt x="716" y="96"/>
                  <a:pt x="716" y="125"/>
                </a:cubicBezTo>
                <a:cubicBezTo>
                  <a:pt x="716" y="155"/>
                  <a:pt x="692" y="179"/>
                  <a:pt x="662" y="179"/>
                </a:cubicBezTo>
                <a:lnTo>
                  <a:pt x="143" y="179"/>
                </a:lnTo>
                <a:lnTo>
                  <a:pt x="143" y="251"/>
                </a:lnTo>
                <a:lnTo>
                  <a:pt x="662" y="251"/>
                </a:lnTo>
                <a:cubicBezTo>
                  <a:pt x="731" y="251"/>
                  <a:pt x="788" y="194"/>
                  <a:pt x="788" y="125"/>
                </a:cubicBezTo>
                <a:close/>
                <a:moveTo>
                  <a:pt x="197" y="537"/>
                </a:moveTo>
                <a:lnTo>
                  <a:pt x="214" y="537"/>
                </a:lnTo>
                <a:lnTo>
                  <a:pt x="214" y="466"/>
                </a:lnTo>
                <a:lnTo>
                  <a:pt x="197" y="466"/>
                </a:lnTo>
                <a:cubicBezTo>
                  <a:pt x="167" y="466"/>
                  <a:pt x="143" y="441"/>
                  <a:pt x="143" y="412"/>
                </a:cubicBezTo>
                <a:cubicBezTo>
                  <a:pt x="143" y="382"/>
                  <a:pt x="167" y="358"/>
                  <a:pt x="197" y="358"/>
                </a:cubicBezTo>
                <a:lnTo>
                  <a:pt x="787" y="358"/>
                </a:lnTo>
                <a:lnTo>
                  <a:pt x="787" y="286"/>
                </a:lnTo>
                <a:lnTo>
                  <a:pt x="197" y="286"/>
                </a:lnTo>
                <a:cubicBezTo>
                  <a:pt x="128" y="286"/>
                  <a:pt x="71" y="343"/>
                  <a:pt x="71" y="412"/>
                </a:cubicBezTo>
                <a:cubicBezTo>
                  <a:pt x="71" y="481"/>
                  <a:pt x="128" y="537"/>
                  <a:pt x="197" y="537"/>
                </a:cubicBezTo>
                <a:close/>
                <a:moveTo>
                  <a:pt x="71" y="698"/>
                </a:moveTo>
                <a:cubicBezTo>
                  <a:pt x="71" y="669"/>
                  <a:pt x="95" y="645"/>
                  <a:pt x="125" y="645"/>
                </a:cubicBezTo>
                <a:lnTo>
                  <a:pt x="214" y="645"/>
                </a:lnTo>
                <a:lnTo>
                  <a:pt x="214" y="573"/>
                </a:lnTo>
                <a:lnTo>
                  <a:pt x="125" y="573"/>
                </a:lnTo>
                <a:cubicBezTo>
                  <a:pt x="56" y="573"/>
                  <a:pt x="0" y="629"/>
                  <a:pt x="0" y="698"/>
                </a:cubicBezTo>
                <a:cubicBezTo>
                  <a:pt x="0" y="767"/>
                  <a:pt x="56" y="824"/>
                  <a:pt x="125" y="824"/>
                </a:cubicBezTo>
                <a:lnTo>
                  <a:pt x="859" y="824"/>
                </a:lnTo>
                <a:lnTo>
                  <a:pt x="859" y="752"/>
                </a:lnTo>
                <a:lnTo>
                  <a:pt x="125" y="752"/>
                </a:lnTo>
                <a:cubicBezTo>
                  <a:pt x="95" y="752"/>
                  <a:pt x="71" y="728"/>
                  <a:pt x="71" y="6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0" name="Freeform 48"/>
          <p:cNvSpPr>
            <a:spLocks noEditPoints="1"/>
          </p:cNvSpPr>
          <p:nvPr/>
        </p:nvSpPr>
        <p:spPr bwMode="auto">
          <a:xfrm>
            <a:off x="5065986" y="538051"/>
            <a:ext cx="582575" cy="564285"/>
          </a:xfrm>
          <a:custGeom>
            <a:avLst/>
            <a:gdLst>
              <a:gd name="T0" fmla="*/ 388 w 848"/>
              <a:gd name="T1" fmla="*/ 486 h 821"/>
              <a:gd name="T2" fmla="*/ 291 w 848"/>
              <a:gd name="T3" fmla="*/ 583 h 821"/>
              <a:gd name="T4" fmla="*/ 342 w 848"/>
              <a:gd name="T5" fmla="*/ 634 h 821"/>
              <a:gd name="T6" fmla="*/ 460 w 848"/>
              <a:gd name="T7" fmla="*/ 516 h 821"/>
              <a:gd name="T8" fmla="*/ 460 w 848"/>
              <a:gd name="T9" fmla="*/ 267 h 821"/>
              <a:gd name="T10" fmla="*/ 388 w 848"/>
              <a:gd name="T11" fmla="*/ 267 h 821"/>
              <a:gd name="T12" fmla="*/ 388 w 848"/>
              <a:gd name="T13" fmla="*/ 486 h 821"/>
              <a:gd name="T14" fmla="*/ 172 w 848"/>
              <a:gd name="T15" fmla="*/ 118 h 821"/>
              <a:gd name="T16" fmla="*/ 259 w 848"/>
              <a:gd name="T17" fmla="*/ 69 h 821"/>
              <a:gd name="T18" fmla="*/ 231 w 848"/>
              <a:gd name="T19" fmla="*/ 3 h 821"/>
              <a:gd name="T20" fmla="*/ 130 w 848"/>
              <a:gd name="T21" fmla="*/ 60 h 821"/>
              <a:gd name="T22" fmla="*/ 0 w 848"/>
              <a:gd name="T23" fmla="*/ 195 h 821"/>
              <a:gd name="T24" fmla="*/ 60 w 848"/>
              <a:gd name="T25" fmla="*/ 234 h 821"/>
              <a:gd name="T26" fmla="*/ 172 w 848"/>
              <a:gd name="T27" fmla="*/ 118 h 821"/>
              <a:gd name="T28" fmla="*/ 719 w 848"/>
              <a:gd name="T29" fmla="*/ 57 h 821"/>
              <a:gd name="T30" fmla="*/ 617 w 848"/>
              <a:gd name="T31" fmla="*/ 0 h 821"/>
              <a:gd name="T32" fmla="*/ 590 w 848"/>
              <a:gd name="T33" fmla="*/ 66 h 821"/>
              <a:gd name="T34" fmla="*/ 677 w 848"/>
              <a:gd name="T35" fmla="*/ 115 h 821"/>
              <a:gd name="T36" fmla="*/ 788 w 848"/>
              <a:gd name="T37" fmla="*/ 234 h 821"/>
              <a:gd name="T38" fmla="*/ 848 w 848"/>
              <a:gd name="T39" fmla="*/ 196 h 821"/>
              <a:gd name="T40" fmla="*/ 719 w 848"/>
              <a:gd name="T41" fmla="*/ 57 h 821"/>
              <a:gd name="T42" fmla="*/ 424 w 848"/>
              <a:gd name="T43" fmla="*/ 749 h 821"/>
              <a:gd name="T44" fmla="*/ 138 w 848"/>
              <a:gd name="T45" fmla="*/ 463 h 821"/>
              <a:gd name="T46" fmla="*/ 424 w 848"/>
              <a:gd name="T47" fmla="*/ 176 h 821"/>
              <a:gd name="T48" fmla="*/ 711 w 848"/>
              <a:gd name="T49" fmla="*/ 463 h 821"/>
              <a:gd name="T50" fmla="*/ 424 w 848"/>
              <a:gd name="T51" fmla="*/ 749 h 821"/>
              <a:gd name="T52" fmla="*/ 424 w 848"/>
              <a:gd name="T53" fmla="*/ 105 h 821"/>
              <a:gd name="T54" fmla="*/ 66 w 848"/>
              <a:gd name="T55" fmla="*/ 463 h 821"/>
              <a:gd name="T56" fmla="*/ 424 w 848"/>
              <a:gd name="T57" fmla="*/ 821 h 821"/>
              <a:gd name="T58" fmla="*/ 782 w 848"/>
              <a:gd name="T59" fmla="*/ 463 h 821"/>
              <a:gd name="T60" fmla="*/ 424 w 848"/>
              <a:gd name="T61" fmla="*/ 105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48" h="821">
                <a:moveTo>
                  <a:pt x="388" y="486"/>
                </a:moveTo>
                <a:lnTo>
                  <a:pt x="291" y="583"/>
                </a:lnTo>
                <a:lnTo>
                  <a:pt x="342" y="634"/>
                </a:lnTo>
                <a:lnTo>
                  <a:pt x="460" y="516"/>
                </a:lnTo>
                <a:lnTo>
                  <a:pt x="460" y="267"/>
                </a:lnTo>
                <a:lnTo>
                  <a:pt x="388" y="267"/>
                </a:lnTo>
                <a:lnTo>
                  <a:pt x="388" y="486"/>
                </a:lnTo>
                <a:close/>
                <a:moveTo>
                  <a:pt x="172" y="118"/>
                </a:moveTo>
                <a:cubicBezTo>
                  <a:pt x="199" y="98"/>
                  <a:pt x="228" y="82"/>
                  <a:pt x="259" y="69"/>
                </a:cubicBezTo>
                <a:lnTo>
                  <a:pt x="231" y="3"/>
                </a:lnTo>
                <a:cubicBezTo>
                  <a:pt x="195" y="18"/>
                  <a:pt x="161" y="37"/>
                  <a:pt x="130" y="60"/>
                </a:cubicBezTo>
                <a:cubicBezTo>
                  <a:pt x="76" y="98"/>
                  <a:pt x="33" y="144"/>
                  <a:pt x="0" y="195"/>
                </a:cubicBezTo>
                <a:lnTo>
                  <a:pt x="60" y="234"/>
                </a:lnTo>
                <a:cubicBezTo>
                  <a:pt x="89" y="190"/>
                  <a:pt x="126" y="151"/>
                  <a:pt x="172" y="118"/>
                </a:cubicBezTo>
                <a:close/>
                <a:moveTo>
                  <a:pt x="719" y="57"/>
                </a:moveTo>
                <a:cubicBezTo>
                  <a:pt x="687" y="34"/>
                  <a:pt x="653" y="15"/>
                  <a:pt x="617" y="0"/>
                </a:cubicBezTo>
                <a:lnTo>
                  <a:pt x="590" y="66"/>
                </a:lnTo>
                <a:cubicBezTo>
                  <a:pt x="620" y="79"/>
                  <a:pt x="650" y="95"/>
                  <a:pt x="677" y="115"/>
                </a:cubicBezTo>
                <a:cubicBezTo>
                  <a:pt x="721" y="147"/>
                  <a:pt x="758" y="187"/>
                  <a:pt x="788" y="234"/>
                </a:cubicBezTo>
                <a:lnTo>
                  <a:pt x="848" y="196"/>
                </a:lnTo>
                <a:cubicBezTo>
                  <a:pt x="814" y="141"/>
                  <a:pt x="770" y="95"/>
                  <a:pt x="719" y="57"/>
                </a:cubicBezTo>
                <a:close/>
                <a:moveTo>
                  <a:pt x="424" y="749"/>
                </a:moveTo>
                <a:cubicBezTo>
                  <a:pt x="266" y="749"/>
                  <a:pt x="138" y="621"/>
                  <a:pt x="138" y="463"/>
                </a:cubicBezTo>
                <a:cubicBezTo>
                  <a:pt x="138" y="305"/>
                  <a:pt x="266" y="176"/>
                  <a:pt x="424" y="176"/>
                </a:cubicBezTo>
                <a:cubicBezTo>
                  <a:pt x="582" y="176"/>
                  <a:pt x="711" y="305"/>
                  <a:pt x="711" y="463"/>
                </a:cubicBezTo>
                <a:cubicBezTo>
                  <a:pt x="711" y="621"/>
                  <a:pt x="582" y="749"/>
                  <a:pt x="424" y="749"/>
                </a:cubicBezTo>
                <a:close/>
                <a:moveTo>
                  <a:pt x="424" y="105"/>
                </a:moveTo>
                <a:cubicBezTo>
                  <a:pt x="227" y="105"/>
                  <a:pt x="66" y="265"/>
                  <a:pt x="66" y="463"/>
                </a:cubicBezTo>
                <a:cubicBezTo>
                  <a:pt x="66" y="660"/>
                  <a:pt x="227" y="821"/>
                  <a:pt x="424" y="821"/>
                </a:cubicBezTo>
                <a:cubicBezTo>
                  <a:pt x="622" y="821"/>
                  <a:pt x="782" y="660"/>
                  <a:pt x="782" y="463"/>
                </a:cubicBezTo>
                <a:cubicBezTo>
                  <a:pt x="782" y="265"/>
                  <a:pt x="622" y="105"/>
                  <a:pt x="424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4" name="Freeform 52"/>
          <p:cNvSpPr>
            <a:spLocks noEditPoints="1"/>
          </p:cNvSpPr>
          <p:nvPr/>
        </p:nvSpPr>
        <p:spPr bwMode="auto">
          <a:xfrm>
            <a:off x="6540438" y="1780680"/>
            <a:ext cx="576567" cy="594301"/>
          </a:xfrm>
          <a:custGeom>
            <a:avLst/>
            <a:gdLst>
              <a:gd name="T0" fmla="*/ 179 w 839"/>
              <a:gd name="T1" fmla="*/ 143 h 860"/>
              <a:gd name="T2" fmla="*/ 609 w 839"/>
              <a:gd name="T3" fmla="*/ 143 h 860"/>
              <a:gd name="T4" fmla="*/ 609 w 839"/>
              <a:gd name="T5" fmla="*/ 269 h 860"/>
              <a:gd name="T6" fmla="*/ 474 w 839"/>
              <a:gd name="T7" fmla="*/ 383 h 860"/>
              <a:gd name="T8" fmla="*/ 526 w 839"/>
              <a:gd name="T9" fmla="*/ 440 h 860"/>
              <a:gd name="T10" fmla="*/ 839 w 839"/>
              <a:gd name="T11" fmla="*/ 208 h 860"/>
              <a:gd name="T12" fmla="*/ 781 w 839"/>
              <a:gd name="T13" fmla="*/ 151 h 860"/>
              <a:gd name="T14" fmla="*/ 680 w 839"/>
              <a:gd name="T15" fmla="*/ 215 h 860"/>
              <a:gd name="T16" fmla="*/ 680 w 839"/>
              <a:gd name="T17" fmla="*/ 72 h 860"/>
              <a:gd name="T18" fmla="*/ 430 w 839"/>
              <a:gd name="T19" fmla="*/ 72 h 860"/>
              <a:gd name="T20" fmla="*/ 430 w 839"/>
              <a:gd name="T21" fmla="*/ 0 h 860"/>
              <a:gd name="T22" fmla="*/ 358 w 839"/>
              <a:gd name="T23" fmla="*/ 0 h 860"/>
              <a:gd name="T24" fmla="*/ 358 w 839"/>
              <a:gd name="T25" fmla="*/ 72 h 860"/>
              <a:gd name="T26" fmla="*/ 107 w 839"/>
              <a:gd name="T27" fmla="*/ 72 h 860"/>
              <a:gd name="T28" fmla="*/ 107 w 839"/>
              <a:gd name="T29" fmla="*/ 537 h 860"/>
              <a:gd name="T30" fmla="*/ 179 w 839"/>
              <a:gd name="T31" fmla="*/ 537 h 860"/>
              <a:gd name="T32" fmla="*/ 179 w 839"/>
              <a:gd name="T33" fmla="*/ 143 h 860"/>
              <a:gd name="T34" fmla="*/ 680 w 839"/>
              <a:gd name="T35" fmla="*/ 537 h 860"/>
              <a:gd name="T36" fmla="*/ 680 w 839"/>
              <a:gd name="T37" fmla="*/ 393 h 860"/>
              <a:gd name="T38" fmla="*/ 609 w 839"/>
              <a:gd name="T39" fmla="*/ 447 h 860"/>
              <a:gd name="T40" fmla="*/ 609 w 839"/>
              <a:gd name="T41" fmla="*/ 537 h 860"/>
              <a:gd name="T42" fmla="*/ 680 w 839"/>
              <a:gd name="T43" fmla="*/ 537 h 860"/>
              <a:gd name="T44" fmla="*/ 371 w 839"/>
              <a:gd name="T45" fmla="*/ 473 h 860"/>
              <a:gd name="T46" fmla="*/ 414 w 839"/>
              <a:gd name="T47" fmla="*/ 530 h 860"/>
              <a:gd name="T48" fmla="*/ 506 w 839"/>
              <a:gd name="T49" fmla="*/ 461 h 860"/>
              <a:gd name="T50" fmla="*/ 463 w 839"/>
              <a:gd name="T51" fmla="*/ 404 h 860"/>
              <a:gd name="T52" fmla="*/ 371 w 839"/>
              <a:gd name="T53" fmla="*/ 473 h 860"/>
              <a:gd name="T54" fmla="*/ 0 w 839"/>
              <a:gd name="T55" fmla="*/ 681 h 860"/>
              <a:gd name="T56" fmla="*/ 233 w 839"/>
              <a:gd name="T57" fmla="*/ 681 h 860"/>
              <a:gd name="T58" fmla="*/ 166 w 839"/>
              <a:gd name="T59" fmla="*/ 860 h 860"/>
              <a:gd name="T60" fmla="*/ 243 w 839"/>
              <a:gd name="T61" fmla="*/ 860 h 860"/>
              <a:gd name="T62" fmla="*/ 310 w 839"/>
              <a:gd name="T63" fmla="*/ 681 h 860"/>
              <a:gd name="T64" fmla="*/ 358 w 839"/>
              <a:gd name="T65" fmla="*/ 681 h 860"/>
              <a:gd name="T66" fmla="*/ 358 w 839"/>
              <a:gd name="T67" fmla="*/ 860 h 860"/>
              <a:gd name="T68" fmla="*/ 430 w 839"/>
              <a:gd name="T69" fmla="*/ 860 h 860"/>
              <a:gd name="T70" fmla="*/ 430 w 839"/>
              <a:gd name="T71" fmla="*/ 681 h 860"/>
              <a:gd name="T72" fmla="*/ 547 w 839"/>
              <a:gd name="T73" fmla="*/ 681 h 860"/>
              <a:gd name="T74" fmla="*/ 614 w 839"/>
              <a:gd name="T75" fmla="*/ 860 h 860"/>
              <a:gd name="T76" fmla="*/ 690 w 839"/>
              <a:gd name="T77" fmla="*/ 860 h 860"/>
              <a:gd name="T78" fmla="*/ 623 w 839"/>
              <a:gd name="T79" fmla="*/ 681 h 860"/>
              <a:gd name="T80" fmla="*/ 788 w 839"/>
              <a:gd name="T81" fmla="*/ 681 h 860"/>
              <a:gd name="T82" fmla="*/ 788 w 839"/>
              <a:gd name="T83" fmla="*/ 609 h 860"/>
              <a:gd name="T84" fmla="*/ 0 w 839"/>
              <a:gd name="T85" fmla="*/ 609 h 860"/>
              <a:gd name="T86" fmla="*/ 0 w 839"/>
              <a:gd name="T87" fmla="*/ 681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39" h="860">
                <a:moveTo>
                  <a:pt x="179" y="143"/>
                </a:moveTo>
                <a:lnTo>
                  <a:pt x="609" y="143"/>
                </a:lnTo>
                <a:lnTo>
                  <a:pt x="609" y="269"/>
                </a:lnTo>
                <a:lnTo>
                  <a:pt x="474" y="383"/>
                </a:lnTo>
                <a:lnTo>
                  <a:pt x="526" y="440"/>
                </a:lnTo>
                <a:lnTo>
                  <a:pt x="839" y="208"/>
                </a:lnTo>
                <a:lnTo>
                  <a:pt x="781" y="151"/>
                </a:lnTo>
                <a:lnTo>
                  <a:pt x="680" y="215"/>
                </a:lnTo>
                <a:lnTo>
                  <a:pt x="680" y="72"/>
                </a:lnTo>
                <a:lnTo>
                  <a:pt x="430" y="72"/>
                </a:lnTo>
                <a:lnTo>
                  <a:pt x="430" y="0"/>
                </a:lnTo>
                <a:lnTo>
                  <a:pt x="358" y="0"/>
                </a:lnTo>
                <a:lnTo>
                  <a:pt x="358" y="72"/>
                </a:lnTo>
                <a:lnTo>
                  <a:pt x="107" y="72"/>
                </a:lnTo>
                <a:lnTo>
                  <a:pt x="107" y="537"/>
                </a:lnTo>
                <a:lnTo>
                  <a:pt x="179" y="537"/>
                </a:lnTo>
                <a:lnTo>
                  <a:pt x="179" y="143"/>
                </a:lnTo>
                <a:close/>
                <a:moveTo>
                  <a:pt x="680" y="537"/>
                </a:moveTo>
                <a:lnTo>
                  <a:pt x="680" y="393"/>
                </a:lnTo>
                <a:lnTo>
                  <a:pt x="609" y="447"/>
                </a:lnTo>
                <a:lnTo>
                  <a:pt x="609" y="537"/>
                </a:lnTo>
                <a:lnTo>
                  <a:pt x="680" y="537"/>
                </a:lnTo>
                <a:close/>
                <a:moveTo>
                  <a:pt x="371" y="473"/>
                </a:moveTo>
                <a:lnTo>
                  <a:pt x="414" y="530"/>
                </a:lnTo>
                <a:lnTo>
                  <a:pt x="506" y="461"/>
                </a:lnTo>
                <a:lnTo>
                  <a:pt x="463" y="404"/>
                </a:lnTo>
                <a:lnTo>
                  <a:pt x="371" y="473"/>
                </a:lnTo>
                <a:close/>
                <a:moveTo>
                  <a:pt x="0" y="681"/>
                </a:moveTo>
                <a:lnTo>
                  <a:pt x="233" y="681"/>
                </a:lnTo>
                <a:lnTo>
                  <a:pt x="166" y="860"/>
                </a:lnTo>
                <a:lnTo>
                  <a:pt x="243" y="860"/>
                </a:lnTo>
                <a:lnTo>
                  <a:pt x="310" y="681"/>
                </a:lnTo>
                <a:lnTo>
                  <a:pt x="358" y="681"/>
                </a:lnTo>
                <a:lnTo>
                  <a:pt x="358" y="860"/>
                </a:lnTo>
                <a:lnTo>
                  <a:pt x="430" y="860"/>
                </a:lnTo>
                <a:lnTo>
                  <a:pt x="430" y="681"/>
                </a:lnTo>
                <a:lnTo>
                  <a:pt x="547" y="681"/>
                </a:lnTo>
                <a:lnTo>
                  <a:pt x="614" y="860"/>
                </a:lnTo>
                <a:lnTo>
                  <a:pt x="690" y="860"/>
                </a:lnTo>
                <a:lnTo>
                  <a:pt x="623" y="681"/>
                </a:lnTo>
                <a:lnTo>
                  <a:pt x="788" y="681"/>
                </a:lnTo>
                <a:lnTo>
                  <a:pt x="788" y="609"/>
                </a:lnTo>
                <a:lnTo>
                  <a:pt x="0" y="609"/>
                </a:lnTo>
                <a:lnTo>
                  <a:pt x="0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6" name="Freeform 54"/>
          <p:cNvSpPr>
            <a:spLocks noEditPoints="1"/>
          </p:cNvSpPr>
          <p:nvPr/>
        </p:nvSpPr>
        <p:spPr bwMode="auto">
          <a:xfrm>
            <a:off x="2108074" y="3005710"/>
            <a:ext cx="588580" cy="591300"/>
          </a:xfrm>
          <a:custGeom>
            <a:avLst/>
            <a:gdLst>
              <a:gd name="T0" fmla="*/ 358 w 860"/>
              <a:gd name="T1" fmla="*/ 322 h 859"/>
              <a:gd name="T2" fmla="*/ 358 w 860"/>
              <a:gd name="T3" fmla="*/ 250 h 859"/>
              <a:gd name="T4" fmla="*/ 287 w 860"/>
              <a:gd name="T5" fmla="*/ 250 h 859"/>
              <a:gd name="T6" fmla="*/ 287 w 860"/>
              <a:gd name="T7" fmla="*/ 322 h 859"/>
              <a:gd name="T8" fmla="*/ 358 w 860"/>
              <a:gd name="T9" fmla="*/ 322 h 859"/>
              <a:gd name="T10" fmla="*/ 215 w 860"/>
              <a:gd name="T11" fmla="*/ 394 h 859"/>
              <a:gd name="T12" fmla="*/ 144 w 860"/>
              <a:gd name="T13" fmla="*/ 394 h 859"/>
              <a:gd name="T14" fmla="*/ 144 w 860"/>
              <a:gd name="T15" fmla="*/ 465 h 859"/>
              <a:gd name="T16" fmla="*/ 215 w 860"/>
              <a:gd name="T17" fmla="*/ 465 h 859"/>
              <a:gd name="T18" fmla="*/ 215 w 860"/>
              <a:gd name="T19" fmla="*/ 394 h 859"/>
              <a:gd name="T20" fmla="*/ 251 w 860"/>
              <a:gd name="T21" fmla="*/ 143 h 859"/>
              <a:gd name="T22" fmla="*/ 394 w 860"/>
              <a:gd name="T23" fmla="*/ 143 h 859"/>
              <a:gd name="T24" fmla="*/ 394 w 860"/>
              <a:gd name="T25" fmla="*/ 71 h 859"/>
              <a:gd name="T26" fmla="*/ 251 w 860"/>
              <a:gd name="T27" fmla="*/ 71 h 859"/>
              <a:gd name="T28" fmla="*/ 251 w 860"/>
              <a:gd name="T29" fmla="*/ 0 h 859"/>
              <a:gd name="T30" fmla="*/ 179 w 860"/>
              <a:gd name="T31" fmla="*/ 0 h 859"/>
              <a:gd name="T32" fmla="*/ 179 w 860"/>
              <a:gd name="T33" fmla="*/ 179 h 859"/>
              <a:gd name="T34" fmla="*/ 251 w 860"/>
              <a:gd name="T35" fmla="*/ 179 h 859"/>
              <a:gd name="T36" fmla="*/ 251 w 860"/>
              <a:gd name="T37" fmla="*/ 143 h 859"/>
              <a:gd name="T38" fmla="*/ 215 w 860"/>
              <a:gd name="T39" fmla="*/ 250 h 859"/>
              <a:gd name="T40" fmla="*/ 144 w 860"/>
              <a:gd name="T41" fmla="*/ 250 h 859"/>
              <a:gd name="T42" fmla="*/ 144 w 860"/>
              <a:gd name="T43" fmla="*/ 322 h 859"/>
              <a:gd name="T44" fmla="*/ 215 w 860"/>
              <a:gd name="T45" fmla="*/ 322 h 859"/>
              <a:gd name="T46" fmla="*/ 215 w 860"/>
              <a:gd name="T47" fmla="*/ 250 h 859"/>
              <a:gd name="T48" fmla="*/ 609 w 860"/>
              <a:gd name="T49" fmla="*/ 429 h 859"/>
              <a:gd name="T50" fmla="*/ 537 w 860"/>
              <a:gd name="T51" fmla="*/ 429 h 859"/>
              <a:gd name="T52" fmla="*/ 537 w 860"/>
              <a:gd name="T53" fmla="*/ 588 h 859"/>
              <a:gd name="T54" fmla="*/ 620 w 860"/>
              <a:gd name="T55" fmla="*/ 670 h 859"/>
              <a:gd name="T56" fmla="*/ 670 w 860"/>
              <a:gd name="T57" fmla="*/ 619 h 859"/>
              <a:gd name="T58" fmla="*/ 609 w 860"/>
              <a:gd name="T59" fmla="*/ 558 h 859"/>
              <a:gd name="T60" fmla="*/ 609 w 860"/>
              <a:gd name="T61" fmla="*/ 429 h 859"/>
              <a:gd name="T62" fmla="*/ 573 w 860"/>
              <a:gd name="T63" fmla="*/ 788 h 859"/>
              <a:gd name="T64" fmla="*/ 358 w 860"/>
              <a:gd name="T65" fmla="*/ 573 h 859"/>
              <a:gd name="T66" fmla="*/ 573 w 860"/>
              <a:gd name="T67" fmla="*/ 358 h 859"/>
              <a:gd name="T68" fmla="*/ 788 w 860"/>
              <a:gd name="T69" fmla="*/ 573 h 859"/>
              <a:gd name="T70" fmla="*/ 573 w 860"/>
              <a:gd name="T71" fmla="*/ 788 h 859"/>
              <a:gd name="T72" fmla="*/ 712 w 860"/>
              <a:gd name="T73" fmla="*/ 322 h 859"/>
              <a:gd name="T74" fmla="*/ 716 w 860"/>
              <a:gd name="T75" fmla="*/ 322 h 859"/>
              <a:gd name="T76" fmla="*/ 716 w 860"/>
              <a:gd name="T77" fmla="*/ 71 h 859"/>
              <a:gd name="T78" fmla="*/ 537 w 860"/>
              <a:gd name="T79" fmla="*/ 71 h 859"/>
              <a:gd name="T80" fmla="*/ 537 w 860"/>
              <a:gd name="T81" fmla="*/ 0 h 859"/>
              <a:gd name="T82" fmla="*/ 466 w 860"/>
              <a:gd name="T83" fmla="*/ 0 h 859"/>
              <a:gd name="T84" fmla="*/ 466 w 860"/>
              <a:gd name="T85" fmla="*/ 179 h 859"/>
              <a:gd name="T86" fmla="*/ 537 w 860"/>
              <a:gd name="T87" fmla="*/ 179 h 859"/>
              <a:gd name="T88" fmla="*/ 537 w 860"/>
              <a:gd name="T89" fmla="*/ 143 h 859"/>
              <a:gd name="T90" fmla="*/ 645 w 860"/>
              <a:gd name="T91" fmla="*/ 143 h 859"/>
              <a:gd name="T92" fmla="*/ 645 w 860"/>
              <a:gd name="T93" fmla="*/ 296 h 859"/>
              <a:gd name="T94" fmla="*/ 573 w 860"/>
              <a:gd name="T95" fmla="*/ 286 h 859"/>
              <a:gd name="T96" fmla="*/ 289 w 860"/>
              <a:gd name="T97" fmla="*/ 537 h 859"/>
              <a:gd name="T98" fmla="*/ 72 w 860"/>
              <a:gd name="T99" fmla="*/ 537 h 859"/>
              <a:gd name="T100" fmla="*/ 72 w 860"/>
              <a:gd name="T101" fmla="*/ 143 h 859"/>
              <a:gd name="T102" fmla="*/ 108 w 860"/>
              <a:gd name="T103" fmla="*/ 143 h 859"/>
              <a:gd name="T104" fmla="*/ 108 w 860"/>
              <a:gd name="T105" fmla="*/ 71 h 859"/>
              <a:gd name="T106" fmla="*/ 0 w 860"/>
              <a:gd name="T107" fmla="*/ 71 h 859"/>
              <a:gd name="T108" fmla="*/ 0 w 860"/>
              <a:gd name="T109" fmla="*/ 609 h 859"/>
              <a:gd name="T110" fmla="*/ 289 w 860"/>
              <a:gd name="T111" fmla="*/ 609 h 859"/>
              <a:gd name="T112" fmla="*/ 573 w 860"/>
              <a:gd name="T113" fmla="*/ 859 h 859"/>
              <a:gd name="T114" fmla="*/ 860 w 860"/>
              <a:gd name="T115" fmla="*/ 573 h 859"/>
              <a:gd name="T116" fmla="*/ 712 w 860"/>
              <a:gd name="T117" fmla="*/ 322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60" h="859">
                <a:moveTo>
                  <a:pt x="358" y="322"/>
                </a:moveTo>
                <a:lnTo>
                  <a:pt x="358" y="250"/>
                </a:lnTo>
                <a:lnTo>
                  <a:pt x="287" y="250"/>
                </a:lnTo>
                <a:lnTo>
                  <a:pt x="287" y="322"/>
                </a:lnTo>
                <a:lnTo>
                  <a:pt x="358" y="322"/>
                </a:lnTo>
                <a:close/>
                <a:moveTo>
                  <a:pt x="215" y="394"/>
                </a:moveTo>
                <a:lnTo>
                  <a:pt x="144" y="394"/>
                </a:lnTo>
                <a:lnTo>
                  <a:pt x="144" y="465"/>
                </a:lnTo>
                <a:lnTo>
                  <a:pt x="215" y="465"/>
                </a:lnTo>
                <a:lnTo>
                  <a:pt x="215" y="394"/>
                </a:lnTo>
                <a:close/>
                <a:moveTo>
                  <a:pt x="251" y="143"/>
                </a:moveTo>
                <a:lnTo>
                  <a:pt x="394" y="143"/>
                </a:lnTo>
                <a:lnTo>
                  <a:pt x="394" y="71"/>
                </a:lnTo>
                <a:lnTo>
                  <a:pt x="251" y="71"/>
                </a:lnTo>
                <a:lnTo>
                  <a:pt x="251" y="0"/>
                </a:lnTo>
                <a:lnTo>
                  <a:pt x="179" y="0"/>
                </a:lnTo>
                <a:lnTo>
                  <a:pt x="179" y="179"/>
                </a:lnTo>
                <a:lnTo>
                  <a:pt x="251" y="179"/>
                </a:lnTo>
                <a:lnTo>
                  <a:pt x="251" y="143"/>
                </a:lnTo>
                <a:close/>
                <a:moveTo>
                  <a:pt x="215" y="250"/>
                </a:moveTo>
                <a:lnTo>
                  <a:pt x="144" y="250"/>
                </a:lnTo>
                <a:lnTo>
                  <a:pt x="144" y="322"/>
                </a:lnTo>
                <a:lnTo>
                  <a:pt x="215" y="322"/>
                </a:lnTo>
                <a:lnTo>
                  <a:pt x="215" y="250"/>
                </a:lnTo>
                <a:close/>
                <a:moveTo>
                  <a:pt x="609" y="429"/>
                </a:moveTo>
                <a:lnTo>
                  <a:pt x="537" y="429"/>
                </a:lnTo>
                <a:lnTo>
                  <a:pt x="537" y="588"/>
                </a:lnTo>
                <a:lnTo>
                  <a:pt x="620" y="670"/>
                </a:lnTo>
                <a:lnTo>
                  <a:pt x="670" y="619"/>
                </a:lnTo>
                <a:lnTo>
                  <a:pt x="609" y="558"/>
                </a:lnTo>
                <a:lnTo>
                  <a:pt x="609" y="429"/>
                </a:lnTo>
                <a:close/>
                <a:moveTo>
                  <a:pt x="573" y="788"/>
                </a:moveTo>
                <a:cubicBezTo>
                  <a:pt x="455" y="788"/>
                  <a:pt x="358" y="691"/>
                  <a:pt x="358" y="573"/>
                </a:cubicBezTo>
                <a:cubicBezTo>
                  <a:pt x="358" y="454"/>
                  <a:pt x="455" y="358"/>
                  <a:pt x="573" y="358"/>
                </a:cubicBezTo>
                <a:cubicBezTo>
                  <a:pt x="692" y="358"/>
                  <a:pt x="788" y="454"/>
                  <a:pt x="788" y="573"/>
                </a:cubicBezTo>
                <a:cubicBezTo>
                  <a:pt x="788" y="691"/>
                  <a:pt x="692" y="788"/>
                  <a:pt x="573" y="788"/>
                </a:cubicBezTo>
                <a:close/>
                <a:moveTo>
                  <a:pt x="712" y="322"/>
                </a:moveTo>
                <a:lnTo>
                  <a:pt x="716" y="322"/>
                </a:lnTo>
                <a:lnTo>
                  <a:pt x="716" y="71"/>
                </a:lnTo>
                <a:lnTo>
                  <a:pt x="537" y="71"/>
                </a:lnTo>
                <a:lnTo>
                  <a:pt x="537" y="0"/>
                </a:lnTo>
                <a:lnTo>
                  <a:pt x="466" y="0"/>
                </a:lnTo>
                <a:lnTo>
                  <a:pt x="466" y="179"/>
                </a:lnTo>
                <a:lnTo>
                  <a:pt x="537" y="179"/>
                </a:lnTo>
                <a:lnTo>
                  <a:pt x="537" y="143"/>
                </a:lnTo>
                <a:lnTo>
                  <a:pt x="645" y="143"/>
                </a:lnTo>
                <a:lnTo>
                  <a:pt x="645" y="296"/>
                </a:lnTo>
                <a:cubicBezTo>
                  <a:pt x="609" y="290"/>
                  <a:pt x="598" y="286"/>
                  <a:pt x="573" y="286"/>
                </a:cubicBezTo>
                <a:cubicBezTo>
                  <a:pt x="427" y="286"/>
                  <a:pt x="307" y="394"/>
                  <a:pt x="289" y="537"/>
                </a:cubicBezTo>
                <a:lnTo>
                  <a:pt x="72" y="537"/>
                </a:lnTo>
                <a:lnTo>
                  <a:pt x="72" y="143"/>
                </a:lnTo>
                <a:lnTo>
                  <a:pt x="108" y="143"/>
                </a:lnTo>
                <a:lnTo>
                  <a:pt x="108" y="71"/>
                </a:lnTo>
                <a:lnTo>
                  <a:pt x="0" y="71"/>
                </a:lnTo>
                <a:lnTo>
                  <a:pt x="0" y="609"/>
                </a:lnTo>
                <a:lnTo>
                  <a:pt x="289" y="609"/>
                </a:lnTo>
                <a:cubicBezTo>
                  <a:pt x="307" y="752"/>
                  <a:pt x="427" y="859"/>
                  <a:pt x="573" y="859"/>
                </a:cubicBezTo>
                <a:cubicBezTo>
                  <a:pt x="731" y="859"/>
                  <a:pt x="860" y="731"/>
                  <a:pt x="860" y="573"/>
                </a:cubicBezTo>
                <a:cubicBezTo>
                  <a:pt x="860" y="465"/>
                  <a:pt x="800" y="358"/>
                  <a:pt x="712" y="3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grpSp>
        <p:nvGrpSpPr>
          <p:cNvPr id="95" name="Группа 94"/>
          <p:cNvGrpSpPr/>
          <p:nvPr/>
        </p:nvGrpSpPr>
        <p:grpSpPr>
          <a:xfrm>
            <a:off x="8041917" y="469017"/>
            <a:ext cx="2017985" cy="702356"/>
            <a:chOff x="6031437" y="443121"/>
            <a:chExt cx="1513489" cy="526767"/>
          </a:xfrm>
        </p:grpSpPr>
        <p:sp>
          <p:nvSpPr>
            <p:cNvPr id="78" name="Freeform 56"/>
            <p:cNvSpPr>
              <a:spLocks/>
            </p:cNvSpPr>
            <p:nvPr/>
          </p:nvSpPr>
          <p:spPr bwMode="auto">
            <a:xfrm>
              <a:off x="6038192" y="692998"/>
              <a:ext cx="576569" cy="31516"/>
            </a:xfrm>
            <a:custGeom>
              <a:avLst/>
              <a:gdLst>
                <a:gd name="T0" fmla="*/ 1111 w 1116"/>
                <a:gd name="T1" fmla="*/ 0 h 60"/>
                <a:gd name="T2" fmla="*/ 0 w 1116"/>
                <a:gd name="T3" fmla="*/ 0 h 60"/>
                <a:gd name="T4" fmla="*/ 0 w 1116"/>
                <a:gd name="T5" fmla="*/ 60 h 60"/>
                <a:gd name="T6" fmla="*/ 1116 w 1116"/>
                <a:gd name="T7" fmla="*/ 60 h 60"/>
                <a:gd name="T8" fmla="*/ 1111 w 111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60">
                  <a:moveTo>
                    <a:pt x="1111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1116" y="6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79" name="Freeform 57"/>
            <p:cNvSpPr>
              <a:spLocks/>
            </p:cNvSpPr>
            <p:nvPr/>
          </p:nvSpPr>
          <p:spPr bwMode="auto">
            <a:xfrm>
              <a:off x="6963853" y="692998"/>
              <a:ext cx="574315" cy="31516"/>
            </a:xfrm>
            <a:custGeom>
              <a:avLst/>
              <a:gdLst>
                <a:gd name="T0" fmla="*/ 1116 w 1116"/>
                <a:gd name="T1" fmla="*/ 0 h 60"/>
                <a:gd name="T2" fmla="*/ 5 w 1116"/>
                <a:gd name="T3" fmla="*/ 0 h 60"/>
                <a:gd name="T4" fmla="*/ 0 w 1116"/>
                <a:gd name="T5" fmla="*/ 60 h 60"/>
                <a:gd name="T6" fmla="*/ 1116 w 1116"/>
                <a:gd name="T7" fmla="*/ 60 h 60"/>
                <a:gd name="T8" fmla="*/ 1116 w 111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60">
                  <a:moveTo>
                    <a:pt x="1116" y="0"/>
                  </a:moveTo>
                  <a:lnTo>
                    <a:pt x="5" y="0"/>
                  </a:lnTo>
                  <a:lnTo>
                    <a:pt x="0" y="60"/>
                  </a:lnTo>
                  <a:lnTo>
                    <a:pt x="1116" y="60"/>
                  </a:lnTo>
                  <a:lnTo>
                    <a:pt x="11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0" name="Freeform 58"/>
            <p:cNvSpPr>
              <a:spLocks/>
            </p:cNvSpPr>
            <p:nvPr/>
          </p:nvSpPr>
          <p:spPr bwMode="auto">
            <a:xfrm>
              <a:off x="6031437" y="812309"/>
              <a:ext cx="132880" cy="123812"/>
            </a:xfrm>
            <a:custGeom>
              <a:avLst/>
              <a:gdLst>
                <a:gd name="T0" fmla="*/ 0 w 258"/>
                <a:gd name="T1" fmla="*/ 10 h 239"/>
                <a:gd name="T2" fmla="*/ 33 w 258"/>
                <a:gd name="T3" fmla="*/ 19 h 239"/>
                <a:gd name="T4" fmla="*/ 33 w 258"/>
                <a:gd name="T5" fmla="*/ 216 h 239"/>
                <a:gd name="T6" fmla="*/ 0 w 258"/>
                <a:gd name="T7" fmla="*/ 225 h 239"/>
                <a:gd name="T8" fmla="*/ 0 w 258"/>
                <a:gd name="T9" fmla="*/ 239 h 239"/>
                <a:gd name="T10" fmla="*/ 112 w 258"/>
                <a:gd name="T11" fmla="*/ 239 h 239"/>
                <a:gd name="T12" fmla="*/ 112 w 258"/>
                <a:gd name="T13" fmla="*/ 225 h 239"/>
                <a:gd name="T14" fmla="*/ 80 w 258"/>
                <a:gd name="T15" fmla="*/ 216 h 239"/>
                <a:gd name="T16" fmla="*/ 80 w 258"/>
                <a:gd name="T17" fmla="*/ 24 h 239"/>
                <a:gd name="T18" fmla="*/ 173 w 258"/>
                <a:gd name="T19" fmla="*/ 24 h 239"/>
                <a:gd name="T20" fmla="*/ 173 w 258"/>
                <a:gd name="T21" fmla="*/ 216 h 239"/>
                <a:gd name="T22" fmla="*/ 145 w 258"/>
                <a:gd name="T23" fmla="*/ 225 h 239"/>
                <a:gd name="T24" fmla="*/ 145 w 258"/>
                <a:gd name="T25" fmla="*/ 239 h 239"/>
                <a:gd name="T26" fmla="*/ 258 w 258"/>
                <a:gd name="T27" fmla="*/ 239 h 239"/>
                <a:gd name="T28" fmla="*/ 258 w 258"/>
                <a:gd name="T29" fmla="*/ 225 h 239"/>
                <a:gd name="T30" fmla="*/ 225 w 258"/>
                <a:gd name="T31" fmla="*/ 216 h 239"/>
                <a:gd name="T32" fmla="*/ 225 w 258"/>
                <a:gd name="T33" fmla="*/ 19 h 239"/>
                <a:gd name="T34" fmla="*/ 258 w 258"/>
                <a:gd name="T35" fmla="*/ 10 h 239"/>
                <a:gd name="T36" fmla="*/ 258 w 258"/>
                <a:gd name="T37" fmla="*/ 0 h 239"/>
                <a:gd name="T38" fmla="*/ 0 w 258"/>
                <a:gd name="T39" fmla="*/ 0 h 239"/>
                <a:gd name="T40" fmla="*/ 0 w 258"/>
                <a:gd name="T41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8" h="239">
                  <a:moveTo>
                    <a:pt x="0" y="10"/>
                  </a:moveTo>
                  <a:lnTo>
                    <a:pt x="33" y="19"/>
                  </a:lnTo>
                  <a:lnTo>
                    <a:pt x="3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80" y="216"/>
                  </a:lnTo>
                  <a:lnTo>
                    <a:pt x="80" y="24"/>
                  </a:lnTo>
                  <a:lnTo>
                    <a:pt x="173" y="24"/>
                  </a:lnTo>
                  <a:lnTo>
                    <a:pt x="173" y="216"/>
                  </a:lnTo>
                  <a:lnTo>
                    <a:pt x="145" y="225"/>
                  </a:lnTo>
                  <a:lnTo>
                    <a:pt x="145" y="239"/>
                  </a:lnTo>
                  <a:lnTo>
                    <a:pt x="258" y="239"/>
                  </a:lnTo>
                  <a:lnTo>
                    <a:pt x="258" y="225"/>
                  </a:lnTo>
                  <a:lnTo>
                    <a:pt x="225" y="216"/>
                  </a:lnTo>
                  <a:lnTo>
                    <a:pt x="225" y="19"/>
                  </a:lnTo>
                  <a:lnTo>
                    <a:pt x="258" y="10"/>
                  </a:lnTo>
                  <a:lnTo>
                    <a:pt x="258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1" name="Freeform 59"/>
            <p:cNvSpPr>
              <a:spLocks noEditPoints="1"/>
            </p:cNvSpPr>
            <p:nvPr/>
          </p:nvSpPr>
          <p:spPr bwMode="auto">
            <a:xfrm>
              <a:off x="6189091" y="812309"/>
              <a:ext cx="90089" cy="123812"/>
            </a:xfrm>
            <a:custGeom>
              <a:avLst/>
              <a:gdLst>
                <a:gd name="T0" fmla="*/ 108 w 173"/>
                <a:gd name="T1" fmla="*/ 0 h 239"/>
                <a:gd name="T2" fmla="*/ 98 w 173"/>
                <a:gd name="T3" fmla="*/ 0 h 239"/>
                <a:gd name="T4" fmla="*/ 0 w 173"/>
                <a:gd name="T5" fmla="*/ 0 h 239"/>
                <a:gd name="T6" fmla="*/ 0 w 173"/>
                <a:gd name="T7" fmla="*/ 10 h 239"/>
                <a:gd name="T8" fmla="*/ 28 w 173"/>
                <a:gd name="T9" fmla="*/ 19 h 239"/>
                <a:gd name="T10" fmla="*/ 28 w 173"/>
                <a:gd name="T11" fmla="*/ 216 h 239"/>
                <a:gd name="T12" fmla="*/ 0 w 173"/>
                <a:gd name="T13" fmla="*/ 225 h 239"/>
                <a:gd name="T14" fmla="*/ 0 w 173"/>
                <a:gd name="T15" fmla="*/ 239 h 239"/>
                <a:gd name="T16" fmla="*/ 98 w 173"/>
                <a:gd name="T17" fmla="*/ 239 h 239"/>
                <a:gd name="T18" fmla="*/ 112 w 173"/>
                <a:gd name="T19" fmla="*/ 239 h 239"/>
                <a:gd name="T20" fmla="*/ 112 w 173"/>
                <a:gd name="T21" fmla="*/ 225 h 239"/>
                <a:gd name="T22" fmla="*/ 98 w 173"/>
                <a:gd name="T23" fmla="*/ 221 h 239"/>
                <a:gd name="T24" fmla="*/ 70 w 173"/>
                <a:gd name="T25" fmla="*/ 216 h 239"/>
                <a:gd name="T26" fmla="*/ 70 w 173"/>
                <a:gd name="T27" fmla="*/ 136 h 239"/>
                <a:gd name="T28" fmla="*/ 89 w 173"/>
                <a:gd name="T29" fmla="*/ 136 h 239"/>
                <a:gd name="T30" fmla="*/ 98 w 173"/>
                <a:gd name="T31" fmla="*/ 136 h 239"/>
                <a:gd name="T32" fmla="*/ 131 w 173"/>
                <a:gd name="T33" fmla="*/ 132 h 239"/>
                <a:gd name="T34" fmla="*/ 154 w 173"/>
                <a:gd name="T35" fmla="*/ 117 h 239"/>
                <a:gd name="T36" fmla="*/ 169 w 173"/>
                <a:gd name="T37" fmla="*/ 94 h 239"/>
                <a:gd name="T38" fmla="*/ 173 w 173"/>
                <a:gd name="T39" fmla="*/ 61 h 239"/>
                <a:gd name="T40" fmla="*/ 164 w 173"/>
                <a:gd name="T41" fmla="*/ 33 h 239"/>
                <a:gd name="T42" fmla="*/ 154 w 173"/>
                <a:gd name="T43" fmla="*/ 14 h 239"/>
                <a:gd name="T44" fmla="*/ 131 w 173"/>
                <a:gd name="T45" fmla="*/ 0 h 239"/>
                <a:gd name="T46" fmla="*/ 108 w 173"/>
                <a:gd name="T47" fmla="*/ 0 h 239"/>
                <a:gd name="T48" fmla="*/ 98 w 173"/>
                <a:gd name="T49" fmla="*/ 122 h 239"/>
                <a:gd name="T50" fmla="*/ 98 w 173"/>
                <a:gd name="T51" fmla="*/ 122 h 239"/>
                <a:gd name="T52" fmla="*/ 84 w 173"/>
                <a:gd name="T53" fmla="*/ 122 h 239"/>
                <a:gd name="T54" fmla="*/ 70 w 173"/>
                <a:gd name="T55" fmla="*/ 122 h 239"/>
                <a:gd name="T56" fmla="*/ 70 w 173"/>
                <a:gd name="T57" fmla="*/ 14 h 239"/>
                <a:gd name="T58" fmla="*/ 84 w 173"/>
                <a:gd name="T59" fmla="*/ 14 h 239"/>
                <a:gd name="T60" fmla="*/ 89 w 173"/>
                <a:gd name="T61" fmla="*/ 14 h 239"/>
                <a:gd name="T62" fmla="*/ 98 w 173"/>
                <a:gd name="T63" fmla="*/ 19 h 239"/>
                <a:gd name="T64" fmla="*/ 108 w 173"/>
                <a:gd name="T65" fmla="*/ 24 h 239"/>
                <a:gd name="T66" fmla="*/ 117 w 173"/>
                <a:gd name="T67" fmla="*/ 33 h 239"/>
                <a:gd name="T68" fmla="*/ 122 w 173"/>
                <a:gd name="T69" fmla="*/ 47 h 239"/>
                <a:gd name="T70" fmla="*/ 126 w 173"/>
                <a:gd name="T71" fmla="*/ 71 h 239"/>
                <a:gd name="T72" fmla="*/ 122 w 173"/>
                <a:gd name="T73" fmla="*/ 103 h 239"/>
                <a:gd name="T74" fmla="*/ 112 w 173"/>
                <a:gd name="T75" fmla="*/ 113 h 239"/>
                <a:gd name="T76" fmla="*/ 98 w 173"/>
                <a:gd name="T77" fmla="*/ 12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3" h="239">
                  <a:moveTo>
                    <a:pt x="108" y="0"/>
                  </a:moveTo>
                  <a:lnTo>
                    <a:pt x="98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98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98" y="221"/>
                  </a:lnTo>
                  <a:lnTo>
                    <a:pt x="70" y="216"/>
                  </a:lnTo>
                  <a:lnTo>
                    <a:pt x="70" y="136"/>
                  </a:lnTo>
                  <a:lnTo>
                    <a:pt x="89" y="136"/>
                  </a:lnTo>
                  <a:lnTo>
                    <a:pt x="98" y="136"/>
                  </a:lnTo>
                  <a:lnTo>
                    <a:pt x="131" y="132"/>
                  </a:lnTo>
                  <a:lnTo>
                    <a:pt x="154" y="117"/>
                  </a:lnTo>
                  <a:lnTo>
                    <a:pt x="169" y="94"/>
                  </a:lnTo>
                  <a:lnTo>
                    <a:pt x="173" y="61"/>
                  </a:lnTo>
                  <a:lnTo>
                    <a:pt x="164" y="33"/>
                  </a:lnTo>
                  <a:lnTo>
                    <a:pt x="154" y="14"/>
                  </a:lnTo>
                  <a:lnTo>
                    <a:pt x="131" y="0"/>
                  </a:lnTo>
                  <a:lnTo>
                    <a:pt x="108" y="0"/>
                  </a:lnTo>
                  <a:close/>
                  <a:moveTo>
                    <a:pt x="98" y="122"/>
                  </a:moveTo>
                  <a:lnTo>
                    <a:pt x="98" y="122"/>
                  </a:lnTo>
                  <a:lnTo>
                    <a:pt x="84" y="122"/>
                  </a:lnTo>
                  <a:lnTo>
                    <a:pt x="70" y="122"/>
                  </a:lnTo>
                  <a:lnTo>
                    <a:pt x="70" y="14"/>
                  </a:lnTo>
                  <a:lnTo>
                    <a:pt x="84" y="14"/>
                  </a:lnTo>
                  <a:lnTo>
                    <a:pt x="89" y="14"/>
                  </a:lnTo>
                  <a:lnTo>
                    <a:pt x="98" y="19"/>
                  </a:lnTo>
                  <a:lnTo>
                    <a:pt x="108" y="24"/>
                  </a:lnTo>
                  <a:lnTo>
                    <a:pt x="117" y="33"/>
                  </a:lnTo>
                  <a:lnTo>
                    <a:pt x="122" y="47"/>
                  </a:lnTo>
                  <a:lnTo>
                    <a:pt x="126" y="71"/>
                  </a:lnTo>
                  <a:lnTo>
                    <a:pt x="122" y="103"/>
                  </a:lnTo>
                  <a:lnTo>
                    <a:pt x="112" y="113"/>
                  </a:lnTo>
                  <a:lnTo>
                    <a:pt x="98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2" name="Freeform 60"/>
            <p:cNvSpPr>
              <a:spLocks noEditPoints="1"/>
            </p:cNvSpPr>
            <p:nvPr/>
          </p:nvSpPr>
          <p:spPr bwMode="auto">
            <a:xfrm>
              <a:off x="6301702" y="810057"/>
              <a:ext cx="121619" cy="126063"/>
            </a:xfrm>
            <a:custGeom>
              <a:avLst/>
              <a:gdLst>
                <a:gd name="T0" fmla="*/ 117 w 235"/>
                <a:gd name="T1" fmla="*/ 0 h 243"/>
                <a:gd name="T2" fmla="*/ 113 w 235"/>
                <a:gd name="T3" fmla="*/ 0 h 243"/>
                <a:gd name="T4" fmla="*/ 66 w 235"/>
                <a:gd name="T5" fmla="*/ 4 h 243"/>
                <a:gd name="T6" fmla="*/ 28 w 235"/>
                <a:gd name="T7" fmla="*/ 28 h 243"/>
                <a:gd name="T8" fmla="*/ 5 w 235"/>
                <a:gd name="T9" fmla="*/ 65 h 243"/>
                <a:gd name="T10" fmla="*/ 0 w 235"/>
                <a:gd name="T11" fmla="*/ 117 h 243"/>
                <a:gd name="T12" fmla="*/ 5 w 235"/>
                <a:gd name="T13" fmla="*/ 173 h 243"/>
                <a:gd name="T14" fmla="*/ 28 w 235"/>
                <a:gd name="T15" fmla="*/ 211 h 243"/>
                <a:gd name="T16" fmla="*/ 66 w 235"/>
                <a:gd name="T17" fmla="*/ 234 h 243"/>
                <a:gd name="T18" fmla="*/ 113 w 235"/>
                <a:gd name="T19" fmla="*/ 243 h 243"/>
                <a:gd name="T20" fmla="*/ 117 w 235"/>
                <a:gd name="T21" fmla="*/ 243 h 243"/>
                <a:gd name="T22" fmla="*/ 164 w 235"/>
                <a:gd name="T23" fmla="*/ 234 h 243"/>
                <a:gd name="T24" fmla="*/ 202 w 235"/>
                <a:gd name="T25" fmla="*/ 211 h 243"/>
                <a:gd name="T26" fmla="*/ 225 w 235"/>
                <a:gd name="T27" fmla="*/ 173 h 243"/>
                <a:gd name="T28" fmla="*/ 235 w 235"/>
                <a:gd name="T29" fmla="*/ 117 h 243"/>
                <a:gd name="T30" fmla="*/ 225 w 235"/>
                <a:gd name="T31" fmla="*/ 65 h 243"/>
                <a:gd name="T32" fmla="*/ 202 w 235"/>
                <a:gd name="T33" fmla="*/ 28 h 243"/>
                <a:gd name="T34" fmla="*/ 164 w 235"/>
                <a:gd name="T35" fmla="*/ 4 h 243"/>
                <a:gd name="T36" fmla="*/ 117 w 235"/>
                <a:gd name="T37" fmla="*/ 0 h 243"/>
                <a:gd name="T38" fmla="*/ 117 w 235"/>
                <a:gd name="T39" fmla="*/ 229 h 243"/>
                <a:gd name="T40" fmla="*/ 117 w 235"/>
                <a:gd name="T41" fmla="*/ 229 h 243"/>
                <a:gd name="T42" fmla="*/ 113 w 235"/>
                <a:gd name="T43" fmla="*/ 229 h 243"/>
                <a:gd name="T44" fmla="*/ 89 w 235"/>
                <a:gd name="T45" fmla="*/ 220 h 243"/>
                <a:gd name="T46" fmla="*/ 70 w 235"/>
                <a:gd name="T47" fmla="*/ 201 h 243"/>
                <a:gd name="T48" fmla="*/ 56 w 235"/>
                <a:gd name="T49" fmla="*/ 164 h 243"/>
                <a:gd name="T50" fmla="*/ 52 w 235"/>
                <a:gd name="T51" fmla="*/ 140 h 243"/>
                <a:gd name="T52" fmla="*/ 52 w 235"/>
                <a:gd name="T53" fmla="*/ 112 h 243"/>
                <a:gd name="T54" fmla="*/ 56 w 235"/>
                <a:gd name="T55" fmla="*/ 65 h 243"/>
                <a:gd name="T56" fmla="*/ 70 w 235"/>
                <a:gd name="T57" fmla="*/ 37 h 243"/>
                <a:gd name="T58" fmla="*/ 89 w 235"/>
                <a:gd name="T59" fmla="*/ 18 h 243"/>
                <a:gd name="T60" fmla="*/ 113 w 235"/>
                <a:gd name="T61" fmla="*/ 9 h 243"/>
                <a:gd name="T62" fmla="*/ 141 w 235"/>
                <a:gd name="T63" fmla="*/ 18 h 243"/>
                <a:gd name="T64" fmla="*/ 160 w 235"/>
                <a:gd name="T65" fmla="*/ 42 h 243"/>
                <a:gd name="T66" fmla="*/ 174 w 235"/>
                <a:gd name="T67" fmla="*/ 75 h 243"/>
                <a:gd name="T68" fmla="*/ 178 w 235"/>
                <a:gd name="T69" fmla="*/ 126 h 243"/>
                <a:gd name="T70" fmla="*/ 174 w 235"/>
                <a:gd name="T71" fmla="*/ 164 h 243"/>
                <a:gd name="T72" fmla="*/ 164 w 235"/>
                <a:gd name="T73" fmla="*/ 197 h 243"/>
                <a:gd name="T74" fmla="*/ 145 w 235"/>
                <a:gd name="T75" fmla="*/ 220 h 243"/>
                <a:gd name="T76" fmla="*/ 131 w 235"/>
                <a:gd name="T77" fmla="*/ 225 h 243"/>
                <a:gd name="T78" fmla="*/ 117 w 235"/>
                <a:gd name="T79" fmla="*/ 22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5" h="243">
                  <a:moveTo>
                    <a:pt x="117" y="0"/>
                  </a:moveTo>
                  <a:lnTo>
                    <a:pt x="113" y="0"/>
                  </a:lnTo>
                  <a:lnTo>
                    <a:pt x="66" y="4"/>
                  </a:lnTo>
                  <a:lnTo>
                    <a:pt x="28" y="28"/>
                  </a:lnTo>
                  <a:lnTo>
                    <a:pt x="5" y="65"/>
                  </a:lnTo>
                  <a:lnTo>
                    <a:pt x="0" y="117"/>
                  </a:lnTo>
                  <a:lnTo>
                    <a:pt x="5" y="173"/>
                  </a:lnTo>
                  <a:lnTo>
                    <a:pt x="28" y="211"/>
                  </a:lnTo>
                  <a:lnTo>
                    <a:pt x="66" y="234"/>
                  </a:lnTo>
                  <a:lnTo>
                    <a:pt x="113" y="243"/>
                  </a:lnTo>
                  <a:lnTo>
                    <a:pt x="117" y="243"/>
                  </a:lnTo>
                  <a:lnTo>
                    <a:pt x="164" y="234"/>
                  </a:lnTo>
                  <a:lnTo>
                    <a:pt x="202" y="211"/>
                  </a:lnTo>
                  <a:lnTo>
                    <a:pt x="225" y="173"/>
                  </a:lnTo>
                  <a:lnTo>
                    <a:pt x="235" y="117"/>
                  </a:lnTo>
                  <a:lnTo>
                    <a:pt x="225" y="65"/>
                  </a:lnTo>
                  <a:lnTo>
                    <a:pt x="202" y="28"/>
                  </a:lnTo>
                  <a:lnTo>
                    <a:pt x="164" y="4"/>
                  </a:lnTo>
                  <a:lnTo>
                    <a:pt x="117" y="0"/>
                  </a:lnTo>
                  <a:close/>
                  <a:moveTo>
                    <a:pt x="117" y="229"/>
                  </a:moveTo>
                  <a:lnTo>
                    <a:pt x="117" y="229"/>
                  </a:lnTo>
                  <a:lnTo>
                    <a:pt x="113" y="229"/>
                  </a:lnTo>
                  <a:lnTo>
                    <a:pt x="89" y="220"/>
                  </a:lnTo>
                  <a:lnTo>
                    <a:pt x="70" y="201"/>
                  </a:lnTo>
                  <a:lnTo>
                    <a:pt x="56" y="164"/>
                  </a:lnTo>
                  <a:lnTo>
                    <a:pt x="52" y="140"/>
                  </a:lnTo>
                  <a:lnTo>
                    <a:pt x="52" y="112"/>
                  </a:lnTo>
                  <a:lnTo>
                    <a:pt x="56" y="65"/>
                  </a:lnTo>
                  <a:lnTo>
                    <a:pt x="70" y="37"/>
                  </a:lnTo>
                  <a:lnTo>
                    <a:pt x="89" y="18"/>
                  </a:lnTo>
                  <a:lnTo>
                    <a:pt x="113" y="9"/>
                  </a:lnTo>
                  <a:lnTo>
                    <a:pt x="141" y="18"/>
                  </a:lnTo>
                  <a:lnTo>
                    <a:pt x="160" y="42"/>
                  </a:lnTo>
                  <a:lnTo>
                    <a:pt x="174" y="75"/>
                  </a:lnTo>
                  <a:lnTo>
                    <a:pt x="178" y="126"/>
                  </a:lnTo>
                  <a:lnTo>
                    <a:pt x="174" y="164"/>
                  </a:lnTo>
                  <a:lnTo>
                    <a:pt x="164" y="197"/>
                  </a:lnTo>
                  <a:lnTo>
                    <a:pt x="145" y="220"/>
                  </a:lnTo>
                  <a:lnTo>
                    <a:pt x="131" y="225"/>
                  </a:lnTo>
                  <a:lnTo>
                    <a:pt x="117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3" name="Freeform 61"/>
            <p:cNvSpPr>
              <a:spLocks/>
            </p:cNvSpPr>
            <p:nvPr/>
          </p:nvSpPr>
          <p:spPr bwMode="auto">
            <a:xfrm>
              <a:off x="6452601" y="810057"/>
              <a:ext cx="110358" cy="126063"/>
            </a:xfrm>
            <a:custGeom>
              <a:avLst/>
              <a:gdLst>
                <a:gd name="T0" fmla="*/ 136 w 215"/>
                <a:gd name="T1" fmla="*/ 225 h 243"/>
                <a:gd name="T2" fmla="*/ 117 w 215"/>
                <a:gd name="T3" fmla="*/ 225 h 243"/>
                <a:gd name="T4" fmla="*/ 103 w 215"/>
                <a:gd name="T5" fmla="*/ 215 h 243"/>
                <a:gd name="T6" fmla="*/ 75 w 215"/>
                <a:gd name="T7" fmla="*/ 192 h 243"/>
                <a:gd name="T8" fmla="*/ 56 w 215"/>
                <a:gd name="T9" fmla="*/ 154 h 243"/>
                <a:gd name="T10" fmla="*/ 51 w 215"/>
                <a:gd name="T11" fmla="*/ 117 h 243"/>
                <a:gd name="T12" fmla="*/ 56 w 215"/>
                <a:gd name="T13" fmla="*/ 75 h 243"/>
                <a:gd name="T14" fmla="*/ 70 w 215"/>
                <a:gd name="T15" fmla="*/ 42 h 243"/>
                <a:gd name="T16" fmla="*/ 94 w 215"/>
                <a:gd name="T17" fmla="*/ 23 h 243"/>
                <a:gd name="T18" fmla="*/ 126 w 215"/>
                <a:gd name="T19" fmla="*/ 14 h 243"/>
                <a:gd name="T20" fmla="*/ 150 w 215"/>
                <a:gd name="T21" fmla="*/ 18 h 243"/>
                <a:gd name="T22" fmla="*/ 173 w 215"/>
                <a:gd name="T23" fmla="*/ 32 h 243"/>
                <a:gd name="T24" fmla="*/ 187 w 215"/>
                <a:gd name="T25" fmla="*/ 51 h 243"/>
                <a:gd name="T26" fmla="*/ 192 w 215"/>
                <a:gd name="T27" fmla="*/ 75 h 243"/>
                <a:gd name="T28" fmla="*/ 206 w 215"/>
                <a:gd name="T29" fmla="*/ 75 h 243"/>
                <a:gd name="T30" fmla="*/ 206 w 215"/>
                <a:gd name="T31" fmla="*/ 9 h 243"/>
                <a:gd name="T32" fmla="*/ 192 w 215"/>
                <a:gd name="T33" fmla="*/ 9 h 243"/>
                <a:gd name="T34" fmla="*/ 155 w 215"/>
                <a:gd name="T35" fmla="*/ 0 h 243"/>
                <a:gd name="T36" fmla="*/ 122 w 215"/>
                <a:gd name="T37" fmla="*/ 0 h 243"/>
                <a:gd name="T38" fmla="*/ 75 w 215"/>
                <a:gd name="T39" fmla="*/ 4 h 243"/>
                <a:gd name="T40" fmla="*/ 33 w 215"/>
                <a:gd name="T41" fmla="*/ 28 h 243"/>
                <a:gd name="T42" fmla="*/ 9 w 215"/>
                <a:gd name="T43" fmla="*/ 61 h 243"/>
                <a:gd name="T44" fmla="*/ 0 w 215"/>
                <a:gd name="T45" fmla="*/ 84 h 243"/>
                <a:gd name="T46" fmla="*/ 0 w 215"/>
                <a:gd name="T47" fmla="*/ 112 h 243"/>
                <a:gd name="T48" fmla="*/ 0 w 215"/>
                <a:gd name="T49" fmla="*/ 140 h 243"/>
                <a:gd name="T50" fmla="*/ 4 w 215"/>
                <a:gd name="T51" fmla="*/ 168 h 243"/>
                <a:gd name="T52" fmla="*/ 33 w 215"/>
                <a:gd name="T53" fmla="*/ 206 h 243"/>
                <a:gd name="T54" fmla="*/ 70 w 215"/>
                <a:gd name="T55" fmla="*/ 234 h 243"/>
                <a:gd name="T56" fmla="*/ 122 w 215"/>
                <a:gd name="T57" fmla="*/ 243 h 243"/>
                <a:gd name="T58" fmla="*/ 155 w 215"/>
                <a:gd name="T59" fmla="*/ 239 h 243"/>
                <a:gd name="T60" fmla="*/ 178 w 215"/>
                <a:gd name="T61" fmla="*/ 234 h 243"/>
                <a:gd name="T62" fmla="*/ 197 w 215"/>
                <a:gd name="T63" fmla="*/ 225 h 243"/>
                <a:gd name="T64" fmla="*/ 215 w 215"/>
                <a:gd name="T65" fmla="*/ 220 h 243"/>
                <a:gd name="T66" fmla="*/ 215 w 215"/>
                <a:gd name="T67" fmla="*/ 182 h 243"/>
                <a:gd name="T68" fmla="*/ 206 w 215"/>
                <a:gd name="T69" fmla="*/ 182 h 243"/>
                <a:gd name="T70" fmla="*/ 197 w 215"/>
                <a:gd name="T71" fmla="*/ 201 h 243"/>
                <a:gd name="T72" fmla="*/ 178 w 215"/>
                <a:gd name="T73" fmla="*/ 215 h 243"/>
                <a:gd name="T74" fmla="*/ 159 w 215"/>
                <a:gd name="T75" fmla="*/ 225 h 243"/>
                <a:gd name="T76" fmla="*/ 136 w 215"/>
                <a:gd name="T77" fmla="*/ 22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5" h="243">
                  <a:moveTo>
                    <a:pt x="136" y="225"/>
                  </a:moveTo>
                  <a:lnTo>
                    <a:pt x="117" y="225"/>
                  </a:lnTo>
                  <a:lnTo>
                    <a:pt x="103" y="215"/>
                  </a:lnTo>
                  <a:lnTo>
                    <a:pt x="75" y="192"/>
                  </a:lnTo>
                  <a:lnTo>
                    <a:pt x="56" y="154"/>
                  </a:lnTo>
                  <a:lnTo>
                    <a:pt x="51" y="117"/>
                  </a:lnTo>
                  <a:lnTo>
                    <a:pt x="56" y="75"/>
                  </a:lnTo>
                  <a:lnTo>
                    <a:pt x="70" y="42"/>
                  </a:lnTo>
                  <a:lnTo>
                    <a:pt x="94" y="23"/>
                  </a:lnTo>
                  <a:lnTo>
                    <a:pt x="126" y="14"/>
                  </a:lnTo>
                  <a:lnTo>
                    <a:pt x="150" y="18"/>
                  </a:lnTo>
                  <a:lnTo>
                    <a:pt x="173" y="32"/>
                  </a:lnTo>
                  <a:lnTo>
                    <a:pt x="187" y="51"/>
                  </a:lnTo>
                  <a:lnTo>
                    <a:pt x="192" y="75"/>
                  </a:lnTo>
                  <a:lnTo>
                    <a:pt x="206" y="75"/>
                  </a:lnTo>
                  <a:lnTo>
                    <a:pt x="206" y="9"/>
                  </a:lnTo>
                  <a:lnTo>
                    <a:pt x="192" y="9"/>
                  </a:lnTo>
                  <a:lnTo>
                    <a:pt x="155" y="0"/>
                  </a:lnTo>
                  <a:lnTo>
                    <a:pt x="122" y="0"/>
                  </a:lnTo>
                  <a:lnTo>
                    <a:pt x="75" y="4"/>
                  </a:lnTo>
                  <a:lnTo>
                    <a:pt x="33" y="28"/>
                  </a:lnTo>
                  <a:lnTo>
                    <a:pt x="9" y="61"/>
                  </a:lnTo>
                  <a:lnTo>
                    <a:pt x="0" y="84"/>
                  </a:lnTo>
                  <a:lnTo>
                    <a:pt x="0" y="112"/>
                  </a:lnTo>
                  <a:lnTo>
                    <a:pt x="0" y="140"/>
                  </a:lnTo>
                  <a:lnTo>
                    <a:pt x="4" y="168"/>
                  </a:lnTo>
                  <a:lnTo>
                    <a:pt x="33" y="206"/>
                  </a:lnTo>
                  <a:lnTo>
                    <a:pt x="70" y="234"/>
                  </a:lnTo>
                  <a:lnTo>
                    <a:pt x="122" y="243"/>
                  </a:lnTo>
                  <a:lnTo>
                    <a:pt x="155" y="239"/>
                  </a:lnTo>
                  <a:lnTo>
                    <a:pt x="178" y="234"/>
                  </a:lnTo>
                  <a:lnTo>
                    <a:pt x="197" y="225"/>
                  </a:lnTo>
                  <a:lnTo>
                    <a:pt x="215" y="220"/>
                  </a:lnTo>
                  <a:lnTo>
                    <a:pt x="215" y="182"/>
                  </a:lnTo>
                  <a:lnTo>
                    <a:pt x="206" y="182"/>
                  </a:lnTo>
                  <a:lnTo>
                    <a:pt x="197" y="201"/>
                  </a:lnTo>
                  <a:lnTo>
                    <a:pt x="178" y="215"/>
                  </a:lnTo>
                  <a:lnTo>
                    <a:pt x="159" y="225"/>
                  </a:lnTo>
                  <a:lnTo>
                    <a:pt x="136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4" name="Freeform 62"/>
            <p:cNvSpPr>
              <a:spLocks noEditPoints="1"/>
            </p:cNvSpPr>
            <p:nvPr/>
          </p:nvSpPr>
          <p:spPr bwMode="auto">
            <a:xfrm>
              <a:off x="6587734" y="812309"/>
              <a:ext cx="96846" cy="123812"/>
            </a:xfrm>
            <a:custGeom>
              <a:avLst/>
              <a:gdLst>
                <a:gd name="T0" fmla="*/ 127 w 188"/>
                <a:gd name="T1" fmla="*/ 113 h 239"/>
                <a:gd name="T2" fmla="*/ 127 w 188"/>
                <a:gd name="T3" fmla="*/ 108 h 239"/>
                <a:gd name="T4" fmla="*/ 146 w 188"/>
                <a:gd name="T5" fmla="*/ 103 h 239"/>
                <a:gd name="T6" fmla="*/ 164 w 188"/>
                <a:gd name="T7" fmla="*/ 89 h 239"/>
                <a:gd name="T8" fmla="*/ 174 w 188"/>
                <a:gd name="T9" fmla="*/ 75 h 239"/>
                <a:gd name="T10" fmla="*/ 179 w 188"/>
                <a:gd name="T11" fmla="*/ 52 h 239"/>
                <a:gd name="T12" fmla="*/ 169 w 188"/>
                <a:gd name="T13" fmla="*/ 28 h 239"/>
                <a:gd name="T14" fmla="*/ 155 w 188"/>
                <a:gd name="T15" fmla="*/ 10 h 239"/>
                <a:gd name="T16" fmla="*/ 132 w 188"/>
                <a:gd name="T17" fmla="*/ 0 h 239"/>
                <a:gd name="T18" fmla="*/ 104 w 188"/>
                <a:gd name="T19" fmla="*/ 0 h 239"/>
                <a:gd name="T20" fmla="*/ 0 w 188"/>
                <a:gd name="T21" fmla="*/ 0 h 239"/>
                <a:gd name="T22" fmla="*/ 0 w 188"/>
                <a:gd name="T23" fmla="*/ 10 h 239"/>
                <a:gd name="T24" fmla="*/ 29 w 188"/>
                <a:gd name="T25" fmla="*/ 19 h 239"/>
                <a:gd name="T26" fmla="*/ 29 w 188"/>
                <a:gd name="T27" fmla="*/ 216 h 239"/>
                <a:gd name="T28" fmla="*/ 0 w 188"/>
                <a:gd name="T29" fmla="*/ 225 h 239"/>
                <a:gd name="T30" fmla="*/ 0 w 188"/>
                <a:gd name="T31" fmla="*/ 239 h 239"/>
                <a:gd name="T32" fmla="*/ 104 w 188"/>
                <a:gd name="T33" fmla="*/ 239 h 239"/>
                <a:gd name="T34" fmla="*/ 108 w 188"/>
                <a:gd name="T35" fmla="*/ 239 h 239"/>
                <a:gd name="T36" fmla="*/ 136 w 188"/>
                <a:gd name="T37" fmla="*/ 235 h 239"/>
                <a:gd name="T38" fmla="*/ 164 w 188"/>
                <a:gd name="T39" fmla="*/ 221 h 239"/>
                <a:gd name="T40" fmla="*/ 179 w 188"/>
                <a:gd name="T41" fmla="*/ 202 h 239"/>
                <a:gd name="T42" fmla="*/ 188 w 188"/>
                <a:gd name="T43" fmla="*/ 174 h 239"/>
                <a:gd name="T44" fmla="*/ 183 w 188"/>
                <a:gd name="T45" fmla="*/ 146 h 239"/>
                <a:gd name="T46" fmla="*/ 169 w 188"/>
                <a:gd name="T47" fmla="*/ 132 h 239"/>
                <a:gd name="T48" fmla="*/ 150 w 188"/>
                <a:gd name="T49" fmla="*/ 117 h 239"/>
                <a:gd name="T50" fmla="*/ 127 w 188"/>
                <a:gd name="T51" fmla="*/ 113 h 239"/>
                <a:gd name="T52" fmla="*/ 75 w 188"/>
                <a:gd name="T53" fmla="*/ 14 h 239"/>
                <a:gd name="T54" fmla="*/ 75 w 188"/>
                <a:gd name="T55" fmla="*/ 14 h 239"/>
                <a:gd name="T56" fmla="*/ 89 w 188"/>
                <a:gd name="T57" fmla="*/ 14 h 239"/>
                <a:gd name="T58" fmla="*/ 104 w 188"/>
                <a:gd name="T59" fmla="*/ 19 h 239"/>
                <a:gd name="T60" fmla="*/ 122 w 188"/>
                <a:gd name="T61" fmla="*/ 33 h 239"/>
                <a:gd name="T62" fmla="*/ 127 w 188"/>
                <a:gd name="T63" fmla="*/ 42 h 239"/>
                <a:gd name="T64" fmla="*/ 127 w 188"/>
                <a:gd name="T65" fmla="*/ 61 h 239"/>
                <a:gd name="T66" fmla="*/ 122 w 188"/>
                <a:gd name="T67" fmla="*/ 89 h 239"/>
                <a:gd name="T68" fmla="*/ 113 w 188"/>
                <a:gd name="T69" fmla="*/ 99 h 239"/>
                <a:gd name="T70" fmla="*/ 104 w 188"/>
                <a:gd name="T71" fmla="*/ 103 h 239"/>
                <a:gd name="T72" fmla="*/ 94 w 188"/>
                <a:gd name="T73" fmla="*/ 108 h 239"/>
                <a:gd name="T74" fmla="*/ 75 w 188"/>
                <a:gd name="T75" fmla="*/ 108 h 239"/>
                <a:gd name="T76" fmla="*/ 75 w 188"/>
                <a:gd name="T77" fmla="*/ 14 h 239"/>
                <a:gd name="T78" fmla="*/ 104 w 188"/>
                <a:gd name="T79" fmla="*/ 221 h 239"/>
                <a:gd name="T80" fmla="*/ 104 w 188"/>
                <a:gd name="T81" fmla="*/ 221 h 239"/>
                <a:gd name="T82" fmla="*/ 85 w 188"/>
                <a:gd name="T83" fmla="*/ 216 h 239"/>
                <a:gd name="T84" fmla="*/ 75 w 188"/>
                <a:gd name="T85" fmla="*/ 207 h 239"/>
                <a:gd name="T86" fmla="*/ 75 w 188"/>
                <a:gd name="T87" fmla="*/ 117 h 239"/>
                <a:gd name="T88" fmla="*/ 94 w 188"/>
                <a:gd name="T89" fmla="*/ 117 h 239"/>
                <a:gd name="T90" fmla="*/ 104 w 188"/>
                <a:gd name="T91" fmla="*/ 117 h 239"/>
                <a:gd name="T92" fmla="*/ 118 w 188"/>
                <a:gd name="T93" fmla="*/ 127 h 239"/>
                <a:gd name="T94" fmla="*/ 132 w 188"/>
                <a:gd name="T95" fmla="*/ 136 h 239"/>
                <a:gd name="T96" fmla="*/ 136 w 188"/>
                <a:gd name="T97" fmla="*/ 155 h 239"/>
                <a:gd name="T98" fmla="*/ 136 w 188"/>
                <a:gd name="T99" fmla="*/ 174 h 239"/>
                <a:gd name="T100" fmla="*/ 136 w 188"/>
                <a:gd name="T101" fmla="*/ 193 h 239"/>
                <a:gd name="T102" fmla="*/ 132 w 188"/>
                <a:gd name="T103" fmla="*/ 207 h 239"/>
                <a:gd name="T104" fmla="*/ 118 w 188"/>
                <a:gd name="T105" fmla="*/ 216 h 239"/>
                <a:gd name="T106" fmla="*/ 104 w 188"/>
                <a:gd name="T107" fmla="*/ 22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8" h="239">
                  <a:moveTo>
                    <a:pt x="127" y="113"/>
                  </a:moveTo>
                  <a:lnTo>
                    <a:pt x="127" y="108"/>
                  </a:lnTo>
                  <a:lnTo>
                    <a:pt x="146" y="103"/>
                  </a:lnTo>
                  <a:lnTo>
                    <a:pt x="164" y="89"/>
                  </a:lnTo>
                  <a:lnTo>
                    <a:pt x="174" y="75"/>
                  </a:lnTo>
                  <a:lnTo>
                    <a:pt x="179" y="52"/>
                  </a:lnTo>
                  <a:lnTo>
                    <a:pt x="169" y="28"/>
                  </a:lnTo>
                  <a:lnTo>
                    <a:pt x="155" y="10"/>
                  </a:lnTo>
                  <a:lnTo>
                    <a:pt x="132" y="0"/>
                  </a:lnTo>
                  <a:lnTo>
                    <a:pt x="10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9"/>
                  </a:lnTo>
                  <a:lnTo>
                    <a:pt x="29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04" y="239"/>
                  </a:lnTo>
                  <a:lnTo>
                    <a:pt x="108" y="239"/>
                  </a:lnTo>
                  <a:lnTo>
                    <a:pt x="136" y="235"/>
                  </a:lnTo>
                  <a:lnTo>
                    <a:pt x="164" y="221"/>
                  </a:lnTo>
                  <a:lnTo>
                    <a:pt x="179" y="202"/>
                  </a:lnTo>
                  <a:lnTo>
                    <a:pt x="188" y="174"/>
                  </a:lnTo>
                  <a:lnTo>
                    <a:pt x="183" y="146"/>
                  </a:lnTo>
                  <a:lnTo>
                    <a:pt x="169" y="132"/>
                  </a:lnTo>
                  <a:lnTo>
                    <a:pt x="150" y="117"/>
                  </a:lnTo>
                  <a:lnTo>
                    <a:pt x="127" y="113"/>
                  </a:lnTo>
                  <a:close/>
                  <a:moveTo>
                    <a:pt x="75" y="14"/>
                  </a:moveTo>
                  <a:lnTo>
                    <a:pt x="75" y="14"/>
                  </a:lnTo>
                  <a:lnTo>
                    <a:pt x="89" y="14"/>
                  </a:lnTo>
                  <a:lnTo>
                    <a:pt x="104" y="19"/>
                  </a:lnTo>
                  <a:lnTo>
                    <a:pt x="122" y="33"/>
                  </a:lnTo>
                  <a:lnTo>
                    <a:pt x="127" y="42"/>
                  </a:lnTo>
                  <a:lnTo>
                    <a:pt x="127" y="61"/>
                  </a:lnTo>
                  <a:lnTo>
                    <a:pt x="122" y="89"/>
                  </a:lnTo>
                  <a:lnTo>
                    <a:pt x="113" y="99"/>
                  </a:lnTo>
                  <a:lnTo>
                    <a:pt x="104" y="103"/>
                  </a:lnTo>
                  <a:lnTo>
                    <a:pt x="94" y="108"/>
                  </a:lnTo>
                  <a:lnTo>
                    <a:pt x="75" y="108"/>
                  </a:lnTo>
                  <a:lnTo>
                    <a:pt x="75" y="14"/>
                  </a:lnTo>
                  <a:close/>
                  <a:moveTo>
                    <a:pt x="104" y="221"/>
                  </a:moveTo>
                  <a:lnTo>
                    <a:pt x="104" y="221"/>
                  </a:lnTo>
                  <a:lnTo>
                    <a:pt x="85" y="216"/>
                  </a:lnTo>
                  <a:lnTo>
                    <a:pt x="75" y="207"/>
                  </a:lnTo>
                  <a:lnTo>
                    <a:pt x="75" y="117"/>
                  </a:lnTo>
                  <a:lnTo>
                    <a:pt x="94" y="117"/>
                  </a:lnTo>
                  <a:lnTo>
                    <a:pt x="104" y="117"/>
                  </a:lnTo>
                  <a:lnTo>
                    <a:pt x="118" y="127"/>
                  </a:lnTo>
                  <a:lnTo>
                    <a:pt x="132" y="136"/>
                  </a:lnTo>
                  <a:lnTo>
                    <a:pt x="136" y="155"/>
                  </a:lnTo>
                  <a:lnTo>
                    <a:pt x="136" y="174"/>
                  </a:lnTo>
                  <a:lnTo>
                    <a:pt x="136" y="193"/>
                  </a:lnTo>
                  <a:lnTo>
                    <a:pt x="132" y="207"/>
                  </a:lnTo>
                  <a:lnTo>
                    <a:pt x="118" y="216"/>
                  </a:lnTo>
                  <a:lnTo>
                    <a:pt x="104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5" name="Freeform 63"/>
            <p:cNvSpPr>
              <a:spLocks/>
            </p:cNvSpPr>
            <p:nvPr/>
          </p:nvSpPr>
          <p:spPr bwMode="auto">
            <a:xfrm>
              <a:off x="6711607" y="812309"/>
              <a:ext cx="90089" cy="123812"/>
            </a:xfrm>
            <a:custGeom>
              <a:avLst/>
              <a:gdLst>
                <a:gd name="T0" fmla="*/ 145 w 173"/>
                <a:gd name="T1" fmla="*/ 216 h 239"/>
                <a:gd name="T2" fmla="*/ 70 w 173"/>
                <a:gd name="T3" fmla="*/ 216 h 239"/>
                <a:gd name="T4" fmla="*/ 70 w 173"/>
                <a:gd name="T5" fmla="*/ 117 h 239"/>
                <a:gd name="T6" fmla="*/ 112 w 173"/>
                <a:gd name="T7" fmla="*/ 117 h 239"/>
                <a:gd name="T8" fmla="*/ 121 w 173"/>
                <a:gd name="T9" fmla="*/ 150 h 239"/>
                <a:gd name="T10" fmla="*/ 136 w 173"/>
                <a:gd name="T11" fmla="*/ 150 h 239"/>
                <a:gd name="T12" fmla="*/ 131 w 173"/>
                <a:gd name="T13" fmla="*/ 108 h 239"/>
                <a:gd name="T14" fmla="*/ 136 w 173"/>
                <a:gd name="T15" fmla="*/ 71 h 239"/>
                <a:gd name="T16" fmla="*/ 121 w 173"/>
                <a:gd name="T17" fmla="*/ 71 h 239"/>
                <a:gd name="T18" fmla="*/ 112 w 173"/>
                <a:gd name="T19" fmla="*/ 103 h 239"/>
                <a:gd name="T20" fmla="*/ 70 w 173"/>
                <a:gd name="T21" fmla="*/ 103 h 239"/>
                <a:gd name="T22" fmla="*/ 70 w 173"/>
                <a:gd name="T23" fmla="*/ 24 h 239"/>
                <a:gd name="T24" fmla="*/ 140 w 173"/>
                <a:gd name="T25" fmla="*/ 24 h 239"/>
                <a:gd name="T26" fmla="*/ 150 w 173"/>
                <a:gd name="T27" fmla="*/ 61 h 239"/>
                <a:gd name="T28" fmla="*/ 164 w 173"/>
                <a:gd name="T29" fmla="*/ 61 h 239"/>
                <a:gd name="T30" fmla="*/ 159 w 173"/>
                <a:gd name="T31" fmla="*/ 0 h 239"/>
                <a:gd name="T32" fmla="*/ 145 w 173"/>
                <a:gd name="T33" fmla="*/ 0 h 239"/>
                <a:gd name="T34" fmla="*/ 0 w 173"/>
                <a:gd name="T35" fmla="*/ 0 h 239"/>
                <a:gd name="T36" fmla="*/ 0 w 173"/>
                <a:gd name="T37" fmla="*/ 10 h 239"/>
                <a:gd name="T38" fmla="*/ 23 w 173"/>
                <a:gd name="T39" fmla="*/ 19 h 239"/>
                <a:gd name="T40" fmla="*/ 23 w 173"/>
                <a:gd name="T41" fmla="*/ 216 h 239"/>
                <a:gd name="T42" fmla="*/ 0 w 173"/>
                <a:gd name="T43" fmla="*/ 225 h 239"/>
                <a:gd name="T44" fmla="*/ 0 w 173"/>
                <a:gd name="T45" fmla="*/ 239 h 239"/>
                <a:gd name="T46" fmla="*/ 164 w 173"/>
                <a:gd name="T47" fmla="*/ 239 h 239"/>
                <a:gd name="T48" fmla="*/ 173 w 173"/>
                <a:gd name="T49" fmla="*/ 169 h 239"/>
                <a:gd name="T50" fmla="*/ 159 w 173"/>
                <a:gd name="T51" fmla="*/ 169 h 239"/>
                <a:gd name="T52" fmla="*/ 145 w 173"/>
                <a:gd name="T53" fmla="*/ 21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3" h="239">
                  <a:moveTo>
                    <a:pt x="145" y="216"/>
                  </a:moveTo>
                  <a:lnTo>
                    <a:pt x="70" y="216"/>
                  </a:lnTo>
                  <a:lnTo>
                    <a:pt x="70" y="117"/>
                  </a:lnTo>
                  <a:lnTo>
                    <a:pt x="112" y="117"/>
                  </a:lnTo>
                  <a:lnTo>
                    <a:pt x="121" y="150"/>
                  </a:lnTo>
                  <a:lnTo>
                    <a:pt x="136" y="150"/>
                  </a:lnTo>
                  <a:lnTo>
                    <a:pt x="131" y="108"/>
                  </a:lnTo>
                  <a:lnTo>
                    <a:pt x="136" y="71"/>
                  </a:lnTo>
                  <a:lnTo>
                    <a:pt x="121" y="71"/>
                  </a:lnTo>
                  <a:lnTo>
                    <a:pt x="112" y="103"/>
                  </a:lnTo>
                  <a:lnTo>
                    <a:pt x="70" y="103"/>
                  </a:lnTo>
                  <a:lnTo>
                    <a:pt x="70" y="24"/>
                  </a:lnTo>
                  <a:lnTo>
                    <a:pt x="140" y="24"/>
                  </a:lnTo>
                  <a:lnTo>
                    <a:pt x="150" y="61"/>
                  </a:lnTo>
                  <a:lnTo>
                    <a:pt x="164" y="61"/>
                  </a:lnTo>
                  <a:lnTo>
                    <a:pt x="159" y="0"/>
                  </a:lnTo>
                  <a:lnTo>
                    <a:pt x="14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3" y="19"/>
                  </a:lnTo>
                  <a:lnTo>
                    <a:pt x="2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64" y="239"/>
                  </a:lnTo>
                  <a:lnTo>
                    <a:pt x="173" y="169"/>
                  </a:lnTo>
                  <a:lnTo>
                    <a:pt x="159" y="169"/>
                  </a:lnTo>
                  <a:lnTo>
                    <a:pt x="145" y="2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6" name="Freeform 64"/>
            <p:cNvSpPr>
              <a:spLocks/>
            </p:cNvSpPr>
            <p:nvPr/>
          </p:nvSpPr>
          <p:spPr bwMode="auto">
            <a:xfrm>
              <a:off x="6828722" y="812309"/>
              <a:ext cx="186933" cy="157579"/>
            </a:xfrm>
            <a:custGeom>
              <a:avLst/>
              <a:gdLst>
                <a:gd name="T0" fmla="*/ 328 w 365"/>
                <a:gd name="T1" fmla="*/ 19 h 305"/>
                <a:gd name="T2" fmla="*/ 361 w 365"/>
                <a:gd name="T3" fmla="*/ 10 h 305"/>
                <a:gd name="T4" fmla="*/ 361 w 365"/>
                <a:gd name="T5" fmla="*/ 0 h 305"/>
                <a:gd name="T6" fmla="*/ 248 w 365"/>
                <a:gd name="T7" fmla="*/ 0 h 305"/>
                <a:gd name="T8" fmla="*/ 248 w 365"/>
                <a:gd name="T9" fmla="*/ 10 h 305"/>
                <a:gd name="T10" fmla="*/ 276 w 365"/>
                <a:gd name="T11" fmla="*/ 19 h 305"/>
                <a:gd name="T12" fmla="*/ 276 w 365"/>
                <a:gd name="T13" fmla="*/ 216 h 305"/>
                <a:gd name="T14" fmla="*/ 201 w 365"/>
                <a:gd name="T15" fmla="*/ 216 h 305"/>
                <a:gd name="T16" fmla="*/ 201 w 365"/>
                <a:gd name="T17" fmla="*/ 19 h 305"/>
                <a:gd name="T18" fmla="*/ 234 w 365"/>
                <a:gd name="T19" fmla="*/ 10 h 305"/>
                <a:gd name="T20" fmla="*/ 234 w 365"/>
                <a:gd name="T21" fmla="*/ 0 h 305"/>
                <a:gd name="T22" fmla="*/ 121 w 365"/>
                <a:gd name="T23" fmla="*/ 0 h 305"/>
                <a:gd name="T24" fmla="*/ 121 w 365"/>
                <a:gd name="T25" fmla="*/ 10 h 305"/>
                <a:gd name="T26" fmla="*/ 154 w 365"/>
                <a:gd name="T27" fmla="*/ 19 h 305"/>
                <a:gd name="T28" fmla="*/ 154 w 365"/>
                <a:gd name="T29" fmla="*/ 216 h 305"/>
                <a:gd name="T30" fmla="*/ 75 w 365"/>
                <a:gd name="T31" fmla="*/ 216 h 305"/>
                <a:gd name="T32" fmla="*/ 75 w 365"/>
                <a:gd name="T33" fmla="*/ 19 h 305"/>
                <a:gd name="T34" fmla="*/ 107 w 365"/>
                <a:gd name="T35" fmla="*/ 10 h 305"/>
                <a:gd name="T36" fmla="*/ 107 w 365"/>
                <a:gd name="T37" fmla="*/ 0 h 305"/>
                <a:gd name="T38" fmla="*/ 0 w 365"/>
                <a:gd name="T39" fmla="*/ 0 h 305"/>
                <a:gd name="T40" fmla="*/ 0 w 365"/>
                <a:gd name="T41" fmla="*/ 10 h 305"/>
                <a:gd name="T42" fmla="*/ 28 w 365"/>
                <a:gd name="T43" fmla="*/ 19 h 305"/>
                <a:gd name="T44" fmla="*/ 28 w 365"/>
                <a:gd name="T45" fmla="*/ 216 h 305"/>
                <a:gd name="T46" fmla="*/ 0 w 365"/>
                <a:gd name="T47" fmla="*/ 221 h 305"/>
                <a:gd name="T48" fmla="*/ 0 w 365"/>
                <a:gd name="T49" fmla="*/ 235 h 305"/>
                <a:gd name="T50" fmla="*/ 337 w 365"/>
                <a:gd name="T51" fmla="*/ 235 h 305"/>
                <a:gd name="T52" fmla="*/ 337 w 365"/>
                <a:gd name="T53" fmla="*/ 305 h 305"/>
                <a:gd name="T54" fmla="*/ 347 w 365"/>
                <a:gd name="T55" fmla="*/ 305 h 305"/>
                <a:gd name="T56" fmla="*/ 365 w 365"/>
                <a:gd name="T57" fmla="*/ 216 h 305"/>
                <a:gd name="T58" fmla="*/ 328 w 365"/>
                <a:gd name="T59" fmla="*/ 216 h 305"/>
                <a:gd name="T60" fmla="*/ 328 w 365"/>
                <a:gd name="T61" fmla="*/ 1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5" h="305">
                  <a:moveTo>
                    <a:pt x="328" y="19"/>
                  </a:moveTo>
                  <a:lnTo>
                    <a:pt x="361" y="10"/>
                  </a:lnTo>
                  <a:lnTo>
                    <a:pt x="361" y="0"/>
                  </a:lnTo>
                  <a:lnTo>
                    <a:pt x="248" y="0"/>
                  </a:lnTo>
                  <a:lnTo>
                    <a:pt x="248" y="10"/>
                  </a:lnTo>
                  <a:lnTo>
                    <a:pt x="276" y="19"/>
                  </a:lnTo>
                  <a:lnTo>
                    <a:pt x="276" y="216"/>
                  </a:lnTo>
                  <a:lnTo>
                    <a:pt x="201" y="216"/>
                  </a:lnTo>
                  <a:lnTo>
                    <a:pt x="201" y="19"/>
                  </a:lnTo>
                  <a:lnTo>
                    <a:pt x="234" y="10"/>
                  </a:lnTo>
                  <a:lnTo>
                    <a:pt x="234" y="0"/>
                  </a:lnTo>
                  <a:lnTo>
                    <a:pt x="121" y="0"/>
                  </a:lnTo>
                  <a:lnTo>
                    <a:pt x="121" y="10"/>
                  </a:lnTo>
                  <a:lnTo>
                    <a:pt x="154" y="19"/>
                  </a:lnTo>
                  <a:lnTo>
                    <a:pt x="154" y="216"/>
                  </a:lnTo>
                  <a:lnTo>
                    <a:pt x="75" y="216"/>
                  </a:lnTo>
                  <a:lnTo>
                    <a:pt x="75" y="19"/>
                  </a:lnTo>
                  <a:lnTo>
                    <a:pt x="107" y="10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1"/>
                  </a:lnTo>
                  <a:lnTo>
                    <a:pt x="0" y="235"/>
                  </a:lnTo>
                  <a:lnTo>
                    <a:pt x="337" y="235"/>
                  </a:lnTo>
                  <a:lnTo>
                    <a:pt x="337" y="305"/>
                  </a:lnTo>
                  <a:lnTo>
                    <a:pt x="347" y="305"/>
                  </a:lnTo>
                  <a:lnTo>
                    <a:pt x="365" y="216"/>
                  </a:lnTo>
                  <a:lnTo>
                    <a:pt x="328" y="216"/>
                  </a:lnTo>
                  <a:lnTo>
                    <a:pt x="32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7" name="Freeform 65"/>
            <p:cNvSpPr>
              <a:spLocks/>
            </p:cNvSpPr>
            <p:nvPr/>
          </p:nvSpPr>
          <p:spPr bwMode="auto">
            <a:xfrm>
              <a:off x="7033673" y="812309"/>
              <a:ext cx="90089" cy="123812"/>
            </a:xfrm>
            <a:custGeom>
              <a:avLst/>
              <a:gdLst>
                <a:gd name="T0" fmla="*/ 178 w 178"/>
                <a:gd name="T1" fmla="*/ 169 h 239"/>
                <a:gd name="T2" fmla="*/ 164 w 178"/>
                <a:gd name="T3" fmla="*/ 169 h 239"/>
                <a:gd name="T4" fmla="*/ 145 w 178"/>
                <a:gd name="T5" fmla="*/ 216 h 239"/>
                <a:gd name="T6" fmla="*/ 75 w 178"/>
                <a:gd name="T7" fmla="*/ 216 h 239"/>
                <a:gd name="T8" fmla="*/ 75 w 178"/>
                <a:gd name="T9" fmla="*/ 117 h 239"/>
                <a:gd name="T10" fmla="*/ 117 w 178"/>
                <a:gd name="T11" fmla="*/ 117 h 239"/>
                <a:gd name="T12" fmla="*/ 127 w 178"/>
                <a:gd name="T13" fmla="*/ 150 h 239"/>
                <a:gd name="T14" fmla="*/ 136 w 178"/>
                <a:gd name="T15" fmla="*/ 150 h 239"/>
                <a:gd name="T16" fmla="*/ 136 w 178"/>
                <a:gd name="T17" fmla="*/ 132 h 239"/>
                <a:gd name="T18" fmla="*/ 136 w 178"/>
                <a:gd name="T19" fmla="*/ 108 h 239"/>
                <a:gd name="T20" fmla="*/ 136 w 178"/>
                <a:gd name="T21" fmla="*/ 89 h 239"/>
                <a:gd name="T22" fmla="*/ 136 w 178"/>
                <a:gd name="T23" fmla="*/ 71 h 239"/>
                <a:gd name="T24" fmla="*/ 127 w 178"/>
                <a:gd name="T25" fmla="*/ 71 h 239"/>
                <a:gd name="T26" fmla="*/ 117 w 178"/>
                <a:gd name="T27" fmla="*/ 103 h 239"/>
                <a:gd name="T28" fmla="*/ 75 w 178"/>
                <a:gd name="T29" fmla="*/ 103 h 239"/>
                <a:gd name="T30" fmla="*/ 75 w 178"/>
                <a:gd name="T31" fmla="*/ 24 h 239"/>
                <a:gd name="T32" fmla="*/ 145 w 178"/>
                <a:gd name="T33" fmla="*/ 24 h 239"/>
                <a:gd name="T34" fmla="*/ 155 w 178"/>
                <a:gd name="T35" fmla="*/ 61 h 239"/>
                <a:gd name="T36" fmla="*/ 164 w 178"/>
                <a:gd name="T37" fmla="*/ 61 h 239"/>
                <a:gd name="T38" fmla="*/ 164 w 178"/>
                <a:gd name="T39" fmla="*/ 0 h 239"/>
                <a:gd name="T40" fmla="*/ 0 w 178"/>
                <a:gd name="T41" fmla="*/ 0 h 239"/>
                <a:gd name="T42" fmla="*/ 0 w 178"/>
                <a:gd name="T43" fmla="*/ 10 h 239"/>
                <a:gd name="T44" fmla="*/ 28 w 178"/>
                <a:gd name="T45" fmla="*/ 19 h 239"/>
                <a:gd name="T46" fmla="*/ 28 w 178"/>
                <a:gd name="T47" fmla="*/ 216 h 239"/>
                <a:gd name="T48" fmla="*/ 0 w 178"/>
                <a:gd name="T49" fmla="*/ 225 h 239"/>
                <a:gd name="T50" fmla="*/ 0 w 178"/>
                <a:gd name="T51" fmla="*/ 239 h 239"/>
                <a:gd name="T52" fmla="*/ 169 w 178"/>
                <a:gd name="T53" fmla="*/ 239 h 239"/>
                <a:gd name="T54" fmla="*/ 178 w 178"/>
                <a:gd name="T55" fmla="*/ 16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" h="239">
                  <a:moveTo>
                    <a:pt x="178" y="169"/>
                  </a:moveTo>
                  <a:lnTo>
                    <a:pt x="164" y="169"/>
                  </a:lnTo>
                  <a:lnTo>
                    <a:pt x="145" y="216"/>
                  </a:lnTo>
                  <a:lnTo>
                    <a:pt x="75" y="216"/>
                  </a:lnTo>
                  <a:lnTo>
                    <a:pt x="75" y="117"/>
                  </a:lnTo>
                  <a:lnTo>
                    <a:pt x="117" y="117"/>
                  </a:lnTo>
                  <a:lnTo>
                    <a:pt x="127" y="150"/>
                  </a:lnTo>
                  <a:lnTo>
                    <a:pt x="136" y="150"/>
                  </a:lnTo>
                  <a:lnTo>
                    <a:pt x="136" y="132"/>
                  </a:lnTo>
                  <a:lnTo>
                    <a:pt x="136" y="108"/>
                  </a:lnTo>
                  <a:lnTo>
                    <a:pt x="136" y="89"/>
                  </a:lnTo>
                  <a:lnTo>
                    <a:pt x="136" y="71"/>
                  </a:lnTo>
                  <a:lnTo>
                    <a:pt x="127" y="71"/>
                  </a:lnTo>
                  <a:lnTo>
                    <a:pt x="117" y="103"/>
                  </a:lnTo>
                  <a:lnTo>
                    <a:pt x="75" y="103"/>
                  </a:lnTo>
                  <a:lnTo>
                    <a:pt x="75" y="24"/>
                  </a:lnTo>
                  <a:lnTo>
                    <a:pt x="145" y="24"/>
                  </a:lnTo>
                  <a:lnTo>
                    <a:pt x="155" y="61"/>
                  </a:lnTo>
                  <a:lnTo>
                    <a:pt x="164" y="61"/>
                  </a:lnTo>
                  <a:lnTo>
                    <a:pt x="16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69" y="239"/>
                  </a:lnTo>
                  <a:lnTo>
                    <a:pt x="178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8" name="Freeform 66"/>
            <p:cNvSpPr>
              <a:spLocks/>
            </p:cNvSpPr>
            <p:nvPr/>
          </p:nvSpPr>
          <p:spPr bwMode="auto">
            <a:xfrm>
              <a:off x="7148536" y="812309"/>
              <a:ext cx="130630" cy="123812"/>
            </a:xfrm>
            <a:custGeom>
              <a:avLst/>
              <a:gdLst>
                <a:gd name="T0" fmla="*/ 141 w 253"/>
                <a:gd name="T1" fmla="*/ 10 h 239"/>
                <a:gd name="T2" fmla="*/ 174 w 253"/>
                <a:gd name="T3" fmla="*/ 19 h 239"/>
                <a:gd name="T4" fmla="*/ 174 w 253"/>
                <a:gd name="T5" fmla="*/ 103 h 239"/>
                <a:gd name="T6" fmla="*/ 75 w 253"/>
                <a:gd name="T7" fmla="*/ 103 h 239"/>
                <a:gd name="T8" fmla="*/ 75 w 253"/>
                <a:gd name="T9" fmla="*/ 19 h 239"/>
                <a:gd name="T10" fmla="*/ 113 w 253"/>
                <a:gd name="T11" fmla="*/ 10 h 239"/>
                <a:gd name="T12" fmla="*/ 113 w 253"/>
                <a:gd name="T13" fmla="*/ 0 h 239"/>
                <a:gd name="T14" fmla="*/ 0 w 253"/>
                <a:gd name="T15" fmla="*/ 0 h 239"/>
                <a:gd name="T16" fmla="*/ 0 w 253"/>
                <a:gd name="T17" fmla="*/ 10 h 239"/>
                <a:gd name="T18" fmla="*/ 28 w 253"/>
                <a:gd name="T19" fmla="*/ 19 h 239"/>
                <a:gd name="T20" fmla="*/ 28 w 253"/>
                <a:gd name="T21" fmla="*/ 216 h 239"/>
                <a:gd name="T22" fmla="*/ 0 w 253"/>
                <a:gd name="T23" fmla="*/ 225 h 239"/>
                <a:gd name="T24" fmla="*/ 0 w 253"/>
                <a:gd name="T25" fmla="*/ 239 h 239"/>
                <a:gd name="T26" fmla="*/ 113 w 253"/>
                <a:gd name="T27" fmla="*/ 239 h 239"/>
                <a:gd name="T28" fmla="*/ 113 w 253"/>
                <a:gd name="T29" fmla="*/ 225 h 239"/>
                <a:gd name="T30" fmla="*/ 75 w 253"/>
                <a:gd name="T31" fmla="*/ 216 h 239"/>
                <a:gd name="T32" fmla="*/ 75 w 253"/>
                <a:gd name="T33" fmla="*/ 122 h 239"/>
                <a:gd name="T34" fmla="*/ 174 w 253"/>
                <a:gd name="T35" fmla="*/ 122 h 239"/>
                <a:gd name="T36" fmla="*/ 174 w 253"/>
                <a:gd name="T37" fmla="*/ 216 h 239"/>
                <a:gd name="T38" fmla="*/ 141 w 253"/>
                <a:gd name="T39" fmla="*/ 225 h 239"/>
                <a:gd name="T40" fmla="*/ 141 w 253"/>
                <a:gd name="T41" fmla="*/ 239 h 239"/>
                <a:gd name="T42" fmla="*/ 253 w 253"/>
                <a:gd name="T43" fmla="*/ 239 h 239"/>
                <a:gd name="T44" fmla="*/ 253 w 253"/>
                <a:gd name="T45" fmla="*/ 225 h 239"/>
                <a:gd name="T46" fmla="*/ 221 w 253"/>
                <a:gd name="T47" fmla="*/ 216 h 239"/>
                <a:gd name="T48" fmla="*/ 221 w 253"/>
                <a:gd name="T49" fmla="*/ 19 h 239"/>
                <a:gd name="T50" fmla="*/ 253 w 253"/>
                <a:gd name="T51" fmla="*/ 10 h 239"/>
                <a:gd name="T52" fmla="*/ 253 w 253"/>
                <a:gd name="T53" fmla="*/ 0 h 239"/>
                <a:gd name="T54" fmla="*/ 141 w 253"/>
                <a:gd name="T55" fmla="*/ 0 h 239"/>
                <a:gd name="T56" fmla="*/ 141 w 253"/>
                <a:gd name="T57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39">
                  <a:moveTo>
                    <a:pt x="141" y="10"/>
                  </a:moveTo>
                  <a:lnTo>
                    <a:pt x="174" y="19"/>
                  </a:lnTo>
                  <a:lnTo>
                    <a:pt x="174" y="103"/>
                  </a:lnTo>
                  <a:lnTo>
                    <a:pt x="75" y="103"/>
                  </a:lnTo>
                  <a:lnTo>
                    <a:pt x="75" y="19"/>
                  </a:lnTo>
                  <a:lnTo>
                    <a:pt x="113" y="10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3" y="239"/>
                  </a:lnTo>
                  <a:lnTo>
                    <a:pt x="113" y="225"/>
                  </a:lnTo>
                  <a:lnTo>
                    <a:pt x="75" y="216"/>
                  </a:lnTo>
                  <a:lnTo>
                    <a:pt x="75" y="122"/>
                  </a:lnTo>
                  <a:lnTo>
                    <a:pt x="174" y="122"/>
                  </a:lnTo>
                  <a:lnTo>
                    <a:pt x="174" y="216"/>
                  </a:lnTo>
                  <a:lnTo>
                    <a:pt x="141" y="225"/>
                  </a:lnTo>
                  <a:lnTo>
                    <a:pt x="141" y="239"/>
                  </a:lnTo>
                  <a:lnTo>
                    <a:pt x="253" y="239"/>
                  </a:lnTo>
                  <a:lnTo>
                    <a:pt x="253" y="225"/>
                  </a:lnTo>
                  <a:lnTo>
                    <a:pt x="221" y="216"/>
                  </a:lnTo>
                  <a:lnTo>
                    <a:pt x="221" y="19"/>
                  </a:lnTo>
                  <a:lnTo>
                    <a:pt x="253" y="10"/>
                  </a:lnTo>
                  <a:lnTo>
                    <a:pt x="253" y="0"/>
                  </a:lnTo>
                  <a:lnTo>
                    <a:pt x="141" y="0"/>
                  </a:lnTo>
                  <a:lnTo>
                    <a:pt x="141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9" name="Freeform 67"/>
            <p:cNvSpPr>
              <a:spLocks/>
            </p:cNvSpPr>
            <p:nvPr/>
          </p:nvSpPr>
          <p:spPr bwMode="auto">
            <a:xfrm>
              <a:off x="7301687" y="812309"/>
              <a:ext cx="130630" cy="123812"/>
            </a:xfrm>
            <a:custGeom>
              <a:avLst/>
              <a:gdLst>
                <a:gd name="T0" fmla="*/ 140 w 253"/>
                <a:gd name="T1" fmla="*/ 10 h 239"/>
                <a:gd name="T2" fmla="*/ 173 w 253"/>
                <a:gd name="T3" fmla="*/ 19 h 239"/>
                <a:gd name="T4" fmla="*/ 173 w 253"/>
                <a:gd name="T5" fmla="*/ 24 h 239"/>
                <a:gd name="T6" fmla="*/ 75 w 253"/>
                <a:gd name="T7" fmla="*/ 183 h 239"/>
                <a:gd name="T8" fmla="*/ 75 w 253"/>
                <a:gd name="T9" fmla="*/ 19 h 239"/>
                <a:gd name="T10" fmla="*/ 112 w 253"/>
                <a:gd name="T11" fmla="*/ 10 h 239"/>
                <a:gd name="T12" fmla="*/ 112 w 253"/>
                <a:gd name="T13" fmla="*/ 0 h 239"/>
                <a:gd name="T14" fmla="*/ 0 w 253"/>
                <a:gd name="T15" fmla="*/ 0 h 239"/>
                <a:gd name="T16" fmla="*/ 0 w 253"/>
                <a:gd name="T17" fmla="*/ 10 h 239"/>
                <a:gd name="T18" fmla="*/ 28 w 253"/>
                <a:gd name="T19" fmla="*/ 19 h 239"/>
                <a:gd name="T20" fmla="*/ 28 w 253"/>
                <a:gd name="T21" fmla="*/ 216 h 239"/>
                <a:gd name="T22" fmla="*/ 0 w 253"/>
                <a:gd name="T23" fmla="*/ 225 h 239"/>
                <a:gd name="T24" fmla="*/ 0 w 253"/>
                <a:gd name="T25" fmla="*/ 239 h 239"/>
                <a:gd name="T26" fmla="*/ 112 w 253"/>
                <a:gd name="T27" fmla="*/ 239 h 239"/>
                <a:gd name="T28" fmla="*/ 112 w 253"/>
                <a:gd name="T29" fmla="*/ 225 h 239"/>
                <a:gd name="T30" fmla="*/ 75 w 253"/>
                <a:gd name="T31" fmla="*/ 216 h 239"/>
                <a:gd name="T32" fmla="*/ 75 w 253"/>
                <a:gd name="T33" fmla="*/ 216 h 239"/>
                <a:gd name="T34" fmla="*/ 173 w 253"/>
                <a:gd name="T35" fmla="*/ 52 h 239"/>
                <a:gd name="T36" fmla="*/ 173 w 253"/>
                <a:gd name="T37" fmla="*/ 216 h 239"/>
                <a:gd name="T38" fmla="*/ 140 w 253"/>
                <a:gd name="T39" fmla="*/ 225 h 239"/>
                <a:gd name="T40" fmla="*/ 140 w 253"/>
                <a:gd name="T41" fmla="*/ 239 h 239"/>
                <a:gd name="T42" fmla="*/ 253 w 253"/>
                <a:gd name="T43" fmla="*/ 239 h 239"/>
                <a:gd name="T44" fmla="*/ 253 w 253"/>
                <a:gd name="T45" fmla="*/ 225 h 239"/>
                <a:gd name="T46" fmla="*/ 220 w 253"/>
                <a:gd name="T47" fmla="*/ 216 h 239"/>
                <a:gd name="T48" fmla="*/ 220 w 253"/>
                <a:gd name="T49" fmla="*/ 19 h 239"/>
                <a:gd name="T50" fmla="*/ 253 w 253"/>
                <a:gd name="T51" fmla="*/ 10 h 239"/>
                <a:gd name="T52" fmla="*/ 253 w 253"/>
                <a:gd name="T53" fmla="*/ 0 h 239"/>
                <a:gd name="T54" fmla="*/ 140 w 253"/>
                <a:gd name="T55" fmla="*/ 0 h 239"/>
                <a:gd name="T56" fmla="*/ 140 w 253"/>
                <a:gd name="T57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39">
                  <a:moveTo>
                    <a:pt x="140" y="10"/>
                  </a:moveTo>
                  <a:lnTo>
                    <a:pt x="173" y="19"/>
                  </a:lnTo>
                  <a:lnTo>
                    <a:pt x="173" y="24"/>
                  </a:lnTo>
                  <a:lnTo>
                    <a:pt x="75" y="183"/>
                  </a:lnTo>
                  <a:lnTo>
                    <a:pt x="75" y="19"/>
                  </a:lnTo>
                  <a:lnTo>
                    <a:pt x="112" y="10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75" y="216"/>
                  </a:lnTo>
                  <a:lnTo>
                    <a:pt x="75" y="216"/>
                  </a:lnTo>
                  <a:lnTo>
                    <a:pt x="173" y="52"/>
                  </a:lnTo>
                  <a:lnTo>
                    <a:pt x="173" y="216"/>
                  </a:lnTo>
                  <a:lnTo>
                    <a:pt x="140" y="225"/>
                  </a:lnTo>
                  <a:lnTo>
                    <a:pt x="140" y="239"/>
                  </a:lnTo>
                  <a:lnTo>
                    <a:pt x="253" y="239"/>
                  </a:lnTo>
                  <a:lnTo>
                    <a:pt x="253" y="225"/>
                  </a:lnTo>
                  <a:lnTo>
                    <a:pt x="220" y="216"/>
                  </a:lnTo>
                  <a:lnTo>
                    <a:pt x="220" y="19"/>
                  </a:lnTo>
                  <a:lnTo>
                    <a:pt x="253" y="10"/>
                  </a:lnTo>
                  <a:lnTo>
                    <a:pt x="253" y="0"/>
                  </a:lnTo>
                  <a:lnTo>
                    <a:pt x="140" y="0"/>
                  </a:lnTo>
                  <a:lnTo>
                    <a:pt x="14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90" name="Freeform 68"/>
            <p:cNvSpPr>
              <a:spLocks/>
            </p:cNvSpPr>
            <p:nvPr/>
          </p:nvSpPr>
          <p:spPr bwMode="auto">
            <a:xfrm>
              <a:off x="7450333" y="812309"/>
              <a:ext cx="94593" cy="123812"/>
            </a:xfrm>
            <a:custGeom>
              <a:avLst/>
              <a:gdLst>
                <a:gd name="T0" fmla="*/ 169 w 183"/>
                <a:gd name="T1" fmla="*/ 169 h 239"/>
                <a:gd name="T2" fmla="*/ 150 w 183"/>
                <a:gd name="T3" fmla="*/ 216 h 239"/>
                <a:gd name="T4" fmla="*/ 80 w 183"/>
                <a:gd name="T5" fmla="*/ 216 h 239"/>
                <a:gd name="T6" fmla="*/ 80 w 183"/>
                <a:gd name="T7" fmla="*/ 117 h 239"/>
                <a:gd name="T8" fmla="*/ 122 w 183"/>
                <a:gd name="T9" fmla="*/ 117 h 239"/>
                <a:gd name="T10" fmla="*/ 132 w 183"/>
                <a:gd name="T11" fmla="*/ 150 h 239"/>
                <a:gd name="T12" fmla="*/ 141 w 183"/>
                <a:gd name="T13" fmla="*/ 150 h 239"/>
                <a:gd name="T14" fmla="*/ 141 w 183"/>
                <a:gd name="T15" fmla="*/ 108 h 239"/>
                <a:gd name="T16" fmla="*/ 141 w 183"/>
                <a:gd name="T17" fmla="*/ 71 h 239"/>
                <a:gd name="T18" fmla="*/ 132 w 183"/>
                <a:gd name="T19" fmla="*/ 71 h 239"/>
                <a:gd name="T20" fmla="*/ 122 w 183"/>
                <a:gd name="T21" fmla="*/ 103 h 239"/>
                <a:gd name="T22" fmla="*/ 80 w 183"/>
                <a:gd name="T23" fmla="*/ 103 h 239"/>
                <a:gd name="T24" fmla="*/ 80 w 183"/>
                <a:gd name="T25" fmla="*/ 24 h 239"/>
                <a:gd name="T26" fmla="*/ 146 w 183"/>
                <a:gd name="T27" fmla="*/ 24 h 239"/>
                <a:gd name="T28" fmla="*/ 160 w 183"/>
                <a:gd name="T29" fmla="*/ 61 h 239"/>
                <a:gd name="T30" fmla="*/ 169 w 183"/>
                <a:gd name="T31" fmla="*/ 61 h 239"/>
                <a:gd name="T32" fmla="*/ 169 w 183"/>
                <a:gd name="T33" fmla="*/ 0 h 239"/>
                <a:gd name="T34" fmla="*/ 0 w 183"/>
                <a:gd name="T35" fmla="*/ 0 h 239"/>
                <a:gd name="T36" fmla="*/ 0 w 183"/>
                <a:gd name="T37" fmla="*/ 10 h 239"/>
                <a:gd name="T38" fmla="*/ 33 w 183"/>
                <a:gd name="T39" fmla="*/ 19 h 239"/>
                <a:gd name="T40" fmla="*/ 33 w 183"/>
                <a:gd name="T41" fmla="*/ 216 h 239"/>
                <a:gd name="T42" fmla="*/ 0 w 183"/>
                <a:gd name="T43" fmla="*/ 225 h 239"/>
                <a:gd name="T44" fmla="*/ 0 w 183"/>
                <a:gd name="T45" fmla="*/ 239 h 239"/>
                <a:gd name="T46" fmla="*/ 174 w 183"/>
                <a:gd name="T47" fmla="*/ 239 h 239"/>
                <a:gd name="T48" fmla="*/ 183 w 183"/>
                <a:gd name="T49" fmla="*/ 169 h 239"/>
                <a:gd name="T50" fmla="*/ 169 w 183"/>
                <a:gd name="T51" fmla="*/ 16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3" h="239">
                  <a:moveTo>
                    <a:pt x="169" y="169"/>
                  </a:moveTo>
                  <a:lnTo>
                    <a:pt x="150" y="216"/>
                  </a:lnTo>
                  <a:lnTo>
                    <a:pt x="80" y="216"/>
                  </a:lnTo>
                  <a:lnTo>
                    <a:pt x="80" y="117"/>
                  </a:lnTo>
                  <a:lnTo>
                    <a:pt x="122" y="117"/>
                  </a:lnTo>
                  <a:lnTo>
                    <a:pt x="132" y="150"/>
                  </a:lnTo>
                  <a:lnTo>
                    <a:pt x="141" y="150"/>
                  </a:lnTo>
                  <a:lnTo>
                    <a:pt x="141" y="108"/>
                  </a:lnTo>
                  <a:lnTo>
                    <a:pt x="141" y="71"/>
                  </a:lnTo>
                  <a:lnTo>
                    <a:pt x="132" y="71"/>
                  </a:lnTo>
                  <a:lnTo>
                    <a:pt x="122" y="103"/>
                  </a:lnTo>
                  <a:lnTo>
                    <a:pt x="80" y="103"/>
                  </a:lnTo>
                  <a:lnTo>
                    <a:pt x="80" y="24"/>
                  </a:lnTo>
                  <a:lnTo>
                    <a:pt x="146" y="24"/>
                  </a:lnTo>
                  <a:lnTo>
                    <a:pt x="160" y="61"/>
                  </a:lnTo>
                  <a:lnTo>
                    <a:pt x="169" y="61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33" y="19"/>
                  </a:lnTo>
                  <a:lnTo>
                    <a:pt x="3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74" y="239"/>
                  </a:lnTo>
                  <a:lnTo>
                    <a:pt x="183" y="169"/>
                  </a:lnTo>
                  <a:lnTo>
                    <a:pt x="169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91" name="Freeform 69"/>
            <p:cNvSpPr>
              <a:spLocks noEditPoints="1"/>
            </p:cNvSpPr>
            <p:nvPr/>
          </p:nvSpPr>
          <p:spPr bwMode="auto">
            <a:xfrm>
              <a:off x="6671066" y="443121"/>
              <a:ext cx="238735" cy="308406"/>
            </a:xfrm>
            <a:custGeom>
              <a:avLst/>
              <a:gdLst>
                <a:gd name="T0" fmla="*/ 230 w 464"/>
                <a:gd name="T1" fmla="*/ 595 h 595"/>
                <a:gd name="T2" fmla="*/ 431 w 464"/>
                <a:gd name="T3" fmla="*/ 511 h 595"/>
                <a:gd name="T4" fmla="*/ 464 w 464"/>
                <a:gd name="T5" fmla="*/ 65 h 595"/>
                <a:gd name="T6" fmla="*/ 230 w 464"/>
                <a:gd name="T7" fmla="*/ 0 h 595"/>
                <a:gd name="T8" fmla="*/ 117 w 464"/>
                <a:gd name="T9" fmla="*/ 32 h 595"/>
                <a:gd name="T10" fmla="*/ 0 w 464"/>
                <a:gd name="T11" fmla="*/ 65 h 595"/>
                <a:gd name="T12" fmla="*/ 28 w 464"/>
                <a:gd name="T13" fmla="*/ 511 h 595"/>
                <a:gd name="T14" fmla="*/ 117 w 464"/>
                <a:gd name="T15" fmla="*/ 548 h 595"/>
                <a:gd name="T16" fmla="*/ 230 w 464"/>
                <a:gd name="T17" fmla="*/ 595 h 595"/>
                <a:gd name="T18" fmla="*/ 117 w 464"/>
                <a:gd name="T19" fmla="*/ 61 h 595"/>
                <a:gd name="T20" fmla="*/ 117 w 464"/>
                <a:gd name="T21" fmla="*/ 61 h 595"/>
                <a:gd name="T22" fmla="*/ 164 w 464"/>
                <a:gd name="T23" fmla="*/ 46 h 595"/>
                <a:gd name="T24" fmla="*/ 117 w 464"/>
                <a:gd name="T25" fmla="*/ 126 h 595"/>
                <a:gd name="T26" fmla="*/ 75 w 464"/>
                <a:gd name="T27" fmla="*/ 201 h 595"/>
                <a:gd name="T28" fmla="*/ 75 w 464"/>
                <a:gd name="T29" fmla="*/ 145 h 595"/>
                <a:gd name="T30" fmla="*/ 70 w 464"/>
                <a:gd name="T31" fmla="*/ 75 h 595"/>
                <a:gd name="T32" fmla="*/ 117 w 464"/>
                <a:gd name="T33" fmla="*/ 61 h 595"/>
                <a:gd name="T34" fmla="*/ 56 w 464"/>
                <a:gd name="T35" fmla="*/ 492 h 595"/>
                <a:gd name="T36" fmla="*/ 56 w 464"/>
                <a:gd name="T37" fmla="*/ 492 h 595"/>
                <a:gd name="T38" fmla="*/ 37 w 464"/>
                <a:gd name="T39" fmla="*/ 295 h 595"/>
                <a:gd name="T40" fmla="*/ 80 w 464"/>
                <a:gd name="T41" fmla="*/ 300 h 595"/>
                <a:gd name="T42" fmla="*/ 117 w 464"/>
                <a:gd name="T43" fmla="*/ 243 h 595"/>
                <a:gd name="T44" fmla="*/ 164 w 464"/>
                <a:gd name="T45" fmla="*/ 159 h 595"/>
                <a:gd name="T46" fmla="*/ 164 w 464"/>
                <a:gd name="T47" fmla="*/ 211 h 595"/>
                <a:gd name="T48" fmla="*/ 164 w 464"/>
                <a:gd name="T49" fmla="*/ 304 h 595"/>
                <a:gd name="T50" fmla="*/ 230 w 464"/>
                <a:gd name="T51" fmla="*/ 309 h 595"/>
                <a:gd name="T52" fmla="*/ 230 w 464"/>
                <a:gd name="T53" fmla="*/ 28 h 595"/>
                <a:gd name="T54" fmla="*/ 436 w 464"/>
                <a:gd name="T55" fmla="*/ 84 h 595"/>
                <a:gd name="T56" fmla="*/ 422 w 464"/>
                <a:gd name="T57" fmla="*/ 295 h 595"/>
                <a:gd name="T58" fmla="*/ 361 w 464"/>
                <a:gd name="T59" fmla="*/ 300 h 595"/>
                <a:gd name="T60" fmla="*/ 370 w 464"/>
                <a:gd name="T61" fmla="*/ 121 h 595"/>
                <a:gd name="T62" fmla="*/ 300 w 464"/>
                <a:gd name="T63" fmla="*/ 107 h 595"/>
                <a:gd name="T64" fmla="*/ 295 w 464"/>
                <a:gd name="T65" fmla="*/ 304 h 595"/>
                <a:gd name="T66" fmla="*/ 230 w 464"/>
                <a:gd name="T67" fmla="*/ 309 h 595"/>
                <a:gd name="T68" fmla="*/ 230 w 464"/>
                <a:gd name="T69" fmla="*/ 562 h 595"/>
                <a:gd name="T70" fmla="*/ 117 w 464"/>
                <a:gd name="T71" fmla="*/ 520 h 595"/>
                <a:gd name="T72" fmla="*/ 56 w 464"/>
                <a:gd name="T73" fmla="*/ 49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4" h="595">
                  <a:moveTo>
                    <a:pt x="230" y="595"/>
                  </a:moveTo>
                  <a:lnTo>
                    <a:pt x="431" y="511"/>
                  </a:lnTo>
                  <a:lnTo>
                    <a:pt x="464" y="65"/>
                  </a:lnTo>
                  <a:lnTo>
                    <a:pt x="230" y="0"/>
                  </a:lnTo>
                  <a:lnTo>
                    <a:pt x="117" y="32"/>
                  </a:lnTo>
                  <a:lnTo>
                    <a:pt x="0" y="65"/>
                  </a:lnTo>
                  <a:lnTo>
                    <a:pt x="28" y="511"/>
                  </a:lnTo>
                  <a:lnTo>
                    <a:pt x="117" y="548"/>
                  </a:lnTo>
                  <a:lnTo>
                    <a:pt x="230" y="595"/>
                  </a:lnTo>
                  <a:close/>
                  <a:moveTo>
                    <a:pt x="117" y="61"/>
                  </a:moveTo>
                  <a:lnTo>
                    <a:pt x="117" y="61"/>
                  </a:lnTo>
                  <a:lnTo>
                    <a:pt x="164" y="46"/>
                  </a:lnTo>
                  <a:lnTo>
                    <a:pt x="117" y="126"/>
                  </a:lnTo>
                  <a:lnTo>
                    <a:pt x="75" y="201"/>
                  </a:lnTo>
                  <a:lnTo>
                    <a:pt x="75" y="145"/>
                  </a:lnTo>
                  <a:lnTo>
                    <a:pt x="70" y="75"/>
                  </a:lnTo>
                  <a:lnTo>
                    <a:pt x="117" y="61"/>
                  </a:lnTo>
                  <a:close/>
                  <a:moveTo>
                    <a:pt x="56" y="492"/>
                  </a:moveTo>
                  <a:lnTo>
                    <a:pt x="56" y="492"/>
                  </a:lnTo>
                  <a:lnTo>
                    <a:pt x="37" y="295"/>
                  </a:lnTo>
                  <a:lnTo>
                    <a:pt x="80" y="300"/>
                  </a:lnTo>
                  <a:lnTo>
                    <a:pt x="117" y="243"/>
                  </a:lnTo>
                  <a:lnTo>
                    <a:pt x="164" y="159"/>
                  </a:lnTo>
                  <a:lnTo>
                    <a:pt x="164" y="211"/>
                  </a:lnTo>
                  <a:lnTo>
                    <a:pt x="164" y="304"/>
                  </a:lnTo>
                  <a:lnTo>
                    <a:pt x="230" y="309"/>
                  </a:lnTo>
                  <a:lnTo>
                    <a:pt x="230" y="28"/>
                  </a:lnTo>
                  <a:lnTo>
                    <a:pt x="436" y="84"/>
                  </a:lnTo>
                  <a:lnTo>
                    <a:pt x="422" y="295"/>
                  </a:lnTo>
                  <a:lnTo>
                    <a:pt x="361" y="300"/>
                  </a:lnTo>
                  <a:lnTo>
                    <a:pt x="370" y="121"/>
                  </a:lnTo>
                  <a:lnTo>
                    <a:pt x="300" y="107"/>
                  </a:lnTo>
                  <a:lnTo>
                    <a:pt x="295" y="304"/>
                  </a:lnTo>
                  <a:lnTo>
                    <a:pt x="230" y="309"/>
                  </a:lnTo>
                  <a:lnTo>
                    <a:pt x="230" y="562"/>
                  </a:lnTo>
                  <a:lnTo>
                    <a:pt x="117" y="520"/>
                  </a:lnTo>
                  <a:lnTo>
                    <a:pt x="56" y="4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1" name="Слайд think-cell" r:id="rId6" imgW="359" imgH="360" progId="TCLayout.ActiveDocument.1">
                  <p:embed/>
                </p:oleObj>
              </mc:Choice>
              <mc:Fallback>
                <p:oleObj name="Слайд think-cell" r:id="rId6" imgW="359" imgH="360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F28B5AF9-254C-449F-805A-200563AB24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67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8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6184" y="6405331"/>
            <a:ext cx="1181963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включая размещение в Интернете и в корпоративных сетях, а также запись в память ЭВМ,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для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частного или публичного использования, без письменного разрешения владельца авторских прав.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© АО «Издательство «Просвещение», 2021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г.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9254339" y="1860330"/>
            <a:ext cx="1023938" cy="336550"/>
            <a:chOff x="8812213" y="4892675"/>
            <a:chExt cx="1023938" cy="336550"/>
          </a:xfrm>
        </p:grpSpPr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8812213" y="4892675"/>
              <a:ext cx="215900" cy="331788"/>
            </a:xfrm>
            <a:custGeom>
              <a:avLst/>
              <a:gdLst>
                <a:gd name="T0" fmla="*/ 137 w 592"/>
                <a:gd name="T1" fmla="*/ 34 h 904"/>
                <a:gd name="T2" fmla="*/ 126 w 592"/>
                <a:gd name="T3" fmla="*/ 55 h 904"/>
                <a:gd name="T4" fmla="*/ 133 w 592"/>
                <a:gd name="T5" fmla="*/ 81 h 904"/>
                <a:gd name="T6" fmla="*/ 146 w 592"/>
                <a:gd name="T7" fmla="*/ 112 h 904"/>
                <a:gd name="T8" fmla="*/ 138 w 592"/>
                <a:gd name="T9" fmla="*/ 135 h 904"/>
                <a:gd name="T10" fmla="*/ 57 w 592"/>
                <a:gd name="T11" fmla="*/ 176 h 904"/>
                <a:gd name="T12" fmla="*/ 42 w 592"/>
                <a:gd name="T13" fmla="*/ 191 h 904"/>
                <a:gd name="T14" fmla="*/ 23 w 592"/>
                <a:gd name="T15" fmla="*/ 240 h 904"/>
                <a:gd name="T16" fmla="*/ 6 w 592"/>
                <a:gd name="T17" fmla="*/ 292 h 904"/>
                <a:gd name="T18" fmla="*/ 7 w 592"/>
                <a:gd name="T19" fmla="*/ 326 h 904"/>
                <a:gd name="T20" fmla="*/ 21 w 592"/>
                <a:gd name="T21" fmla="*/ 371 h 904"/>
                <a:gd name="T22" fmla="*/ 14 w 592"/>
                <a:gd name="T23" fmla="*/ 421 h 904"/>
                <a:gd name="T24" fmla="*/ 175 w 592"/>
                <a:gd name="T25" fmla="*/ 620 h 904"/>
                <a:gd name="T26" fmla="*/ 208 w 592"/>
                <a:gd name="T27" fmla="*/ 661 h 904"/>
                <a:gd name="T28" fmla="*/ 70 w 592"/>
                <a:gd name="T29" fmla="*/ 666 h 904"/>
                <a:gd name="T30" fmla="*/ 86 w 592"/>
                <a:gd name="T31" fmla="*/ 709 h 904"/>
                <a:gd name="T32" fmla="*/ 14 w 592"/>
                <a:gd name="T33" fmla="*/ 768 h 904"/>
                <a:gd name="T34" fmla="*/ 205 w 592"/>
                <a:gd name="T35" fmla="*/ 745 h 904"/>
                <a:gd name="T36" fmla="*/ 275 w 592"/>
                <a:gd name="T37" fmla="*/ 787 h 904"/>
                <a:gd name="T38" fmla="*/ 275 w 592"/>
                <a:gd name="T39" fmla="*/ 756 h 904"/>
                <a:gd name="T40" fmla="*/ 288 w 592"/>
                <a:gd name="T41" fmla="*/ 764 h 904"/>
                <a:gd name="T42" fmla="*/ 295 w 592"/>
                <a:gd name="T43" fmla="*/ 803 h 904"/>
                <a:gd name="T44" fmla="*/ 287 w 592"/>
                <a:gd name="T45" fmla="*/ 846 h 904"/>
                <a:gd name="T46" fmla="*/ 316 w 592"/>
                <a:gd name="T47" fmla="*/ 867 h 904"/>
                <a:gd name="T48" fmla="*/ 334 w 592"/>
                <a:gd name="T49" fmla="*/ 892 h 904"/>
                <a:gd name="T50" fmla="*/ 389 w 592"/>
                <a:gd name="T51" fmla="*/ 898 h 904"/>
                <a:gd name="T52" fmla="*/ 375 w 592"/>
                <a:gd name="T53" fmla="*/ 852 h 904"/>
                <a:gd name="T54" fmla="*/ 340 w 592"/>
                <a:gd name="T55" fmla="*/ 764 h 904"/>
                <a:gd name="T56" fmla="*/ 352 w 592"/>
                <a:gd name="T57" fmla="*/ 756 h 904"/>
                <a:gd name="T58" fmla="*/ 436 w 592"/>
                <a:gd name="T59" fmla="*/ 745 h 904"/>
                <a:gd name="T60" fmla="*/ 352 w 592"/>
                <a:gd name="T61" fmla="*/ 702 h 904"/>
                <a:gd name="T62" fmla="*/ 400 w 592"/>
                <a:gd name="T63" fmla="*/ 655 h 904"/>
                <a:gd name="T64" fmla="*/ 425 w 592"/>
                <a:gd name="T65" fmla="*/ 657 h 904"/>
                <a:gd name="T66" fmla="*/ 448 w 592"/>
                <a:gd name="T67" fmla="*/ 734 h 904"/>
                <a:gd name="T68" fmla="*/ 459 w 592"/>
                <a:gd name="T69" fmla="*/ 759 h 904"/>
                <a:gd name="T70" fmla="*/ 494 w 592"/>
                <a:gd name="T71" fmla="*/ 759 h 904"/>
                <a:gd name="T72" fmla="*/ 581 w 592"/>
                <a:gd name="T73" fmla="*/ 741 h 904"/>
                <a:gd name="T74" fmla="*/ 591 w 592"/>
                <a:gd name="T75" fmla="*/ 730 h 904"/>
                <a:gd name="T76" fmla="*/ 548 w 592"/>
                <a:gd name="T77" fmla="*/ 707 h 904"/>
                <a:gd name="T78" fmla="*/ 452 w 592"/>
                <a:gd name="T79" fmla="*/ 623 h 904"/>
                <a:gd name="T80" fmla="*/ 466 w 592"/>
                <a:gd name="T81" fmla="*/ 585 h 904"/>
                <a:gd name="T82" fmla="*/ 387 w 592"/>
                <a:gd name="T83" fmla="*/ 415 h 904"/>
                <a:gd name="T84" fmla="*/ 370 w 592"/>
                <a:gd name="T85" fmla="*/ 380 h 904"/>
                <a:gd name="T86" fmla="*/ 377 w 592"/>
                <a:gd name="T87" fmla="*/ 358 h 904"/>
                <a:gd name="T88" fmla="*/ 356 w 592"/>
                <a:gd name="T89" fmla="*/ 310 h 904"/>
                <a:gd name="T90" fmla="*/ 325 w 592"/>
                <a:gd name="T91" fmla="*/ 254 h 904"/>
                <a:gd name="T92" fmla="*/ 291 w 592"/>
                <a:gd name="T93" fmla="*/ 186 h 904"/>
                <a:gd name="T94" fmla="*/ 277 w 592"/>
                <a:gd name="T95" fmla="*/ 176 h 904"/>
                <a:gd name="T96" fmla="*/ 211 w 592"/>
                <a:gd name="T97" fmla="*/ 153 h 904"/>
                <a:gd name="T98" fmla="*/ 218 w 592"/>
                <a:gd name="T99" fmla="*/ 140 h 904"/>
                <a:gd name="T100" fmla="*/ 232 w 592"/>
                <a:gd name="T101" fmla="*/ 109 h 904"/>
                <a:gd name="T102" fmla="*/ 239 w 592"/>
                <a:gd name="T103" fmla="*/ 95 h 904"/>
                <a:gd name="T104" fmla="*/ 235 w 592"/>
                <a:gd name="T105" fmla="*/ 74 h 904"/>
                <a:gd name="T106" fmla="*/ 244 w 592"/>
                <a:gd name="T107" fmla="*/ 46 h 904"/>
                <a:gd name="T108" fmla="*/ 234 w 592"/>
                <a:gd name="T109" fmla="*/ 18 h 904"/>
                <a:gd name="T110" fmla="*/ 218 w 592"/>
                <a:gd name="T111" fmla="*/ 11 h 904"/>
                <a:gd name="T112" fmla="*/ 202 w 592"/>
                <a:gd name="T113" fmla="*/ 0 h 904"/>
                <a:gd name="T114" fmla="*/ 163 w 592"/>
                <a:gd name="T115" fmla="*/ 11 h 904"/>
                <a:gd name="T116" fmla="*/ 258 w 592"/>
                <a:gd name="T117" fmla="*/ 620 h 904"/>
                <a:gd name="T118" fmla="*/ 237 w 592"/>
                <a:gd name="T119" fmla="*/ 678 h 904"/>
                <a:gd name="T120" fmla="*/ 227 w 592"/>
                <a:gd name="T121" fmla="*/ 645 h 904"/>
                <a:gd name="T122" fmla="*/ 231 w 592"/>
                <a:gd name="T123" fmla="*/ 9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2" h="904">
                  <a:moveTo>
                    <a:pt x="163" y="11"/>
                  </a:moveTo>
                  <a:cubicBezTo>
                    <a:pt x="161" y="13"/>
                    <a:pt x="157" y="13"/>
                    <a:pt x="155" y="15"/>
                  </a:cubicBezTo>
                  <a:cubicBezTo>
                    <a:pt x="149" y="21"/>
                    <a:pt x="142" y="27"/>
                    <a:pt x="137" y="34"/>
                  </a:cubicBezTo>
                  <a:cubicBezTo>
                    <a:pt x="137" y="34"/>
                    <a:pt x="132" y="39"/>
                    <a:pt x="133" y="39"/>
                  </a:cubicBezTo>
                  <a:cubicBezTo>
                    <a:pt x="128" y="39"/>
                    <a:pt x="129" y="47"/>
                    <a:pt x="128" y="50"/>
                  </a:cubicBezTo>
                  <a:cubicBezTo>
                    <a:pt x="127" y="52"/>
                    <a:pt x="126" y="53"/>
                    <a:pt x="126" y="55"/>
                  </a:cubicBezTo>
                  <a:cubicBezTo>
                    <a:pt x="126" y="57"/>
                    <a:pt x="126" y="60"/>
                    <a:pt x="127" y="62"/>
                  </a:cubicBezTo>
                  <a:cubicBezTo>
                    <a:pt x="127" y="65"/>
                    <a:pt x="127" y="69"/>
                    <a:pt x="128" y="72"/>
                  </a:cubicBezTo>
                  <a:cubicBezTo>
                    <a:pt x="130" y="75"/>
                    <a:pt x="132" y="78"/>
                    <a:pt x="133" y="81"/>
                  </a:cubicBezTo>
                  <a:cubicBezTo>
                    <a:pt x="133" y="84"/>
                    <a:pt x="133" y="88"/>
                    <a:pt x="133" y="92"/>
                  </a:cubicBezTo>
                  <a:cubicBezTo>
                    <a:pt x="134" y="94"/>
                    <a:pt x="134" y="96"/>
                    <a:pt x="135" y="97"/>
                  </a:cubicBezTo>
                  <a:cubicBezTo>
                    <a:pt x="138" y="103"/>
                    <a:pt x="148" y="105"/>
                    <a:pt x="146" y="112"/>
                  </a:cubicBezTo>
                  <a:cubicBezTo>
                    <a:pt x="145" y="118"/>
                    <a:pt x="148" y="125"/>
                    <a:pt x="145" y="130"/>
                  </a:cubicBezTo>
                  <a:cubicBezTo>
                    <a:pt x="144" y="131"/>
                    <a:pt x="143" y="132"/>
                    <a:pt x="142" y="133"/>
                  </a:cubicBezTo>
                  <a:cubicBezTo>
                    <a:pt x="140" y="134"/>
                    <a:pt x="139" y="134"/>
                    <a:pt x="138" y="135"/>
                  </a:cubicBezTo>
                  <a:cubicBezTo>
                    <a:pt x="135" y="138"/>
                    <a:pt x="129" y="149"/>
                    <a:pt x="128" y="153"/>
                  </a:cubicBezTo>
                  <a:cubicBezTo>
                    <a:pt x="126" y="157"/>
                    <a:pt x="125" y="161"/>
                    <a:pt x="121" y="162"/>
                  </a:cubicBezTo>
                  <a:cubicBezTo>
                    <a:pt x="101" y="168"/>
                    <a:pt x="78" y="171"/>
                    <a:pt x="57" y="176"/>
                  </a:cubicBezTo>
                  <a:cubicBezTo>
                    <a:pt x="54" y="177"/>
                    <a:pt x="52" y="179"/>
                    <a:pt x="49" y="181"/>
                  </a:cubicBezTo>
                  <a:cubicBezTo>
                    <a:pt x="47" y="183"/>
                    <a:pt x="45" y="185"/>
                    <a:pt x="43" y="188"/>
                  </a:cubicBezTo>
                  <a:cubicBezTo>
                    <a:pt x="43" y="188"/>
                    <a:pt x="42" y="191"/>
                    <a:pt x="42" y="191"/>
                  </a:cubicBezTo>
                  <a:lnTo>
                    <a:pt x="24" y="192"/>
                  </a:lnTo>
                  <a:lnTo>
                    <a:pt x="27" y="224"/>
                  </a:lnTo>
                  <a:cubicBezTo>
                    <a:pt x="24" y="230"/>
                    <a:pt x="24" y="235"/>
                    <a:pt x="23" y="240"/>
                  </a:cubicBezTo>
                  <a:cubicBezTo>
                    <a:pt x="21" y="248"/>
                    <a:pt x="19" y="256"/>
                    <a:pt x="18" y="264"/>
                  </a:cubicBezTo>
                  <a:cubicBezTo>
                    <a:pt x="16" y="272"/>
                    <a:pt x="16" y="280"/>
                    <a:pt x="11" y="287"/>
                  </a:cubicBezTo>
                  <a:cubicBezTo>
                    <a:pt x="10" y="289"/>
                    <a:pt x="7" y="290"/>
                    <a:pt x="6" y="292"/>
                  </a:cubicBezTo>
                  <a:cubicBezTo>
                    <a:pt x="6" y="295"/>
                    <a:pt x="4" y="298"/>
                    <a:pt x="6" y="302"/>
                  </a:cubicBezTo>
                  <a:cubicBezTo>
                    <a:pt x="7" y="305"/>
                    <a:pt x="10" y="307"/>
                    <a:pt x="11" y="310"/>
                  </a:cubicBezTo>
                  <a:cubicBezTo>
                    <a:pt x="11" y="315"/>
                    <a:pt x="8" y="321"/>
                    <a:pt x="7" y="326"/>
                  </a:cubicBezTo>
                  <a:cubicBezTo>
                    <a:pt x="3" y="339"/>
                    <a:pt x="0" y="357"/>
                    <a:pt x="17" y="363"/>
                  </a:cubicBezTo>
                  <a:cubicBezTo>
                    <a:pt x="20" y="364"/>
                    <a:pt x="23" y="366"/>
                    <a:pt x="22" y="369"/>
                  </a:cubicBezTo>
                  <a:cubicBezTo>
                    <a:pt x="22" y="370"/>
                    <a:pt x="21" y="371"/>
                    <a:pt x="21" y="371"/>
                  </a:cubicBezTo>
                  <a:cubicBezTo>
                    <a:pt x="20" y="377"/>
                    <a:pt x="24" y="384"/>
                    <a:pt x="24" y="384"/>
                  </a:cubicBezTo>
                  <a:lnTo>
                    <a:pt x="13" y="388"/>
                  </a:lnTo>
                  <a:lnTo>
                    <a:pt x="14" y="421"/>
                  </a:lnTo>
                  <a:lnTo>
                    <a:pt x="33" y="421"/>
                  </a:lnTo>
                  <a:cubicBezTo>
                    <a:pt x="37" y="428"/>
                    <a:pt x="56" y="616"/>
                    <a:pt x="61" y="622"/>
                  </a:cubicBezTo>
                  <a:cubicBezTo>
                    <a:pt x="99" y="621"/>
                    <a:pt x="175" y="620"/>
                    <a:pt x="175" y="620"/>
                  </a:cubicBezTo>
                  <a:cubicBezTo>
                    <a:pt x="175" y="620"/>
                    <a:pt x="182" y="642"/>
                    <a:pt x="184" y="644"/>
                  </a:cubicBezTo>
                  <a:lnTo>
                    <a:pt x="209" y="645"/>
                  </a:lnTo>
                  <a:lnTo>
                    <a:pt x="208" y="661"/>
                  </a:lnTo>
                  <a:lnTo>
                    <a:pt x="200" y="661"/>
                  </a:lnTo>
                  <a:cubicBezTo>
                    <a:pt x="200" y="661"/>
                    <a:pt x="199" y="678"/>
                    <a:pt x="197" y="680"/>
                  </a:cubicBezTo>
                  <a:cubicBezTo>
                    <a:pt x="197" y="681"/>
                    <a:pt x="70" y="666"/>
                    <a:pt x="70" y="666"/>
                  </a:cubicBezTo>
                  <a:cubicBezTo>
                    <a:pt x="65" y="665"/>
                    <a:pt x="52" y="677"/>
                    <a:pt x="47" y="679"/>
                  </a:cubicBezTo>
                  <a:lnTo>
                    <a:pt x="47" y="699"/>
                  </a:lnTo>
                  <a:lnTo>
                    <a:pt x="86" y="709"/>
                  </a:lnTo>
                  <a:cubicBezTo>
                    <a:pt x="86" y="709"/>
                    <a:pt x="14" y="730"/>
                    <a:pt x="0" y="734"/>
                  </a:cubicBezTo>
                  <a:lnTo>
                    <a:pt x="0" y="761"/>
                  </a:lnTo>
                  <a:lnTo>
                    <a:pt x="14" y="768"/>
                  </a:lnTo>
                  <a:lnTo>
                    <a:pt x="196" y="743"/>
                  </a:lnTo>
                  <a:cubicBezTo>
                    <a:pt x="196" y="743"/>
                    <a:pt x="198" y="742"/>
                    <a:pt x="199" y="742"/>
                  </a:cubicBezTo>
                  <a:cubicBezTo>
                    <a:pt x="202" y="742"/>
                    <a:pt x="205" y="745"/>
                    <a:pt x="205" y="745"/>
                  </a:cubicBezTo>
                  <a:lnTo>
                    <a:pt x="246" y="808"/>
                  </a:lnTo>
                  <a:lnTo>
                    <a:pt x="273" y="807"/>
                  </a:lnTo>
                  <a:cubicBezTo>
                    <a:pt x="273" y="807"/>
                    <a:pt x="276" y="793"/>
                    <a:pt x="275" y="787"/>
                  </a:cubicBezTo>
                  <a:cubicBezTo>
                    <a:pt x="270" y="772"/>
                    <a:pt x="255" y="740"/>
                    <a:pt x="255" y="740"/>
                  </a:cubicBezTo>
                  <a:lnTo>
                    <a:pt x="273" y="741"/>
                  </a:lnTo>
                  <a:lnTo>
                    <a:pt x="275" y="756"/>
                  </a:lnTo>
                  <a:cubicBezTo>
                    <a:pt x="275" y="756"/>
                    <a:pt x="279" y="760"/>
                    <a:pt x="281" y="760"/>
                  </a:cubicBezTo>
                  <a:cubicBezTo>
                    <a:pt x="281" y="761"/>
                    <a:pt x="284" y="762"/>
                    <a:pt x="284" y="762"/>
                  </a:cubicBezTo>
                  <a:cubicBezTo>
                    <a:pt x="284" y="762"/>
                    <a:pt x="288" y="763"/>
                    <a:pt x="288" y="764"/>
                  </a:cubicBezTo>
                  <a:cubicBezTo>
                    <a:pt x="291" y="764"/>
                    <a:pt x="293" y="766"/>
                    <a:pt x="293" y="766"/>
                  </a:cubicBezTo>
                  <a:cubicBezTo>
                    <a:pt x="293" y="766"/>
                    <a:pt x="294" y="781"/>
                    <a:pt x="294" y="785"/>
                  </a:cubicBezTo>
                  <a:cubicBezTo>
                    <a:pt x="295" y="791"/>
                    <a:pt x="296" y="797"/>
                    <a:pt x="295" y="803"/>
                  </a:cubicBezTo>
                  <a:cubicBezTo>
                    <a:pt x="293" y="808"/>
                    <a:pt x="289" y="812"/>
                    <a:pt x="288" y="818"/>
                  </a:cubicBezTo>
                  <a:cubicBezTo>
                    <a:pt x="287" y="822"/>
                    <a:pt x="287" y="826"/>
                    <a:pt x="287" y="831"/>
                  </a:cubicBezTo>
                  <a:cubicBezTo>
                    <a:pt x="287" y="836"/>
                    <a:pt x="286" y="841"/>
                    <a:pt x="287" y="846"/>
                  </a:cubicBezTo>
                  <a:cubicBezTo>
                    <a:pt x="287" y="851"/>
                    <a:pt x="288" y="856"/>
                    <a:pt x="290" y="860"/>
                  </a:cubicBezTo>
                  <a:cubicBezTo>
                    <a:pt x="292" y="863"/>
                    <a:pt x="293" y="865"/>
                    <a:pt x="295" y="866"/>
                  </a:cubicBezTo>
                  <a:cubicBezTo>
                    <a:pt x="297" y="867"/>
                    <a:pt x="311" y="871"/>
                    <a:pt x="316" y="867"/>
                  </a:cubicBezTo>
                  <a:cubicBezTo>
                    <a:pt x="318" y="866"/>
                    <a:pt x="318" y="870"/>
                    <a:pt x="319" y="870"/>
                  </a:cubicBezTo>
                  <a:cubicBezTo>
                    <a:pt x="321" y="872"/>
                    <a:pt x="323" y="877"/>
                    <a:pt x="325" y="880"/>
                  </a:cubicBezTo>
                  <a:cubicBezTo>
                    <a:pt x="328" y="884"/>
                    <a:pt x="331" y="888"/>
                    <a:pt x="334" y="892"/>
                  </a:cubicBezTo>
                  <a:cubicBezTo>
                    <a:pt x="337" y="895"/>
                    <a:pt x="341" y="896"/>
                    <a:pt x="344" y="898"/>
                  </a:cubicBezTo>
                  <a:cubicBezTo>
                    <a:pt x="354" y="904"/>
                    <a:pt x="368" y="901"/>
                    <a:pt x="379" y="901"/>
                  </a:cubicBezTo>
                  <a:cubicBezTo>
                    <a:pt x="383" y="901"/>
                    <a:pt x="385" y="899"/>
                    <a:pt x="389" y="898"/>
                  </a:cubicBezTo>
                  <a:cubicBezTo>
                    <a:pt x="391" y="895"/>
                    <a:pt x="393" y="894"/>
                    <a:pt x="394" y="890"/>
                  </a:cubicBezTo>
                  <a:cubicBezTo>
                    <a:pt x="395" y="881"/>
                    <a:pt x="391" y="871"/>
                    <a:pt x="386" y="864"/>
                  </a:cubicBezTo>
                  <a:cubicBezTo>
                    <a:pt x="383" y="859"/>
                    <a:pt x="378" y="857"/>
                    <a:pt x="375" y="852"/>
                  </a:cubicBezTo>
                  <a:cubicBezTo>
                    <a:pt x="368" y="843"/>
                    <a:pt x="362" y="833"/>
                    <a:pt x="354" y="823"/>
                  </a:cubicBezTo>
                  <a:cubicBezTo>
                    <a:pt x="342" y="808"/>
                    <a:pt x="338" y="797"/>
                    <a:pt x="339" y="777"/>
                  </a:cubicBezTo>
                  <a:cubicBezTo>
                    <a:pt x="339" y="775"/>
                    <a:pt x="338" y="766"/>
                    <a:pt x="340" y="764"/>
                  </a:cubicBezTo>
                  <a:cubicBezTo>
                    <a:pt x="342" y="762"/>
                    <a:pt x="345" y="761"/>
                    <a:pt x="348" y="760"/>
                  </a:cubicBezTo>
                  <a:cubicBezTo>
                    <a:pt x="349" y="760"/>
                    <a:pt x="350" y="759"/>
                    <a:pt x="350" y="758"/>
                  </a:cubicBezTo>
                  <a:cubicBezTo>
                    <a:pt x="350" y="759"/>
                    <a:pt x="352" y="756"/>
                    <a:pt x="352" y="756"/>
                  </a:cubicBezTo>
                  <a:cubicBezTo>
                    <a:pt x="352" y="752"/>
                    <a:pt x="352" y="747"/>
                    <a:pt x="352" y="743"/>
                  </a:cubicBezTo>
                  <a:lnTo>
                    <a:pt x="422" y="751"/>
                  </a:lnTo>
                  <a:cubicBezTo>
                    <a:pt x="422" y="751"/>
                    <a:pt x="435" y="745"/>
                    <a:pt x="436" y="745"/>
                  </a:cubicBezTo>
                  <a:lnTo>
                    <a:pt x="436" y="724"/>
                  </a:lnTo>
                  <a:cubicBezTo>
                    <a:pt x="435" y="724"/>
                    <a:pt x="435" y="721"/>
                    <a:pt x="433" y="722"/>
                  </a:cubicBezTo>
                  <a:cubicBezTo>
                    <a:pt x="432" y="722"/>
                    <a:pt x="353" y="703"/>
                    <a:pt x="352" y="702"/>
                  </a:cubicBezTo>
                  <a:cubicBezTo>
                    <a:pt x="352" y="702"/>
                    <a:pt x="355" y="630"/>
                    <a:pt x="355" y="617"/>
                  </a:cubicBezTo>
                  <a:cubicBezTo>
                    <a:pt x="362" y="619"/>
                    <a:pt x="375" y="613"/>
                    <a:pt x="376" y="622"/>
                  </a:cubicBezTo>
                  <a:cubicBezTo>
                    <a:pt x="377" y="626"/>
                    <a:pt x="397" y="652"/>
                    <a:pt x="400" y="655"/>
                  </a:cubicBezTo>
                  <a:cubicBezTo>
                    <a:pt x="401" y="655"/>
                    <a:pt x="414" y="650"/>
                    <a:pt x="419" y="648"/>
                  </a:cubicBezTo>
                  <a:lnTo>
                    <a:pt x="421" y="650"/>
                  </a:lnTo>
                  <a:cubicBezTo>
                    <a:pt x="422" y="651"/>
                    <a:pt x="424" y="656"/>
                    <a:pt x="425" y="657"/>
                  </a:cubicBezTo>
                  <a:cubicBezTo>
                    <a:pt x="430" y="664"/>
                    <a:pt x="435" y="671"/>
                    <a:pt x="437" y="680"/>
                  </a:cubicBezTo>
                  <a:cubicBezTo>
                    <a:pt x="438" y="684"/>
                    <a:pt x="442" y="687"/>
                    <a:pt x="444" y="691"/>
                  </a:cubicBezTo>
                  <a:cubicBezTo>
                    <a:pt x="450" y="703"/>
                    <a:pt x="445" y="722"/>
                    <a:pt x="448" y="734"/>
                  </a:cubicBezTo>
                  <a:cubicBezTo>
                    <a:pt x="449" y="740"/>
                    <a:pt x="451" y="745"/>
                    <a:pt x="453" y="751"/>
                  </a:cubicBezTo>
                  <a:cubicBezTo>
                    <a:pt x="454" y="752"/>
                    <a:pt x="454" y="754"/>
                    <a:pt x="454" y="755"/>
                  </a:cubicBezTo>
                  <a:cubicBezTo>
                    <a:pt x="455" y="756"/>
                    <a:pt x="458" y="757"/>
                    <a:pt x="459" y="759"/>
                  </a:cubicBezTo>
                  <a:cubicBezTo>
                    <a:pt x="463" y="764"/>
                    <a:pt x="468" y="764"/>
                    <a:pt x="474" y="765"/>
                  </a:cubicBezTo>
                  <a:cubicBezTo>
                    <a:pt x="477" y="767"/>
                    <a:pt x="481" y="768"/>
                    <a:pt x="484" y="767"/>
                  </a:cubicBezTo>
                  <a:cubicBezTo>
                    <a:pt x="485" y="766"/>
                    <a:pt x="493" y="759"/>
                    <a:pt x="494" y="759"/>
                  </a:cubicBezTo>
                  <a:cubicBezTo>
                    <a:pt x="494" y="759"/>
                    <a:pt x="506" y="763"/>
                    <a:pt x="508" y="764"/>
                  </a:cubicBezTo>
                  <a:cubicBezTo>
                    <a:pt x="511" y="764"/>
                    <a:pt x="515" y="765"/>
                    <a:pt x="519" y="765"/>
                  </a:cubicBezTo>
                  <a:cubicBezTo>
                    <a:pt x="543" y="766"/>
                    <a:pt x="562" y="754"/>
                    <a:pt x="581" y="741"/>
                  </a:cubicBezTo>
                  <a:cubicBezTo>
                    <a:pt x="583" y="739"/>
                    <a:pt x="585" y="738"/>
                    <a:pt x="587" y="736"/>
                  </a:cubicBezTo>
                  <a:cubicBezTo>
                    <a:pt x="587" y="735"/>
                    <a:pt x="588" y="734"/>
                    <a:pt x="589" y="733"/>
                  </a:cubicBezTo>
                  <a:cubicBezTo>
                    <a:pt x="589" y="732"/>
                    <a:pt x="591" y="731"/>
                    <a:pt x="591" y="730"/>
                  </a:cubicBezTo>
                  <a:cubicBezTo>
                    <a:pt x="592" y="727"/>
                    <a:pt x="592" y="725"/>
                    <a:pt x="590" y="723"/>
                  </a:cubicBezTo>
                  <a:cubicBezTo>
                    <a:pt x="589" y="721"/>
                    <a:pt x="587" y="717"/>
                    <a:pt x="585" y="716"/>
                  </a:cubicBezTo>
                  <a:cubicBezTo>
                    <a:pt x="577" y="709"/>
                    <a:pt x="558" y="711"/>
                    <a:pt x="548" y="707"/>
                  </a:cubicBezTo>
                  <a:cubicBezTo>
                    <a:pt x="536" y="704"/>
                    <a:pt x="525" y="698"/>
                    <a:pt x="515" y="691"/>
                  </a:cubicBezTo>
                  <a:cubicBezTo>
                    <a:pt x="495" y="677"/>
                    <a:pt x="479" y="657"/>
                    <a:pt x="464" y="639"/>
                  </a:cubicBezTo>
                  <a:cubicBezTo>
                    <a:pt x="460" y="634"/>
                    <a:pt x="455" y="629"/>
                    <a:pt x="452" y="623"/>
                  </a:cubicBezTo>
                  <a:cubicBezTo>
                    <a:pt x="450" y="620"/>
                    <a:pt x="450" y="617"/>
                    <a:pt x="450" y="617"/>
                  </a:cubicBezTo>
                  <a:cubicBezTo>
                    <a:pt x="450" y="617"/>
                    <a:pt x="455" y="609"/>
                    <a:pt x="458" y="603"/>
                  </a:cubicBezTo>
                  <a:cubicBezTo>
                    <a:pt x="461" y="597"/>
                    <a:pt x="464" y="591"/>
                    <a:pt x="466" y="585"/>
                  </a:cubicBezTo>
                  <a:cubicBezTo>
                    <a:pt x="466" y="584"/>
                    <a:pt x="468" y="575"/>
                    <a:pt x="469" y="575"/>
                  </a:cubicBezTo>
                  <a:cubicBezTo>
                    <a:pt x="468" y="574"/>
                    <a:pt x="382" y="468"/>
                    <a:pt x="382" y="468"/>
                  </a:cubicBezTo>
                  <a:cubicBezTo>
                    <a:pt x="382" y="468"/>
                    <a:pt x="386" y="416"/>
                    <a:pt x="387" y="415"/>
                  </a:cubicBezTo>
                  <a:cubicBezTo>
                    <a:pt x="398" y="415"/>
                    <a:pt x="420" y="414"/>
                    <a:pt x="421" y="413"/>
                  </a:cubicBezTo>
                  <a:cubicBezTo>
                    <a:pt x="421" y="413"/>
                    <a:pt x="420" y="383"/>
                    <a:pt x="419" y="380"/>
                  </a:cubicBezTo>
                  <a:lnTo>
                    <a:pt x="370" y="380"/>
                  </a:lnTo>
                  <a:cubicBezTo>
                    <a:pt x="372" y="377"/>
                    <a:pt x="372" y="374"/>
                    <a:pt x="373" y="371"/>
                  </a:cubicBezTo>
                  <a:cubicBezTo>
                    <a:pt x="375" y="369"/>
                    <a:pt x="377" y="366"/>
                    <a:pt x="378" y="363"/>
                  </a:cubicBezTo>
                  <a:cubicBezTo>
                    <a:pt x="378" y="362"/>
                    <a:pt x="377" y="359"/>
                    <a:pt x="377" y="358"/>
                  </a:cubicBezTo>
                  <a:cubicBezTo>
                    <a:pt x="377" y="347"/>
                    <a:pt x="373" y="338"/>
                    <a:pt x="370" y="327"/>
                  </a:cubicBezTo>
                  <a:cubicBezTo>
                    <a:pt x="369" y="323"/>
                    <a:pt x="365" y="317"/>
                    <a:pt x="362" y="315"/>
                  </a:cubicBezTo>
                  <a:cubicBezTo>
                    <a:pt x="360" y="313"/>
                    <a:pt x="357" y="312"/>
                    <a:pt x="356" y="310"/>
                  </a:cubicBezTo>
                  <a:cubicBezTo>
                    <a:pt x="351" y="302"/>
                    <a:pt x="350" y="292"/>
                    <a:pt x="346" y="284"/>
                  </a:cubicBezTo>
                  <a:cubicBezTo>
                    <a:pt x="342" y="276"/>
                    <a:pt x="336" y="268"/>
                    <a:pt x="330" y="262"/>
                  </a:cubicBezTo>
                  <a:cubicBezTo>
                    <a:pt x="328" y="260"/>
                    <a:pt x="327" y="256"/>
                    <a:pt x="325" y="254"/>
                  </a:cubicBezTo>
                  <a:cubicBezTo>
                    <a:pt x="323" y="251"/>
                    <a:pt x="321" y="247"/>
                    <a:pt x="321" y="247"/>
                  </a:cubicBezTo>
                  <a:cubicBezTo>
                    <a:pt x="321" y="247"/>
                    <a:pt x="325" y="186"/>
                    <a:pt x="323" y="186"/>
                  </a:cubicBezTo>
                  <a:lnTo>
                    <a:pt x="291" y="186"/>
                  </a:lnTo>
                  <a:lnTo>
                    <a:pt x="286" y="181"/>
                  </a:lnTo>
                  <a:cubicBezTo>
                    <a:pt x="286" y="180"/>
                    <a:pt x="283" y="179"/>
                    <a:pt x="282" y="178"/>
                  </a:cubicBezTo>
                  <a:cubicBezTo>
                    <a:pt x="280" y="177"/>
                    <a:pt x="279" y="177"/>
                    <a:pt x="277" y="176"/>
                  </a:cubicBezTo>
                  <a:cubicBezTo>
                    <a:pt x="257" y="172"/>
                    <a:pt x="237" y="168"/>
                    <a:pt x="217" y="164"/>
                  </a:cubicBezTo>
                  <a:cubicBezTo>
                    <a:pt x="216" y="164"/>
                    <a:pt x="210" y="161"/>
                    <a:pt x="211" y="159"/>
                  </a:cubicBezTo>
                  <a:cubicBezTo>
                    <a:pt x="211" y="157"/>
                    <a:pt x="210" y="155"/>
                    <a:pt x="211" y="153"/>
                  </a:cubicBezTo>
                  <a:cubicBezTo>
                    <a:pt x="211" y="153"/>
                    <a:pt x="212" y="150"/>
                    <a:pt x="212" y="149"/>
                  </a:cubicBezTo>
                  <a:cubicBezTo>
                    <a:pt x="213" y="148"/>
                    <a:pt x="214" y="146"/>
                    <a:pt x="214" y="145"/>
                  </a:cubicBezTo>
                  <a:cubicBezTo>
                    <a:pt x="215" y="143"/>
                    <a:pt x="216" y="142"/>
                    <a:pt x="218" y="140"/>
                  </a:cubicBezTo>
                  <a:cubicBezTo>
                    <a:pt x="219" y="138"/>
                    <a:pt x="220" y="137"/>
                    <a:pt x="221" y="135"/>
                  </a:cubicBezTo>
                  <a:cubicBezTo>
                    <a:pt x="223" y="133"/>
                    <a:pt x="223" y="131"/>
                    <a:pt x="224" y="129"/>
                  </a:cubicBezTo>
                  <a:cubicBezTo>
                    <a:pt x="228" y="123"/>
                    <a:pt x="231" y="116"/>
                    <a:pt x="232" y="109"/>
                  </a:cubicBezTo>
                  <a:cubicBezTo>
                    <a:pt x="232" y="107"/>
                    <a:pt x="232" y="106"/>
                    <a:pt x="232" y="104"/>
                  </a:cubicBezTo>
                  <a:cubicBezTo>
                    <a:pt x="232" y="102"/>
                    <a:pt x="232" y="100"/>
                    <a:pt x="232" y="98"/>
                  </a:cubicBezTo>
                  <a:cubicBezTo>
                    <a:pt x="232" y="96"/>
                    <a:pt x="238" y="96"/>
                    <a:pt x="239" y="95"/>
                  </a:cubicBezTo>
                  <a:cubicBezTo>
                    <a:pt x="240" y="92"/>
                    <a:pt x="239" y="88"/>
                    <a:pt x="239" y="85"/>
                  </a:cubicBezTo>
                  <a:cubicBezTo>
                    <a:pt x="239" y="82"/>
                    <a:pt x="239" y="79"/>
                    <a:pt x="238" y="76"/>
                  </a:cubicBezTo>
                  <a:cubicBezTo>
                    <a:pt x="237" y="75"/>
                    <a:pt x="237" y="73"/>
                    <a:pt x="235" y="74"/>
                  </a:cubicBezTo>
                  <a:cubicBezTo>
                    <a:pt x="230" y="64"/>
                    <a:pt x="240" y="63"/>
                    <a:pt x="242" y="57"/>
                  </a:cubicBezTo>
                  <a:cubicBezTo>
                    <a:pt x="242" y="55"/>
                    <a:pt x="244" y="55"/>
                    <a:pt x="244" y="52"/>
                  </a:cubicBezTo>
                  <a:cubicBezTo>
                    <a:pt x="245" y="51"/>
                    <a:pt x="244" y="48"/>
                    <a:pt x="244" y="46"/>
                  </a:cubicBezTo>
                  <a:cubicBezTo>
                    <a:pt x="244" y="43"/>
                    <a:pt x="244" y="39"/>
                    <a:pt x="244" y="36"/>
                  </a:cubicBezTo>
                  <a:cubicBezTo>
                    <a:pt x="244" y="34"/>
                    <a:pt x="243" y="32"/>
                    <a:pt x="242" y="31"/>
                  </a:cubicBezTo>
                  <a:cubicBezTo>
                    <a:pt x="240" y="28"/>
                    <a:pt x="233" y="23"/>
                    <a:pt x="234" y="18"/>
                  </a:cubicBezTo>
                  <a:cubicBezTo>
                    <a:pt x="232" y="18"/>
                    <a:pt x="232" y="17"/>
                    <a:pt x="231" y="16"/>
                  </a:cubicBezTo>
                  <a:cubicBezTo>
                    <a:pt x="231" y="15"/>
                    <a:pt x="228" y="13"/>
                    <a:pt x="228" y="13"/>
                  </a:cubicBezTo>
                  <a:cubicBezTo>
                    <a:pt x="227" y="10"/>
                    <a:pt x="220" y="11"/>
                    <a:pt x="218" y="11"/>
                  </a:cubicBezTo>
                  <a:cubicBezTo>
                    <a:pt x="214" y="9"/>
                    <a:pt x="212" y="6"/>
                    <a:pt x="209" y="4"/>
                  </a:cubicBezTo>
                  <a:cubicBezTo>
                    <a:pt x="207" y="3"/>
                    <a:pt x="205" y="1"/>
                    <a:pt x="203" y="1"/>
                  </a:cubicBezTo>
                  <a:cubicBezTo>
                    <a:pt x="203" y="1"/>
                    <a:pt x="202" y="1"/>
                    <a:pt x="202" y="0"/>
                  </a:cubicBezTo>
                  <a:lnTo>
                    <a:pt x="183" y="0"/>
                  </a:lnTo>
                  <a:cubicBezTo>
                    <a:pt x="178" y="2"/>
                    <a:pt x="172" y="4"/>
                    <a:pt x="167" y="6"/>
                  </a:cubicBezTo>
                  <a:cubicBezTo>
                    <a:pt x="165" y="7"/>
                    <a:pt x="164" y="9"/>
                    <a:pt x="163" y="11"/>
                  </a:cubicBezTo>
                  <a:close/>
                  <a:moveTo>
                    <a:pt x="227" y="645"/>
                  </a:moveTo>
                  <a:cubicBezTo>
                    <a:pt x="233" y="645"/>
                    <a:pt x="253" y="645"/>
                    <a:pt x="253" y="645"/>
                  </a:cubicBezTo>
                  <a:lnTo>
                    <a:pt x="258" y="620"/>
                  </a:lnTo>
                  <a:lnTo>
                    <a:pt x="269" y="619"/>
                  </a:lnTo>
                  <a:lnTo>
                    <a:pt x="272" y="665"/>
                  </a:lnTo>
                  <a:lnTo>
                    <a:pt x="237" y="678"/>
                  </a:lnTo>
                  <a:lnTo>
                    <a:pt x="235" y="661"/>
                  </a:lnTo>
                  <a:lnTo>
                    <a:pt x="227" y="661"/>
                  </a:lnTo>
                  <a:lnTo>
                    <a:pt x="227" y="645"/>
                  </a:lnTo>
                  <a:close/>
                  <a:moveTo>
                    <a:pt x="234" y="80"/>
                  </a:moveTo>
                  <a:lnTo>
                    <a:pt x="234" y="90"/>
                  </a:lnTo>
                  <a:lnTo>
                    <a:pt x="231" y="90"/>
                  </a:lnTo>
                  <a:lnTo>
                    <a:pt x="231" y="83"/>
                  </a:lnTo>
                  <a:cubicBezTo>
                    <a:pt x="231" y="80"/>
                    <a:pt x="230" y="79"/>
                    <a:pt x="234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9069388" y="4899025"/>
              <a:ext cx="766763" cy="330200"/>
            </a:xfrm>
            <a:custGeom>
              <a:avLst/>
              <a:gdLst>
                <a:gd name="T0" fmla="*/ 1136 w 2101"/>
                <a:gd name="T1" fmla="*/ 435 h 902"/>
                <a:gd name="T2" fmla="*/ 878 w 2101"/>
                <a:gd name="T3" fmla="*/ 735 h 902"/>
                <a:gd name="T4" fmla="*/ 1348 w 2101"/>
                <a:gd name="T5" fmla="*/ 426 h 902"/>
                <a:gd name="T6" fmla="*/ 1907 w 2101"/>
                <a:gd name="T7" fmla="*/ 736 h 902"/>
                <a:gd name="T8" fmla="*/ 1628 w 2101"/>
                <a:gd name="T9" fmla="*/ 522 h 902"/>
                <a:gd name="T10" fmla="*/ 204 w 2101"/>
                <a:gd name="T11" fmla="*/ 738 h 902"/>
                <a:gd name="T12" fmla="*/ 351 w 2101"/>
                <a:gd name="T13" fmla="*/ 549 h 902"/>
                <a:gd name="T14" fmla="*/ 801 w 2101"/>
                <a:gd name="T15" fmla="*/ 735 h 902"/>
                <a:gd name="T16" fmla="*/ 0 w 2101"/>
                <a:gd name="T17" fmla="*/ 278 h 902"/>
                <a:gd name="T18" fmla="*/ 337 w 2101"/>
                <a:gd name="T19" fmla="*/ 607 h 902"/>
                <a:gd name="T20" fmla="*/ 1348 w 2101"/>
                <a:gd name="T21" fmla="*/ 686 h 902"/>
                <a:gd name="T22" fmla="*/ 1334 w 2101"/>
                <a:gd name="T23" fmla="*/ 157 h 902"/>
                <a:gd name="T24" fmla="*/ 1383 w 2101"/>
                <a:gd name="T25" fmla="*/ 79 h 902"/>
                <a:gd name="T26" fmla="*/ 1128 w 2101"/>
                <a:gd name="T27" fmla="*/ 101 h 902"/>
                <a:gd name="T28" fmla="*/ 1128 w 2101"/>
                <a:gd name="T29" fmla="*/ 101 h 902"/>
                <a:gd name="T30" fmla="*/ 1116 w 2101"/>
                <a:gd name="T31" fmla="*/ 56 h 902"/>
                <a:gd name="T32" fmla="*/ 1253 w 2101"/>
                <a:gd name="T33" fmla="*/ 80 h 902"/>
                <a:gd name="T34" fmla="*/ 1225 w 2101"/>
                <a:gd name="T35" fmla="*/ 180 h 902"/>
                <a:gd name="T36" fmla="*/ 984 w 2101"/>
                <a:gd name="T37" fmla="*/ 157 h 902"/>
                <a:gd name="T38" fmla="*/ 1064 w 2101"/>
                <a:gd name="T39" fmla="*/ 212 h 902"/>
                <a:gd name="T40" fmla="*/ 967 w 2101"/>
                <a:gd name="T41" fmla="*/ 131 h 902"/>
                <a:gd name="T42" fmla="*/ 505 w 2101"/>
                <a:gd name="T43" fmla="*/ 181 h 902"/>
                <a:gd name="T44" fmla="*/ 492 w 2101"/>
                <a:gd name="T45" fmla="*/ 112 h 902"/>
                <a:gd name="T46" fmla="*/ 497 w 2101"/>
                <a:gd name="T47" fmla="*/ 32 h 902"/>
                <a:gd name="T48" fmla="*/ 547 w 2101"/>
                <a:gd name="T49" fmla="*/ 12 h 902"/>
                <a:gd name="T50" fmla="*/ 563 w 2101"/>
                <a:gd name="T51" fmla="*/ 112 h 902"/>
                <a:gd name="T52" fmla="*/ 563 w 2101"/>
                <a:gd name="T53" fmla="*/ 225 h 902"/>
                <a:gd name="T54" fmla="*/ 492 w 2101"/>
                <a:gd name="T55" fmla="*/ 201 h 902"/>
                <a:gd name="T56" fmla="*/ 614 w 2101"/>
                <a:gd name="T57" fmla="*/ 194 h 902"/>
                <a:gd name="T58" fmla="*/ 622 w 2101"/>
                <a:gd name="T59" fmla="*/ 176 h 902"/>
                <a:gd name="T60" fmla="*/ 573 w 2101"/>
                <a:gd name="T61" fmla="*/ 112 h 902"/>
                <a:gd name="T62" fmla="*/ 573 w 2101"/>
                <a:gd name="T63" fmla="*/ 54 h 902"/>
                <a:gd name="T64" fmla="*/ 643 w 2101"/>
                <a:gd name="T65" fmla="*/ 33 h 902"/>
                <a:gd name="T66" fmla="*/ 655 w 2101"/>
                <a:gd name="T67" fmla="*/ 192 h 902"/>
                <a:gd name="T68" fmla="*/ 628 w 2101"/>
                <a:gd name="T69" fmla="*/ 190 h 902"/>
                <a:gd name="T70" fmla="*/ 573 w 2101"/>
                <a:gd name="T71" fmla="*/ 236 h 902"/>
                <a:gd name="T72" fmla="*/ 797 w 2101"/>
                <a:gd name="T73" fmla="*/ 91 h 902"/>
                <a:gd name="T74" fmla="*/ 792 w 2101"/>
                <a:gd name="T75" fmla="*/ 56 h 902"/>
                <a:gd name="T76" fmla="*/ 719 w 2101"/>
                <a:gd name="T77" fmla="*/ 56 h 902"/>
                <a:gd name="T78" fmla="*/ 843 w 2101"/>
                <a:gd name="T79" fmla="*/ 174 h 902"/>
                <a:gd name="T80" fmla="*/ 884 w 2101"/>
                <a:gd name="T81" fmla="*/ 54 h 902"/>
                <a:gd name="T82" fmla="*/ 864 w 2101"/>
                <a:gd name="T83" fmla="*/ 106 h 902"/>
                <a:gd name="T84" fmla="*/ 1910 w 2101"/>
                <a:gd name="T85" fmla="*/ 125 h 902"/>
                <a:gd name="T86" fmla="*/ 1912 w 2101"/>
                <a:gd name="T87" fmla="*/ 76 h 902"/>
                <a:gd name="T88" fmla="*/ 1965 w 2101"/>
                <a:gd name="T89" fmla="*/ 144 h 902"/>
                <a:gd name="T90" fmla="*/ 1873 w 2101"/>
                <a:gd name="T91" fmla="*/ 58 h 902"/>
                <a:gd name="T92" fmla="*/ 1819 w 2101"/>
                <a:gd name="T93" fmla="*/ 80 h 902"/>
                <a:gd name="T94" fmla="*/ 1791 w 2101"/>
                <a:gd name="T95" fmla="*/ 180 h 902"/>
                <a:gd name="T96" fmla="*/ 2040 w 2101"/>
                <a:gd name="T97" fmla="*/ 182 h 902"/>
                <a:gd name="T98" fmla="*/ 1573 w 2101"/>
                <a:gd name="T99" fmla="*/ 120 h 902"/>
                <a:gd name="T100" fmla="*/ 1627 w 2101"/>
                <a:gd name="T101" fmla="*/ 139 h 902"/>
                <a:gd name="T102" fmla="*/ 1565 w 2101"/>
                <a:gd name="T103" fmla="*/ 181 h 902"/>
                <a:gd name="T104" fmla="*/ 1673 w 2101"/>
                <a:gd name="T105" fmla="*/ 118 h 902"/>
                <a:gd name="T106" fmla="*/ 1709 w 2101"/>
                <a:gd name="T107" fmla="*/ 182 h 902"/>
                <a:gd name="T108" fmla="*/ 1506 w 2101"/>
                <a:gd name="T109" fmla="*/ 180 h 902"/>
                <a:gd name="T110" fmla="*/ 1402 w 2101"/>
                <a:gd name="T111" fmla="*/ 18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01" h="902">
                  <a:moveTo>
                    <a:pt x="878" y="435"/>
                  </a:moveTo>
                  <a:lnTo>
                    <a:pt x="951" y="435"/>
                  </a:lnTo>
                  <a:lnTo>
                    <a:pt x="951" y="548"/>
                  </a:lnTo>
                  <a:lnTo>
                    <a:pt x="1063" y="548"/>
                  </a:lnTo>
                  <a:lnTo>
                    <a:pt x="1063" y="435"/>
                  </a:lnTo>
                  <a:lnTo>
                    <a:pt x="1136" y="435"/>
                  </a:lnTo>
                  <a:lnTo>
                    <a:pt x="1136" y="735"/>
                  </a:lnTo>
                  <a:lnTo>
                    <a:pt x="1063" y="735"/>
                  </a:lnTo>
                  <a:lnTo>
                    <a:pt x="1063" y="606"/>
                  </a:lnTo>
                  <a:lnTo>
                    <a:pt x="951" y="606"/>
                  </a:lnTo>
                  <a:lnTo>
                    <a:pt x="951" y="735"/>
                  </a:lnTo>
                  <a:lnTo>
                    <a:pt x="878" y="735"/>
                  </a:lnTo>
                  <a:lnTo>
                    <a:pt x="878" y="435"/>
                  </a:lnTo>
                  <a:close/>
                  <a:moveTo>
                    <a:pt x="1348" y="426"/>
                  </a:moveTo>
                  <a:cubicBezTo>
                    <a:pt x="1454" y="426"/>
                    <a:pt x="1504" y="494"/>
                    <a:pt x="1504" y="585"/>
                  </a:cubicBezTo>
                  <a:cubicBezTo>
                    <a:pt x="1504" y="676"/>
                    <a:pt x="1454" y="744"/>
                    <a:pt x="1348" y="744"/>
                  </a:cubicBezTo>
                  <a:cubicBezTo>
                    <a:pt x="1226" y="744"/>
                    <a:pt x="1191" y="655"/>
                    <a:pt x="1191" y="585"/>
                  </a:cubicBezTo>
                  <a:cubicBezTo>
                    <a:pt x="1191" y="515"/>
                    <a:pt x="1226" y="426"/>
                    <a:pt x="1348" y="426"/>
                  </a:cubicBezTo>
                  <a:close/>
                  <a:moveTo>
                    <a:pt x="1554" y="436"/>
                  </a:moveTo>
                  <a:lnTo>
                    <a:pt x="1657" y="436"/>
                  </a:lnTo>
                  <a:lnTo>
                    <a:pt x="1731" y="642"/>
                  </a:lnTo>
                  <a:lnTo>
                    <a:pt x="1804" y="436"/>
                  </a:lnTo>
                  <a:lnTo>
                    <a:pt x="1907" y="436"/>
                  </a:lnTo>
                  <a:lnTo>
                    <a:pt x="1907" y="736"/>
                  </a:lnTo>
                  <a:lnTo>
                    <a:pt x="1834" y="736"/>
                  </a:lnTo>
                  <a:lnTo>
                    <a:pt x="1834" y="522"/>
                  </a:lnTo>
                  <a:lnTo>
                    <a:pt x="1833" y="522"/>
                  </a:lnTo>
                  <a:lnTo>
                    <a:pt x="1756" y="736"/>
                  </a:lnTo>
                  <a:lnTo>
                    <a:pt x="1706" y="736"/>
                  </a:lnTo>
                  <a:lnTo>
                    <a:pt x="1628" y="522"/>
                  </a:lnTo>
                  <a:lnTo>
                    <a:pt x="1627" y="522"/>
                  </a:lnTo>
                  <a:lnTo>
                    <a:pt x="1627" y="736"/>
                  </a:lnTo>
                  <a:lnTo>
                    <a:pt x="1554" y="736"/>
                  </a:lnTo>
                  <a:lnTo>
                    <a:pt x="1554" y="436"/>
                  </a:lnTo>
                  <a:close/>
                  <a:moveTo>
                    <a:pt x="351" y="738"/>
                  </a:moveTo>
                  <a:lnTo>
                    <a:pt x="204" y="738"/>
                  </a:lnTo>
                  <a:lnTo>
                    <a:pt x="204" y="437"/>
                  </a:lnTo>
                  <a:lnTo>
                    <a:pt x="444" y="437"/>
                  </a:lnTo>
                  <a:lnTo>
                    <a:pt x="444" y="496"/>
                  </a:lnTo>
                  <a:lnTo>
                    <a:pt x="277" y="496"/>
                  </a:lnTo>
                  <a:lnTo>
                    <a:pt x="277" y="549"/>
                  </a:lnTo>
                  <a:lnTo>
                    <a:pt x="351" y="549"/>
                  </a:lnTo>
                  <a:cubicBezTo>
                    <a:pt x="377" y="549"/>
                    <a:pt x="469" y="551"/>
                    <a:pt x="469" y="647"/>
                  </a:cubicBezTo>
                  <a:cubicBezTo>
                    <a:pt x="469" y="708"/>
                    <a:pt x="423" y="738"/>
                    <a:pt x="351" y="738"/>
                  </a:cubicBezTo>
                  <a:close/>
                  <a:moveTo>
                    <a:pt x="605" y="628"/>
                  </a:moveTo>
                  <a:lnTo>
                    <a:pt x="728" y="434"/>
                  </a:lnTo>
                  <a:lnTo>
                    <a:pt x="801" y="434"/>
                  </a:lnTo>
                  <a:lnTo>
                    <a:pt x="801" y="735"/>
                  </a:lnTo>
                  <a:lnTo>
                    <a:pt x="728" y="735"/>
                  </a:lnTo>
                  <a:lnTo>
                    <a:pt x="728" y="538"/>
                  </a:lnTo>
                  <a:lnTo>
                    <a:pt x="605" y="735"/>
                  </a:lnTo>
                  <a:lnTo>
                    <a:pt x="532" y="735"/>
                  </a:lnTo>
                  <a:lnTo>
                    <a:pt x="532" y="278"/>
                  </a:lnTo>
                  <a:lnTo>
                    <a:pt x="0" y="278"/>
                  </a:lnTo>
                  <a:lnTo>
                    <a:pt x="0" y="902"/>
                  </a:lnTo>
                  <a:lnTo>
                    <a:pt x="2098" y="902"/>
                  </a:lnTo>
                  <a:lnTo>
                    <a:pt x="2098" y="278"/>
                  </a:lnTo>
                  <a:lnTo>
                    <a:pt x="605" y="278"/>
                  </a:lnTo>
                  <a:lnTo>
                    <a:pt x="605" y="628"/>
                  </a:lnTo>
                  <a:close/>
                  <a:moveTo>
                    <a:pt x="337" y="607"/>
                  </a:moveTo>
                  <a:lnTo>
                    <a:pt x="277" y="607"/>
                  </a:lnTo>
                  <a:lnTo>
                    <a:pt x="277" y="679"/>
                  </a:lnTo>
                  <a:lnTo>
                    <a:pt x="336" y="679"/>
                  </a:lnTo>
                  <a:cubicBezTo>
                    <a:pt x="364" y="679"/>
                    <a:pt x="390" y="674"/>
                    <a:pt x="390" y="645"/>
                  </a:cubicBezTo>
                  <a:cubicBezTo>
                    <a:pt x="390" y="609"/>
                    <a:pt x="355" y="607"/>
                    <a:pt x="337" y="607"/>
                  </a:cubicBezTo>
                  <a:close/>
                  <a:moveTo>
                    <a:pt x="1348" y="686"/>
                  </a:moveTo>
                  <a:cubicBezTo>
                    <a:pt x="1422" y="686"/>
                    <a:pt x="1426" y="610"/>
                    <a:pt x="1426" y="585"/>
                  </a:cubicBezTo>
                  <a:cubicBezTo>
                    <a:pt x="1426" y="558"/>
                    <a:pt x="1422" y="485"/>
                    <a:pt x="1348" y="485"/>
                  </a:cubicBezTo>
                  <a:cubicBezTo>
                    <a:pt x="1308" y="485"/>
                    <a:pt x="1271" y="506"/>
                    <a:pt x="1271" y="585"/>
                  </a:cubicBezTo>
                  <a:cubicBezTo>
                    <a:pt x="1271" y="664"/>
                    <a:pt x="1308" y="686"/>
                    <a:pt x="1348" y="686"/>
                  </a:cubicBezTo>
                  <a:close/>
                  <a:moveTo>
                    <a:pt x="1385" y="157"/>
                  </a:moveTo>
                  <a:lnTo>
                    <a:pt x="1334" y="157"/>
                  </a:lnTo>
                  <a:lnTo>
                    <a:pt x="1334" y="128"/>
                  </a:lnTo>
                  <a:lnTo>
                    <a:pt x="1380" y="128"/>
                  </a:lnTo>
                  <a:lnTo>
                    <a:pt x="1380" y="105"/>
                  </a:lnTo>
                  <a:lnTo>
                    <a:pt x="1334" y="105"/>
                  </a:lnTo>
                  <a:lnTo>
                    <a:pt x="1334" y="79"/>
                  </a:lnTo>
                  <a:lnTo>
                    <a:pt x="1383" y="79"/>
                  </a:lnTo>
                  <a:lnTo>
                    <a:pt x="1383" y="56"/>
                  </a:lnTo>
                  <a:lnTo>
                    <a:pt x="1306" y="56"/>
                  </a:lnTo>
                  <a:lnTo>
                    <a:pt x="1306" y="180"/>
                  </a:lnTo>
                  <a:lnTo>
                    <a:pt x="1385" y="180"/>
                  </a:lnTo>
                  <a:lnTo>
                    <a:pt x="1385" y="157"/>
                  </a:lnTo>
                  <a:close/>
                  <a:moveTo>
                    <a:pt x="1128" y="101"/>
                  </a:moveTo>
                  <a:cubicBezTo>
                    <a:pt x="1130" y="94"/>
                    <a:pt x="1132" y="85"/>
                    <a:pt x="1133" y="77"/>
                  </a:cubicBezTo>
                  <a:lnTo>
                    <a:pt x="1134" y="77"/>
                  </a:lnTo>
                  <a:cubicBezTo>
                    <a:pt x="1136" y="85"/>
                    <a:pt x="1138" y="94"/>
                    <a:pt x="1140" y="101"/>
                  </a:cubicBezTo>
                  <a:lnTo>
                    <a:pt x="1148" y="127"/>
                  </a:lnTo>
                  <a:lnTo>
                    <a:pt x="1120" y="127"/>
                  </a:lnTo>
                  <a:lnTo>
                    <a:pt x="1128" y="101"/>
                  </a:lnTo>
                  <a:close/>
                  <a:moveTo>
                    <a:pt x="1116" y="148"/>
                  </a:moveTo>
                  <a:lnTo>
                    <a:pt x="1152" y="148"/>
                  </a:lnTo>
                  <a:lnTo>
                    <a:pt x="1161" y="180"/>
                  </a:lnTo>
                  <a:lnTo>
                    <a:pt x="1192" y="180"/>
                  </a:lnTo>
                  <a:lnTo>
                    <a:pt x="1153" y="56"/>
                  </a:lnTo>
                  <a:lnTo>
                    <a:pt x="1116" y="56"/>
                  </a:lnTo>
                  <a:lnTo>
                    <a:pt x="1079" y="180"/>
                  </a:lnTo>
                  <a:lnTo>
                    <a:pt x="1108" y="180"/>
                  </a:lnTo>
                  <a:lnTo>
                    <a:pt x="1116" y="148"/>
                  </a:lnTo>
                  <a:close/>
                  <a:moveTo>
                    <a:pt x="1225" y="180"/>
                  </a:moveTo>
                  <a:lnTo>
                    <a:pt x="1253" y="180"/>
                  </a:lnTo>
                  <a:lnTo>
                    <a:pt x="1253" y="80"/>
                  </a:lnTo>
                  <a:lnTo>
                    <a:pt x="1287" y="80"/>
                  </a:lnTo>
                  <a:lnTo>
                    <a:pt x="1287" y="56"/>
                  </a:lnTo>
                  <a:lnTo>
                    <a:pt x="1191" y="56"/>
                  </a:lnTo>
                  <a:lnTo>
                    <a:pt x="1191" y="80"/>
                  </a:lnTo>
                  <a:lnTo>
                    <a:pt x="1225" y="80"/>
                  </a:lnTo>
                  <a:lnTo>
                    <a:pt x="1225" y="180"/>
                  </a:lnTo>
                  <a:close/>
                  <a:moveTo>
                    <a:pt x="993" y="136"/>
                  </a:moveTo>
                  <a:cubicBezTo>
                    <a:pt x="996" y="124"/>
                    <a:pt x="998" y="110"/>
                    <a:pt x="998" y="96"/>
                  </a:cubicBezTo>
                  <a:lnTo>
                    <a:pt x="998" y="79"/>
                  </a:lnTo>
                  <a:lnTo>
                    <a:pt x="1025" y="79"/>
                  </a:lnTo>
                  <a:lnTo>
                    <a:pt x="1025" y="157"/>
                  </a:lnTo>
                  <a:lnTo>
                    <a:pt x="984" y="157"/>
                  </a:lnTo>
                  <a:cubicBezTo>
                    <a:pt x="987" y="151"/>
                    <a:pt x="990" y="144"/>
                    <a:pt x="993" y="136"/>
                  </a:cubicBezTo>
                  <a:close/>
                  <a:moveTo>
                    <a:pt x="968" y="212"/>
                  </a:moveTo>
                  <a:lnTo>
                    <a:pt x="969" y="180"/>
                  </a:lnTo>
                  <a:lnTo>
                    <a:pt x="1041" y="180"/>
                  </a:lnTo>
                  <a:lnTo>
                    <a:pt x="1043" y="212"/>
                  </a:lnTo>
                  <a:lnTo>
                    <a:pt x="1064" y="212"/>
                  </a:lnTo>
                  <a:lnTo>
                    <a:pt x="1066" y="159"/>
                  </a:lnTo>
                  <a:lnTo>
                    <a:pt x="1053" y="158"/>
                  </a:lnTo>
                  <a:lnTo>
                    <a:pt x="1053" y="56"/>
                  </a:lnTo>
                  <a:lnTo>
                    <a:pt x="972" y="56"/>
                  </a:lnTo>
                  <a:lnTo>
                    <a:pt x="972" y="89"/>
                  </a:lnTo>
                  <a:cubicBezTo>
                    <a:pt x="972" y="104"/>
                    <a:pt x="971" y="118"/>
                    <a:pt x="967" y="131"/>
                  </a:cubicBezTo>
                  <a:cubicBezTo>
                    <a:pt x="964" y="140"/>
                    <a:pt x="960" y="149"/>
                    <a:pt x="955" y="158"/>
                  </a:cubicBezTo>
                  <a:lnTo>
                    <a:pt x="945" y="159"/>
                  </a:lnTo>
                  <a:lnTo>
                    <a:pt x="946" y="212"/>
                  </a:lnTo>
                  <a:lnTo>
                    <a:pt x="968" y="212"/>
                  </a:lnTo>
                  <a:close/>
                  <a:moveTo>
                    <a:pt x="492" y="122"/>
                  </a:moveTo>
                  <a:cubicBezTo>
                    <a:pt x="493" y="144"/>
                    <a:pt x="498" y="164"/>
                    <a:pt x="505" y="181"/>
                  </a:cubicBezTo>
                  <a:cubicBezTo>
                    <a:pt x="495" y="186"/>
                    <a:pt x="488" y="191"/>
                    <a:pt x="484" y="193"/>
                  </a:cubicBezTo>
                  <a:cubicBezTo>
                    <a:pt x="464" y="175"/>
                    <a:pt x="451" y="150"/>
                    <a:pt x="450" y="122"/>
                  </a:cubicBezTo>
                  <a:lnTo>
                    <a:pt x="492" y="122"/>
                  </a:lnTo>
                  <a:close/>
                  <a:moveTo>
                    <a:pt x="488" y="39"/>
                  </a:moveTo>
                  <a:cubicBezTo>
                    <a:pt x="493" y="42"/>
                    <a:pt x="500" y="46"/>
                    <a:pt x="508" y="50"/>
                  </a:cubicBezTo>
                  <a:cubicBezTo>
                    <a:pt x="500" y="67"/>
                    <a:pt x="493" y="88"/>
                    <a:pt x="492" y="112"/>
                  </a:cubicBezTo>
                  <a:lnTo>
                    <a:pt x="450" y="112"/>
                  </a:lnTo>
                  <a:cubicBezTo>
                    <a:pt x="452" y="83"/>
                    <a:pt x="466" y="57"/>
                    <a:pt x="488" y="39"/>
                  </a:cubicBezTo>
                  <a:close/>
                  <a:moveTo>
                    <a:pt x="529" y="16"/>
                  </a:moveTo>
                  <a:cubicBezTo>
                    <a:pt x="524" y="22"/>
                    <a:pt x="519" y="31"/>
                    <a:pt x="513" y="41"/>
                  </a:cubicBezTo>
                  <a:cubicBezTo>
                    <a:pt x="512" y="40"/>
                    <a:pt x="511" y="40"/>
                    <a:pt x="511" y="40"/>
                  </a:cubicBezTo>
                  <a:cubicBezTo>
                    <a:pt x="505" y="37"/>
                    <a:pt x="501" y="34"/>
                    <a:pt x="497" y="32"/>
                  </a:cubicBezTo>
                  <a:cubicBezTo>
                    <a:pt x="507" y="25"/>
                    <a:pt x="518" y="20"/>
                    <a:pt x="529" y="16"/>
                  </a:cubicBezTo>
                  <a:close/>
                  <a:moveTo>
                    <a:pt x="563" y="10"/>
                  </a:moveTo>
                  <a:lnTo>
                    <a:pt x="563" y="53"/>
                  </a:lnTo>
                  <a:cubicBezTo>
                    <a:pt x="548" y="53"/>
                    <a:pt x="534" y="49"/>
                    <a:pt x="523" y="45"/>
                  </a:cubicBezTo>
                  <a:cubicBezTo>
                    <a:pt x="524" y="43"/>
                    <a:pt x="525" y="42"/>
                    <a:pt x="526" y="40"/>
                  </a:cubicBezTo>
                  <a:cubicBezTo>
                    <a:pt x="535" y="25"/>
                    <a:pt x="545" y="15"/>
                    <a:pt x="547" y="12"/>
                  </a:cubicBezTo>
                  <a:cubicBezTo>
                    <a:pt x="553" y="11"/>
                    <a:pt x="558" y="10"/>
                    <a:pt x="563" y="10"/>
                  </a:cubicBezTo>
                  <a:close/>
                  <a:moveTo>
                    <a:pt x="563" y="112"/>
                  </a:moveTo>
                  <a:lnTo>
                    <a:pt x="503" y="112"/>
                  </a:lnTo>
                  <a:cubicBezTo>
                    <a:pt x="504" y="90"/>
                    <a:pt x="510" y="71"/>
                    <a:pt x="518" y="55"/>
                  </a:cubicBezTo>
                  <a:cubicBezTo>
                    <a:pt x="530" y="60"/>
                    <a:pt x="546" y="63"/>
                    <a:pt x="563" y="64"/>
                  </a:cubicBezTo>
                  <a:lnTo>
                    <a:pt x="563" y="112"/>
                  </a:lnTo>
                  <a:close/>
                  <a:moveTo>
                    <a:pt x="563" y="166"/>
                  </a:moveTo>
                  <a:cubicBezTo>
                    <a:pt x="544" y="166"/>
                    <a:pt x="528" y="171"/>
                    <a:pt x="515" y="176"/>
                  </a:cubicBezTo>
                  <a:cubicBezTo>
                    <a:pt x="509" y="161"/>
                    <a:pt x="504" y="143"/>
                    <a:pt x="503" y="122"/>
                  </a:cubicBezTo>
                  <a:lnTo>
                    <a:pt x="563" y="122"/>
                  </a:lnTo>
                  <a:lnTo>
                    <a:pt x="563" y="166"/>
                  </a:lnTo>
                  <a:close/>
                  <a:moveTo>
                    <a:pt x="563" y="225"/>
                  </a:moveTo>
                  <a:cubicBezTo>
                    <a:pt x="556" y="225"/>
                    <a:pt x="549" y="224"/>
                    <a:pt x="542" y="223"/>
                  </a:cubicBezTo>
                  <a:cubicBezTo>
                    <a:pt x="539" y="219"/>
                    <a:pt x="531" y="209"/>
                    <a:pt x="523" y="194"/>
                  </a:cubicBezTo>
                  <a:cubicBezTo>
                    <a:pt x="522" y="192"/>
                    <a:pt x="520" y="189"/>
                    <a:pt x="519" y="186"/>
                  </a:cubicBezTo>
                  <a:cubicBezTo>
                    <a:pt x="531" y="181"/>
                    <a:pt x="546" y="177"/>
                    <a:pt x="563" y="176"/>
                  </a:cubicBezTo>
                  <a:lnTo>
                    <a:pt x="563" y="225"/>
                  </a:lnTo>
                  <a:close/>
                  <a:moveTo>
                    <a:pt x="492" y="201"/>
                  </a:moveTo>
                  <a:cubicBezTo>
                    <a:pt x="496" y="198"/>
                    <a:pt x="502" y="194"/>
                    <a:pt x="509" y="191"/>
                  </a:cubicBezTo>
                  <a:cubicBezTo>
                    <a:pt x="515" y="202"/>
                    <a:pt x="520" y="211"/>
                    <a:pt x="525" y="218"/>
                  </a:cubicBezTo>
                  <a:cubicBezTo>
                    <a:pt x="513" y="214"/>
                    <a:pt x="502" y="208"/>
                    <a:pt x="492" y="201"/>
                  </a:cubicBezTo>
                  <a:close/>
                  <a:moveTo>
                    <a:pt x="573" y="176"/>
                  </a:moveTo>
                  <a:cubicBezTo>
                    <a:pt x="591" y="177"/>
                    <a:pt x="606" y="181"/>
                    <a:pt x="618" y="186"/>
                  </a:cubicBezTo>
                  <a:cubicBezTo>
                    <a:pt x="617" y="189"/>
                    <a:pt x="615" y="191"/>
                    <a:pt x="614" y="194"/>
                  </a:cubicBezTo>
                  <a:cubicBezTo>
                    <a:pt x="605" y="210"/>
                    <a:pt x="597" y="220"/>
                    <a:pt x="594" y="223"/>
                  </a:cubicBezTo>
                  <a:cubicBezTo>
                    <a:pt x="588" y="224"/>
                    <a:pt x="580" y="225"/>
                    <a:pt x="573" y="225"/>
                  </a:cubicBezTo>
                  <a:lnTo>
                    <a:pt x="573" y="176"/>
                  </a:lnTo>
                  <a:close/>
                  <a:moveTo>
                    <a:pt x="573" y="122"/>
                  </a:moveTo>
                  <a:lnTo>
                    <a:pt x="634" y="122"/>
                  </a:lnTo>
                  <a:cubicBezTo>
                    <a:pt x="633" y="142"/>
                    <a:pt x="628" y="161"/>
                    <a:pt x="622" y="176"/>
                  </a:cubicBezTo>
                  <a:cubicBezTo>
                    <a:pt x="609" y="171"/>
                    <a:pt x="592" y="167"/>
                    <a:pt x="573" y="166"/>
                  </a:cubicBezTo>
                  <a:lnTo>
                    <a:pt x="573" y="122"/>
                  </a:lnTo>
                  <a:close/>
                  <a:moveTo>
                    <a:pt x="573" y="64"/>
                  </a:moveTo>
                  <a:cubicBezTo>
                    <a:pt x="591" y="64"/>
                    <a:pt x="607" y="60"/>
                    <a:pt x="620" y="56"/>
                  </a:cubicBezTo>
                  <a:cubicBezTo>
                    <a:pt x="627" y="71"/>
                    <a:pt x="633" y="91"/>
                    <a:pt x="634" y="112"/>
                  </a:cubicBezTo>
                  <a:lnTo>
                    <a:pt x="573" y="112"/>
                  </a:lnTo>
                  <a:lnTo>
                    <a:pt x="573" y="64"/>
                  </a:lnTo>
                  <a:close/>
                  <a:moveTo>
                    <a:pt x="573" y="10"/>
                  </a:moveTo>
                  <a:cubicBezTo>
                    <a:pt x="579" y="10"/>
                    <a:pt x="584" y="11"/>
                    <a:pt x="589" y="12"/>
                  </a:cubicBezTo>
                  <a:cubicBezTo>
                    <a:pt x="592" y="15"/>
                    <a:pt x="602" y="25"/>
                    <a:pt x="611" y="40"/>
                  </a:cubicBezTo>
                  <a:cubicBezTo>
                    <a:pt x="612" y="42"/>
                    <a:pt x="613" y="44"/>
                    <a:pt x="614" y="46"/>
                  </a:cubicBezTo>
                  <a:cubicBezTo>
                    <a:pt x="603" y="50"/>
                    <a:pt x="589" y="53"/>
                    <a:pt x="573" y="54"/>
                  </a:cubicBezTo>
                  <a:lnTo>
                    <a:pt x="573" y="10"/>
                  </a:lnTo>
                  <a:close/>
                  <a:moveTo>
                    <a:pt x="643" y="33"/>
                  </a:moveTo>
                  <a:cubicBezTo>
                    <a:pt x="639" y="35"/>
                    <a:pt x="634" y="38"/>
                    <a:pt x="627" y="41"/>
                  </a:cubicBezTo>
                  <a:cubicBezTo>
                    <a:pt x="626" y="41"/>
                    <a:pt x="625" y="42"/>
                    <a:pt x="625" y="42"/>
                  </a:cubicBezTo>
                  <a:cubicBezTo>
                    <a:pt x="619" y="31"/>
                    <a:pt x="612" y="22"/>
                    <a:pt x="607" y="16"/>
                  </a:cubicBezTo>
                  <a:cubicBezTo>
                    <a:pt x="620" y="20"/>
                    <a:pt x="632" y="26"/>
                    <a:pt x="643" y="33"/>
                  </a:cubicBezTo>
                  <a:close/>
                  <a:moveTo>
                    <a:pt x="688" y="112"/>
                  </a:moveTo>
                  <a:lnTo>
                    <a:pt x="645" y="112"/>
                  </a:lnTo>
                  <a:cubicBezTo>
                    <a:pt x="644" y="89"/>
                    <a:pt x="637" y="68"/>
                    <a:pt x="630" y="52"/>
                  </a:cubicBezTo>
                  <a:cubicBezTo>
                    <a:pt x="640" y="47"/>
                    <a:pt x="647" y="43"/>
                    <a:pt x="652" y="40"/>
                  </a:cubicBezTo>
                  <a:cubicBezTo>
                    <a:pt x="673" y="59"/>
                    <a:pt x="686" y="84"/>
                    <a:pt x="688" y="112"/>
                  </a:cubicBezTo>
                  <a:close/>
                  <a:moveTo>
                    <a:pt x="655" y="192"/>
                  </a:moveTo>
                  <a:cubicBezTo>
                    <a:pt x="654" y="192"/>
                    <a:pt x="646" y="186"/>
                    <a:pt x="632" y="180"/>
                  </a:cubicBezTo>
                  <a:cubicBezTo>
                    <a:pt x="639" y="164"/>
                    <a:pt x="644" y="144"/>
                    <a:pt x="645" y="122"/>
                  </a:cubicBezTo>
                  <a:lnTo>
                    <a:pt x="688" y="122"/>
                  </a:lnTo>
                  <a:cubicBezTo>
                    <a:pt x="687" y="150"/>
                    <a:pt x="674" y="174"/>
                    <a:pt x="655" y="192"/>
                  </a:cubicBezTo>
                  <a:close/>
                  <a:moveTo>
                    <a:pt x="612" y="218"/>
                  </a:moveTo>
                  <a:cubicBezTo>
                    <a:pt x="616" y="211"/>
                    <a:pt x="622" y="202"/>
                    <a:pt x="628" y="190"/>
                  </a:cubicBezTo>
                  <a:cubicBezTo>
                    <a:pt x="637" y="194"/>
                    <a:pt x="643" y="198"/>
                    <a:pt x="646" y="200"/>
                  </a:cubicBezTo>
                  <a:cubicBezTo>
                    <a:pt x="636" y="208"/>
                    <a:pt x="624" y="214"/>
                    <a:pt x="612" y="218"/>
                  </a:cubicBezTo>
                  <a:close/>
                  <a:moveTo>
                    <a:pt x="563" y="236"/>
                  </a:moveTo>
                  <a:lnTo>
                    <a:pt x="563" y="236"/>
                  </a:lnTo>
                  <a:lnTo>
                    <a:pt x="573" y="236"/>
                  </a:lnTo>
                  <a:lnTo>
                    <a:pt x="573" y="236"/>
                  </a:lnTo>
                  <a:cubicBezTo>
                    <a:pt x="643" y="234"/>
                    <a:pt x="699" y="182"/>
                    <a:pt x="699" y="118"/>
                  </a:cubicBezTo>
                  <a:cubicBezTo>
                    <a:pt x="699" y="53"/>
                    <a:pt x="641" y="0"/>
                    <a:pt x="569" y="0"/>
                  </a:cubicBezTo>
                  <a:cubicBezTo>
                    <a:pt x="497" y="0"/>
                    <a:pt x="438" y="53"/>
                    <a:pt x="438" y="118"/>
                  </a:cubicBezTo>
                  <a:cubicBezTo>
                    <a:pt x="438" y="181"/>
                    <a:pt x="494" y="233"/>
                    <a:pt x="563" y="236"/>
                  </a:cubicBezTo>
                  <a:close/>
                  <a:moveTo>
                    <a:pt x="776" y="135"/>
                  </a:moveTo>
                  <a:cubicBezTo>
                    <a:pt x="783" y="122"/>
                    <a:pt x="791" y="106"/>
                    <a:pt x="797" y="91"/>
                  </a:cubicBezTo>
                  <a:lnTo>
                    <a:pt x="797" y="91"/>
                  </a:lnTo>
                  <a:cubicBezTo>
                    <a:pt x="796" y="107"/>
                    <a:pt x="795" y="124"/>
                    <a:pt x="795" y="144"/>
                  </a:cubicBezTo>
                  <a:lnTo>
                    <a:pt x="795" y="180"/>
                  </a:lnTo>
                  <a:lnTo>
                    <a:pt x="821" y="180"/>
                  </a:lnTo>
                  <a:lnTo>
                    <a:pt x="821" y="56"/>
                  </a:lnTo>
                  <a:lnTo>
                    <a:pt x="792" y="56"/>
                  </a:lnTo>
                  <a:lnTo>
                    <a:pt x="766" y="105"/>
                  </a:lnTo>
                  <a:cubicBezTo>
                    <a:pt x="758" y="118"/>
                    <a:pt x="750" y="135"/>
                    <a:pt x="744" y="149"/>
                  </a:cubicBezTo>
                  <a:lnTo>
                    <a:pt x="743" y="149"/>
                  </a:lnTo>
                  <a:cubicBezTo>
                    <a:pt x="744" y="133"/>
                    <a:pt x="744" y="113"/>
                    <a:pt x="744" y="93"/>
                  </a:cubicBezTo>
                  <a:lnTo>
                    <a:pt x="744" y="56"/>
                  </a:lnTo>
                  <a:lnTo>
                    <a:pt x="719" y="56"/>
                  </a:lnTo>
                  <a:lnTo>
                    <a:pt x="719" y="180"/>
                  </a:lnTo>
                  <a:lnTo>
                    <a:pt x="751" y="180"/>
                  </a:lnTo>
                  <a:lnTo>
                    <a:pt x="776" y="135"/>
                  </a:lnTo>
                  <a:close/>
                  <a:moveTo>
                    <a:pt x="879" y="159"/>
                  </a:moveTo>
                  <a:cubicBezTo>
                    <a:pt x="868" y="159"/>
                    <a:pt x="855" y="155"/>
                    <a:pt x="849" y="152"/>
                  </a:cubicBezTo>
                  <a:lnTo>
                    <a:pt x="843" y="174"/>
                  </a:lnTo>
                  <a:cubicBezTo>
                    <a:pt x="854" y="179"/>
                    <a:pt x="868" y="182"/>
                    <a:pt x="880" y="182"/>
                  </a:cubicBezTo>
                  <a:cubicBezTo>
                    <a:pt x="904" y="182"/>
                    <a:pt x="932" y="173"/>
                    <a:pt x="932" y="145"/>
                  </a:cubicBezTo>
                  <a:cubicBezTo>
                    <a:pt x="932" y="128"/>
                    <a:pt x="918" y="118"/>
                    <a:pt x="903" y="116"/>
                  </a:cubicBezTo>
                  <a:lnTo>
                    <a:pt x="903" y="115"/>
                  </a:lnTo>
                  <a:cubicBezTo>
                    <a:pt x="917" y="112"/>
                    <a:pt x="927" y="101"/>
                    <a:pt x="927" y="86"/>
                  </a:cubicBezTo>
                  <a:cubicBezTo>
                    <a:pt x="927" y="68"/>
                    <a:pt x="911" y="54"/>
                    <a:pt x="884" y="54"/>
                  </a:cubicBezTo>
                  <a:cubicBezTo>
                    <a:pt x="867" y="54"/>
                    <a:pt x="854" y="59"/>
                    <a:pt x="846" y="64"/>
                  </a:cubicBezTo>
                  <a:lnTo>
                    <a:pt x="852" y="84"/>
                  </a:lnTo>
                  <a:cubicBezTo>
                    <a:pt x="859" y="81"/>
                    <a:pt x="870" y="77"/>
                    <a:pt x="879" y="77"/>
                  </a:cubicBezTo>
                  <a:cubicBezTo>
                    <a:pt x="891" y="77"/>
                    <a:pt x="898" y="82"/>
                    <a:pt x="898" y="90"/>
                  </a:cubicBezTo>
                  <a:cubicBezTo>
                    <a:pt x="898" y="100"/>
                    <a:pt x="889" y="106"/>
                    <a:pt x="876" y="106"/>
                  </a:cubicBezTo>
                  <a:lnTo>
                    <a:pt x="864" y="106"/>
                  </a:lnTo>
                  <a:lnTo>
                    <a:pt x="864" y="127"/>
                  </a:lnTo>
                  <a:lnTo>
                    <a:pt x="876" y="127"/>
                  </a:lnTo>
                  <a:cubicBezTo>
                    <a:pt x="888" y="127"/>
                    <a:pt x="902" y="129"/>
                    <a:pt x="902" y="143"/>
                  </a:cubicBezTo>
                  <a:cubicBezTo>
                    <a:pt x="902" y="153"/>
                    <a:pt x="893" y="159"/>
                    <a:pt x="879" y="159"/>
                  </a:cubicBezTo>
                  <a:close/>
                  <a:moveTo>
                    <a:pt x="1900" y="125"/>
                  </a:moveTo>
                  <a:lnTo>
                    <a:pt x="1910" y="125"/>
                  </a:lnTo>
                  <a:cubicBezTo>
                    <a:pt x="1924" y="125"/>
                    <a:pt x="1935" y="130"/>
                    <a:pt x="1935" y="143"/>
                  </a:cubicBezTo>
                  <a:cubicBezTo>
                    <a:pt x="1935" y="156"/>
                    <a:pt x="1924" y="161"/>
                    <a:pt x="1911" y="161"/>
                  </a:cubicBezTo>
                  <a:cubicBezTo>
                    <a:pt x="1906" y="161"/>
                    <a:pt x="1903" y="161"/>
                    <a:pt x="1900" y="160"/>
                  </a:cubicBezTo>
                  <a:lnTo>
                    <a:pt x="1900" y="125"/>
                  </a:lnTo>
                  <a:close/>
                  <a:moveTo>
                    <a:pt x="1900" y="76"/>
                  </a:moveTo>
                  <a:cubicBezTo>
                    <a:pt x="1903" y="76"/>
                    <a:pt x="1906" y="76"/>
                    <a:pt x="1912" y="76"/>
                  </a:cubicBezTo>
                  <a:cubicBezTo>
                    <a:pt x="1925" y="76"/>
                    <a:pt x="1932" y="81"/>
                    <a:pt x="1932" y="90"/>
                  </a:cubicBezTo>
                  <a:cubicBezTo>
                    <a:pt x="1932" y="99"/>
                    <a:pt x="1924" y="105"/>
                    <a:pt x="1910" y="105"/>
                  </a:cubicBezTo>
                  <a:lnTo>
                    <a:pt x="1900" y="105"/>
                  </a:lnTo>
                  <a:lnTo>
                    <a:pt x="1900" y="76"/>
                  </a:lnTo>
                  <a:close/>
                  <a:moveTo>
                    <a:pt x="1952" y="170"/>
                  </a:moveTo>
                  <a:cubicBezTo>
                    <a:pt x="1959" y="164"/>
                    <a:pt x="1965" y="155"/>
                    <a:pt x="1965" y="144"/>
                  </a:cubicBezTo>
                  <a:cubicBezTo>
                    <a:pt x="1965" y="128"/>
                    <a:pt x="1954" y="117"/>
                    <a:pt x="1940" y="113"/>
                  </a:cubicBezTo>
                  <a:lnTo>
                    <a:pt x="1940" y="113"/>
                  </a:lnTo>
                  <a:cubicBezTo>
                    <a:pt x="1954" y="108"/>
                    <a:pt x="1960" y="98"/>
                    <a:pt x="1960" y="87"/>
                  </a:cubicBezTo>
                  <a:cubicBezTo>
                    <a:pt x="1960" y="75"/>
                    <a:pt x="1954" y="67"/>
                    <a:pt x="1945" y="62"/>
                  </a:cubicBezTo>
                  <a:cubicBezTo>
                    <a:pt x="1936" y="57"/>
                    <a:pt x="1926" y="55"/>
                    <a:pt x="1909" y="55"/>
                  </a:cubicBezTo>
                  <a:cubicBezTo>
                    <a:pt x="1895" y="55"/>
                    <a:pt x="1880" y="56"/>
                    <a:pt x="1873" y="58"/>
                  </a:cubicBezTo>
                  <a:lnTo>
                    <a:pt x="1873" y="180"/>
                  </a:lnTo>
                  <a:cubicBezTo>
                    <a:pt x="1879" y="180"/>
                    <a:pt x="1889" y="181"/>
                    <a:pt x="1903" y="181"/>
                  </a:cubicBezTo>
                  <a:cubicBezTo>
                    <a:pt x="1928" y="181"/>
                    <a:pt x="1943" y="177"/>
                    <a:pt x="1952" y="170"/>
                  </a:cubicBezTo>
                  <a:close/>
                  <a:moveTo>
                    <a:pt x="1791" y="180"/>
                  </a:moveTo>
                  <a:lnTo>
                    <a:pt x="1819" y="180"/>
                  </a:lnTo>
                  <a:lnTo>
                    <a:pt x="1819" y="80"/>
                  </a:lnTo>
                  <a:lnTo>
                    <a:pt x="1853" y="80"/>
                  </a:lnTo>
                  <a:lnTo>
                    <a:pt x="1853" y="56"/>
                  </a:lnTo>
                  <a:lnTo>
                    <a:pt x="1758" y="56"/>
                  </a:lnTo>
                  <a:lnTo>
                    <a:pt x="1758" y="80"/>
                  </a:lnTo>
                  <a:lnTo>
                    <a:pt x="1791" y="80"/>
                  </a:lnTo>
                  <a:lnTo>
                    <a:pt x="1791" y="180"/>
                  </a:lnTo>
                  <a:close/>
                  <a:moveTo>
                    <a:pt x="2041" y="76"/>
                  </a:moveTo>
                  <a:cubicBezTo>
                    <a:pt x="2061" y="76"/>
                    <a:pt x="2071" y="96"/>
                    <a:pt x="2071" y="118"/>
                  </a:cubicBezTo>
                  <a:cubicBezTo>
                    <a:pt x="2071" y="142"/>
                    <a:pt x="2061" y="160"/>
                    <a:pt x="2042" y="160"/>
                  </a:cubicBezTo>
                  <a:cubicBezTo>
                    <a:pt x="2023" y="160"/>
                    <a:pt x="2011" y="143"/>
                    <a:pt x="2011" y="119"/>
                  </a:cubicBezTo>
                  <a:cubicBezTo>
                    <a:pt x="2011" y="94"/>
                    <a:pt x="2022" y="76"/>
                    <a:pt x="2041" y="76"/>
                  </a:cubicBezTo>
                  <a:close/>
                  <a:moveTo>
                    <a:pt x="2040" y="182"/>
                  </a:moveTo>
                  <a:cubicBezTo>
                    <a:pt x="2076" y="182"/>
                    <a:pt x="2101" y="158"/>
                    <a:pt x="2101" y="117"/>
                  </a:cubicBezTo>
                  <a:cubicBezTo>
                    <a:pt x="2101" y="83"/>
                    <a:pt x="2080" y="54"/>
                    <a:pt x="2042" y="54"/>
                  </a:cubicBezTo>
                  <a:cubicBezTo>
                    <a:pt x="2006" y="54"/>
                    <a:pt x="1982" y="82"/>
                    <a:pt x="1982" y="119"/>
                  </a:cubicBezTo>
                  <a:cubicBezTo>
                    <a:pt x="1982" y="154"/>
                    <a:pt x="2003" y="182"/>
                    <a:pt x="2040" y="182"/>
                  </a:cubicBezTo>
                  <a:close/>
                  <a:moveTo>
                    <a:pt x="1563" y="121"/>
                  </a:moveTo>
                  <a:cubicBezTo>
                    <a:pt x="1566" y="120"/>
                    <a:pt x="1569" y="120"/>
                    <a:pt x="1573" y="120"/>
                  </a:cubicBezTo>
                  <a:cubicBezTo>
                    <a:pt x="1587" y="120"/>
                    <a:pt x="1598" y="126"/>
                    <a:pt x="1598" y="140"/>
                  </a:cubicBezTo>
                  <a:cubicBezTo>
                    <a:pt x="1598" y="154"/>
                    <a:pt x="1587" y="160"/>
                    <a:pt x="1573" y="160"/>
                  </a:cubicBezTo>
                  <a:cubicBezTo>
                    <a:pt x="1569" y="160"/>
                    <a:pt x="1566" y="160"/>
                    <a:pt x="1563" y="160"/>
                  </a:cubicBezTo>
                  <a:lnTo>
                    <a:pt x="1563" y="121"/>
                  </a:lnTo>
                  <a:close/>
                  <a:moveTo>
                    <a:pt x="1617" y="166"/>
                  </a:moveTo>
                  <a:cubicBezTo>
                    <a:pt x="1623" y="159"/>
                    <a:pt x="1627" y="150"/>
                    <a:pt x="1627" y="139"/>
                  </a:cubicBezTo>
                  <a:cubicBezTo>
                    <a:pt x="1627" y="111"/>
                    <a:pt x="1604" y="98"/>
                    <a:pt x="1578" y="98"/>
                  </a:cubicBezTo>
                  <a:cubicBezTo>
                    <a:pt x="1572" y="98"/>
                    <a:pt x="1567" y="99"/>
                    <a:pt x="1563" y="99"/>
                  </a:cubicBezTo>
                  <a:lnTo>
                    <a:pt x="1563" y="56"/>
                  </a:lnTo>
                  <a:lnTo>
                    <a:pt x="1535" y="56"/>
                  </a:lnTo>
                  <a:lnTo>
                    <a:pt x="1535" y="180"/>
                  </a:lnTo>
                  <a:cubicBezTo>
                    <a:pt x="1541" y="180"/>
                    <a:pt x="1551" y="181"/>
                    <a:pt x="1565" y="181"/>
                  </a:cubicBezTo>
                  <a:cubicBezTo>
                    <a:pt x="1584" y="181"/>
                    <a:pt x="1605" y="178"/>
                    <a:pt x="1617" y="166"/>
                  </a:cubicBezTo>
                  <a:close/>
                  <a:moveTo>
                    <a:pt x="1709" y="182"/>
                  </a:moveTo>
                  <a:cubicBezTo>
                    <a:pt x="1724" y="182"/>
                    <a:pt x="1735" y="179"/>
                    <a:pt x="1741" y="177"/>
                  </a:cubicBezTo>
                  <a:lnTo>
                    <a:pt x="1736" y="155"/>
                  </a:lnTo>
                  <a:cubicBezTo>
                    <a:pt x="1731" y="157"/>
                    <a:pt x="1721" y="159"/>
                    <a:pt x="1713" y="159"/>
                  </a:cubicBezTo>
                  <a:cubicBezTo>
                    <a:pt x="1688" y="159"/>
                    <a:pt x="1673" y="143"/>
                    <a:pt x="1673" y="118"/>
                  </a:cubicBezTo>
                  <a:cubicBezTo>
                    <a:pt x="1673" y="91"/>
                    <a:pt x="1691" y="77"/>
                    <a:pt x="1713" y="77"/>
                  </a:cubicBezTo>
                  <a:cubicBezTo>
                    <a:pt x="1723" y="77"/>
                    <a:pt x="1731" y="80"/>
                    <a:pt x="1736" y="82"/>
                  </a:cubicBezTo>
                  <a:lnTo>
                    <a:pt x="1742" y="60"/>
                  </a:lnTo>
                  <a:cubicBezTo>
                    <a:pt x="1737" y="57"/>
                    <a:pt x="1726" y="54"/>
                    <a:pt x="1712" y="54"/>
                  </a:cubicBezTo>
                  <a:cubicBezTo>
                    <a:pt x="1674" y="54"/>
                    <a:pt x="1644" y="78"/>
                    <a:pt x="1644" y="120"/>
                  </a:cubicBezTo>
                  <a:cubicBezTo>
                    <a:pt x="1644" y="155"/>
                    <a:pt x="1666" y="182"/>
                    <a:pt x="1709" y="182"/>
                  </a:cubicBezTo>
                  <a:close/>
                  <a:moveTo>
                    <a:pt x="1427" y="176"/>
                  </a:moveTo>
                  <a:cubicBezTo>
                    <a:pt x="1445" y="165"/>
                    <a:pt x="1450" y="140"/>
                    <a:pt x="1450" y="109"/>
                  </a:cubicBezTo>
                  <a:lnTo>
                    <a:pt x="1450" y="79"/>
                  </a:lnTo>
                  <a:lnTo>
                    <a:pt x="1478" y="79"/>
                  </a:lnTo>
                  <a:lnTo>
                    <a:pt x="1478" y="180"/>
                  </a:lnTo>
                  <a:lnTo>
                    <a:pt x="1506" y="180"/>
                  </a:lnTo>
                  <a:lnTo>
                    <a:pt x="1506" y="56"/>
                  </a:lnTo>
                  <a:lnTo>
                    <a:pt x="1422" y="56"/>
                  </a:lnTo>
                  <a:lnTo>
                    <a:pt x="1422" y="110"/>
                  </a:lnTo>
                  <a:cubicBezTo>
                    <a:pt x="1422" y="129"/>
                    <a:pt x="1420" y="145"/>
                    <a:pt x="1413" y="153"/>
                  </a:cubicBezTo>
                  <a:cubicBezTo>
                    <a:pt x="1410" y="156"/>
                    <a:pt x="1405" y="159"/>
                    <a:pt x="1399" y="160"/>
                  </a:cubicBezTo>
                  <a:lnTo>
                    <a:pt x="1402" y="182"/>
                  </a:lnTo>
                  <a:cubicBezTo>
                    <a:pt x="1412" y="182"/>
                    <a:pt x="1421" y="180"/>
                    <a:pt x="1427" y="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pic>
        <p:nvPicPr>
          <p:cNvPr id="56322" name="Picture 2" descr="G:\2019\ПРОСВЕЩЕНИЕ\2020\август\августовка на переделку\Рисунок1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42" y="1655303"/>
            <a:ext cx="780452" cy="78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803" y="4431335"/>
            <a:ext cx="11481124" cy="886397"/>
          </a:xfrm>
        </p:spPr>
        <p:txBody>
          <a:bodyPr vert="horz" wrap="squar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ru-RU" sz="3200" dirty="0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Методика использования упражнений с практическим контекстом по образцу международных исследований качества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93867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3053" y="137532"/>
            <a:ext cx="3722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PISA – не PISA – почти PISA</a:t>
            </a:r>
            <a:endParaRPr lang="ru-RU" sz="2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5029" y="752549"/>
            <a:ext cx="11857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История волонтёрского движения в нашей стране ведёт свой </a:t>
            </a:r>
            <a:r>
              <a:rPr lang="ru-RU" sz="1600" dirty="0" smtClean="0"/>
              <a:t>отсчёт с </a:t>
            </a:r>
            <a:r>
              <a:rPr lang="ru-RU" sz="1600" dirty="0"/>
              <a:t>1995 года, когда состоялся первый Российский форум добровольцев</a:t>
            </a:r>
            <a:r>
              <a:rPr lang="ru-RU" sz="1600" dirty="0" smtClean="0"/>
              <a:t>. Волонтёрство </a:t>
            </a:r>
            <a:r>
              <a:rPr lang="ru-RU" sz="1600" dirty="0"/>
              <a:t>— это оказание добровольной и бескорыстной </a:t>
            </a:r>
            <a:r>
              <a:rPr lang="ru-RU" sz="1600" dirty="0" smtClean="0"/>
              <a:t>помощи тем</a:t>
            </a:r>
            <a:r>
              <a:rPr lang="ru-RU" sz="1600" dirty="0"/>
              <a:t>, кто в ней нуждается. В основе волонтёрского движения </a:t>
            </a:r>
            <a:r>
              <a:rPr lang="ru-RU" sz="1600" dirty="0" smtClean="0"/>
              <a:t>лежит простой </a:t>
            </a:r>
            <a:r>
              <a:rPr lang="ru-RU" sz="1600" dirty="0"/>
              <a:t>принцип: хочешь почувствовать себя человеком — помоги</a:t>
            </a:r>
          </a:p>
          <a:p>
            <a:r>
              <a:rPr lang="ru-RU" sz="1600" dirty="0"/>
              <a:t>другому. За прошедшие годы на информационной платформе «</a:t>
            </a:r>
            <a:r>
              <a:rPr lang="ru-RU" sz="1600" dirty="0" smtClean="0"/>
              <a:t>Добровольцы </a:t>
            </a:r>
            <a:r>
              <a:rPr lang="ru-RU" sz="1600" dirty="0"/>
              <a:t>России» зарегистрировано более 1,5 тыс. добровольческих </a:t>
            </a:r>
            <a:r>
              <a:rPr lang="ru-RU" sz="1600" dirty="0" smtClean="0"/>
              <a:t>организаций </a:t>
            </a:r>
            <a:r>
              <a:rPr lang="ru-RU" sz="1600" dirty="0"/>
              <a:t>и более 31,4 тыс. волонтёров. Большая часть из них — </a:t>
            </a:r>
            <a:r>
              <a:rPr lang="ru-RU" sz="1600" dirty="0" smtClean="0"/>
              <a:t>молодёжь </a:t>
            </a:r>
            <a:r>
              <a:rPr lang="ru-RU" sz="1600" dirty="0"/>
              <a:t>в возрасте младше 17 лет (23%) и от 18 до 24 лет (58%). </a:t>
            </a:r>
            <a:r>
              <a:rPr lang="ru-RU" sz="1600" dirty="0" smtClean="0"/>
              <a:t>Волонтёрские </a:t>
            </a:r>
            <a:r>
              <a:rPr lang="ru-RU" sz="1600" dirty="0"/>
              <a:t>организации активно взаимодействуют друг с другом.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46025" y="2322209"/>
            <a:ext cx="57284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Вопрос 1</a:t>
            </a:r>
          </a:p>
          <a:p>
            <a:r>
              <a:rPr lang="ru-RU" sz="1600" dirty="0"/>
              <a:t>Для руководителей волонтёрского движения из разных </a:t>
            </a:r>
            <a:r>
              <a:rPr lang="ru-RU" sz="1600" dirty="0" smtClean="0"/>
              <a:t>городов России </a:t>
            </a:r>
            <a:r>
              <a:rPr lang="ru-RU" sz="1600" dirty="0"/>
              <a:t>решено провести вебинар. Часовые пояса разных </a:t>
            </a:r>
            <a:r>
              <a:rPr lang="ru-RU" sz="1600" dirty="0" smtClean="0"/>
              <a:t>городов России </a:t>
            </a:r>
            <a:r>
              <a:rPr lang="ru-RU" sz="1600" dirty="0"/>
              <a:t>представлены на </a:t>
            </a:r>
            <a:r>
              <a:rPr lang="ru-RU" sz="1600" dirty="0" smtClean="0"/>
              <a:t>рисунке. </a:t>
            </a:r>
            <a:r>
              <a:rPr lang="ru-RU" sz="1600" dirty="0"/>
              <a:t>Найдите разницу во </a:t>
            </a:r>
            <a:r>
              <a:rPr lang="ru-RU" sz="1600" dirty="0" smtClean="0"/>
              <a:t>времени между </a:t>
            </a:r>
            <a:r>
              <a:rPr lang="ru-RU" sz="1600" dirty="0"/>
              <a:t>самым западным и самым восточным городами России.</a:t>
            </a: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322209"/>
            <a:ext cx="4457700" cy="257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228729" y="3895691"/>
            <a:ext cx="56122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Вопрос </a:t>
            </a:r>
            <a:r>
              <a:rPr lang="ru-RU" sz="1600" b="1" dirty="0" smtClean="0">
                <a:solidFill>
                  <a:srgbClr val="002060"/>
                </a:solidFill>
              </a:rPr>
              <a:t>2</a:t>
            </a:r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dirty="0"/>
              <a:t>На какое время по Москве необходимо назначить начало </a:t>
            </a:r>
            <a:r>
              <a:rPr lang="ru-RU" sz="1600" dirty="0" err="1" smtClean="0"/>
              <a:t>вебинара</a:t>
            </a:r>
            <a:r>
              <a:rPr lang="ru-RU" sz="1600" dirty="0"/>
              <a:t>, чтобы в нём приняли участие руководители </a:t>
            </a:r>
            <a:r>
              <a:rPr lang="ru-RU" sz="1600" dirty="0" smtClean="0"/>
              <a:t>волонтёрского</a:t>
            </a:r>
            <a:r>
              <a:rPr lang="ru-RU" sz="1600" dirty="0"/>
              <a:t> движения из городов всех часовых поясов России, если </a:t>
            </a:r>
            <a:r>
              <a:rPr lang="ru-RU" sz="1600" dirty="0" err="1"/>
              <a:t>вебинар</a:t>
            </a:r>
            <a:r>
              <a:rPr lang="ru-RU" sz="1600" dirty="0"/>
              <a:t> </a:t>
            </a:r>
            <a:r>
              <a:rPr lang="ru-RU" sz="1600" dirty="0" smtClean="0"/>
              <a:t>не может </a:t>
            </a:r>
            <a:r>
              <a:rPr lang="ru-RU" sz="1600" dirty="0"/>
              <a:t>начинаться ранее 9:00 и позже 19:00 по местному времени?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152820"/>
              </p:ext>
            </p:extLst>
          </p:nvPr>
        </p:nvGraphicFramePr>
        <p:xfrm>
          <a:off x="6264275" y="4956460"/>
          <a:ext cx="5480049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6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6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Контекст</a:t>
                      </a:r>
                      <a:endParaRPr lang="ru-RU" sz="1600" dirty="0"/>
                    </a:p>
                  </a:txBody>
                  <a:tcPr>
                    <a:solidFill>
                      <a:srgbClr val="D8EB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Математическое содержание</a:t>
                      </a:r>
                      <a:endParaRPr lang="ru-RU" sz="1600" dirty="0"/>
                    </a:p>
                  </a:txBody>
                  <a:tcPr>
                    <a:solidFill>
                      <a:srgbClr val="D8EB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Познавательная деятельность</a:t>
                      </a:r>
                      <a:endParaRPr lang="ru-RU" sz="1600" dirty="0"/>
                    </a:p>
                  </a:txBody>
                  <a:tcPr>
                    <a:solidFill>
                      <a:srgbClr val="D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Общественная жизнь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Формулировать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Общественная жизнь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Применять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137987" y="6171666"/>
            <a:ext cx="59549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002060"/>
                </a:solidFill>
                <a:cs typeface="Arial" panose="020B0604020202020204" pitchFamily="34" charset="0"/>
                <a:hlinkClick r:id="rId5"/>
              </a:rPr>
              <a:t>Функциональная грамотность. Математика на каждый день. Тренажёр. 6-8 классы. Т.Ф. Сергеева</a:t>
            </a:r>
            <a:endParaRPr lang="ru-RU" sz="105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47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3053" y="137532"/>
            <a:ext cx="3722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PISA – не PISA – почти PISA</a:t>
            </a:r>
            <a:endParaRPr lang="ru-RU" sz="2400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821997"/>
            <a:ext cx="106013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40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3053" y="137532"/>
            <a:ext cx="3722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PISA – не PISA – почти PISA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3053" y="671516"/>
            <a:ext cx="4125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Прочитайте текст и выполните задания</a:t>
            </a:r>
            <a:endParaRPr lang="ru-RU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55" y="1116776"/>
            <a:ext cx="4588599" cy="247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68" y="1116776"/>
            <a:ext cx="2965869" cy="247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18" y="4010240"/>
            <a:ext cx="7787929" cy="210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45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-4216" y="6616876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33381" y="183397"/>
            <a:ext cx="5356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Выполняем, проверяем и оцениваем задания</a:t>
            </a:r>
            <a:endParaRPr lang="ru-RU" sz="2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95718" y="1120495"/>
            <a:ext cx="113882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Взвешивание </a:t>
            </a:r>
            <a:r>
              <a:rPr lang="ru-RU" sz="2800" b="1" dirty="0" smtClean="0">
                <a:solidFill>
                  <a:srgbClr val="002060"/>
                </a:solidFill>
              </a:rPr>
              <a:t>фруктов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СТАРТОВЫЕ ЗАДАНИЯ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1934" y="2075966"/>
            <a:ext cx="4502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Лена покупала грейпфруты и лимоны.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95718" y="2751672"/>
            <a:ext cx="72287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1. </a:t>
            </a:r>
            <a:r>
              <a:rPr lang="ru-RU" sz="2400" dirty="0">
                <a:solidFill>
                  <a:srgbClr val="002060"/>
                </a:solidFill>
              </a:rPr>
              <a:t>Она выбрала грейпфрут и положила его </a:t>
            </a:r>
            <a:r>
              <a:rPr lang="ru-RU" sz="2400" dirty="0" smtClean="0">
                <a:solidFill>
                  <a:srgbClr val="002060"/>
                </a:solidFill>
              </a:rPr>
              <a:t>на весы</a:t>
            </a:r>
            <a:r>
              <a:rPr lang="ru-RU" sz="2400" dirty="0">
                <a:solidFill>
                  <a:srgbClr val="002060"/>
                </a:solidFill>
              </a:rPr>
              <a:t>. Какова масса грейпфрута?</a:t>
            </a:r>
          </a:p>
        </p:txBody>
      </p:sp>
      <p:pic>
        <p:nvPicPr>
          <p:cNvPr id="29" name="Picture 11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157" y="1734087"/>
            <a:ext cx="33718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91" y="3839112"/>
            <a:ext cx="51625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1209041" y="4658314"/>
                <a:ext cx="6393850" cy="1562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/>
                  <a:t>Комментарий. </a:t>
                </a:r>
                <a:r>
                  <a:rPr lang="ru-RU" dirty="0"/>
                  <a:t>Между делениями 250 и 500 </a:t>
                </a:r>
                <a:r>
                  <a:rPr lang="ru-RU" dirty="0" smtClean="0"/>
                  <a:t>всего 5 </a:t>
                </a:r>
                <a:r>
                  <a:rPr lang="ru-RU" dirty="0"/>
                  <a:t>делений, </a:t>
                </a:r>
                <a:endParaRPr lang="ru-RU" dirty="0" smtClean="0"/>
              </a:p>
              <a:p>
                <a:r>
                  <a:rPr lang="ru-RU" dirty="0" smtClean="0"/>
                  <a:t>значит</a:t>
                </a:r>
                <a:r>
                  <a:rPr lang="ru-RU" dirty="0"/>
                  <a:t>, каждое деление равно 50 </a:t>
                </a:r>
                <a:r>
                  <a:rPr lang="ru-RU" dirty="0" smtClean="0"/>
                  <a:t>г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dirty="0">
                          <a:latin typeface="Cambria Math"/>
                        </a:rPr>
                        <m:t>500 – 250 = 250 (г); </m:t>
                      </m:r>
                    </m:oMath>
                  </m:oMathPara>
                </a14:m>
                <a:endParaRPr lang="ru-RU" sz="2000" i="1" dirty="0" smtClean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ru-RU" sz="2000" i="1" dirty="0">
                        <a:latin typeface="Cambria Math"/>
                      </a:rPr>
                      <m:t>250 : 5 = 50 (г)</m:t>
                    </m:r>
                  </m:oMath>
                </a14:m>
                <a:r>
                  <a:rPr lang="ru-RU" dirty="0"/>
                  <a:t>. </a:t>
                </a:r>
                <a:endParaRPr lang="ru-RU" dirty="0" smtClean="0"/>
              </a:p>
              <a:p>
                <a:r>
                  <a:rPr lang="ru-RU" dirty="0" smtClean="0"/>
                  <a:t>Значит</a:t>
                </a:r>
                <a:r>
                  <a:rPr lang="ru-RU" dirty="0"/>
                  <a:t>, </a:t>
                </a:r>
                <a:r>
                  <a:rPr lang="ru-RU" dirty="0" smtClean="0"/>
                  <a:t>масса грейпфрута </a:t>
                </a:r>
                <a:r>
                  <a:rPr lang="ru-RU" dirty="0"/>
                  <a:t>равна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/>
                      </a:rPr>
                      <m:t>250 + 50 = 300 (г)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041" y="4658314"/>
                <a:ext cx="6393850" cy="1562544"/>
              </a:xfrm>
              <a:prstGeom prst="rect">
                <a:avLst/>
              </a:prstGeom>
              <a:blipFill rotWithShape="1">
                <a:blip r:embed="rId6"/>
                <a:stretch>
                  <a:fillRect l="-763" t="-1953" b="-50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4402654" y="3736480"/>
                <a:ext cx="101341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𝟑𝟎𝟎</m:t>
                      </m:r>
                    </m:oMath>
                  </m:oMathPara>
                </a14:m>
                <a:endParaRPr lang="ru-RU" sz="3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654" y="3736480"/>
                <a:ext cx="1013418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88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-4216" y="6616876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33381" y="183397"/>
            <a:ext cx="5356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Выполняем, проверяем и оцениваем задания</a:t>
            </a:r>
            <a:endParaRPr lang="ru-RU" sz="20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65452" y="983956"/>
            <a:ext cx="113882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Взвешивание </a:t>
            </a:r>
            <a:r>
              <a:rPr lang="ru-RU" sz="2800" b="1" dirty="0" smtClean="0">
                <a:solidFill>
                  <a:srgbClr val="002060"/>
                </a:solidFill>
              </a:rPr>
              <a:t>фруктов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СТАРТОВЫЕ ЗАДАНИЯ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1668" y="1939427"/>
            <a:ext cx="4502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Лена покупала грейпфруты и лимоны.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65451" y="2429850"/>
            <a:ext cx="79686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2. </a:t>
            </a:r>
            <a:r>
              <a:rPr lang="ru-RU" sz="2400" dirty="0">
                <a:solidFill>
                  <a:srgbClr val="002060"/>
                </a:solidFill>
              </a:rPr>
              <a:t>Лена выбрала два примерно одинаковых </a:t>
            </a:r>
            <a:r>
              <a:rPr lang="ru-RU" sz="2400" dirty="0" smtClean="0">
                <a:solidFill>
                  <a:srgbClr val="002060"/>
                </a:solidFill>
              </a:rPr>
              <a:t>лимона </a:t>
            </a:r>
            <a:r>
              <a:rPr lang="ru-RU" sz="2400" dirty="0">
                <a:solidFill>
                  <a:srgbClr val="002060"/>
                </a:solidFill>
              </a:rPr>
              <a:t>и положила их на весы. Что покажут весы, </a:t>
            </a:r>
            <a:r>
              <a:rPr lang="ru-RU" sz="2400" dirty="0" smtClean="0">
                <a:solidFill>
                  <a:srgbClr val="002060"/>
                </a:solidFill>
              </a:rPr>
              <a:t>если она </a:t>
            </a:r>
            <a:r>
              <a:rPr lang="ru-RU" sz="2400" dirty="0">
                <a:solidFill>
                  <a:srgbClr val="002060"/>
                </a:solidFill>
              </a:rPr>
              <a:t>найдёт ещё один такой же лимон и взвесит </a:t>
            </a:r>
            <a:r>
              <a:rPr lang="ru-RU" sz="2400" dirty="0" smtClean="0">
                <a:solidFill>
                  <a:srgbClr val="002060"/>
                </a:solidFill>
              </a:rPr>
              <a:t>вместе </a:t>
            </a:r>
            <a:r>
              <a:rPr lang="ru-RU" sz="2400" dirty="0">
                <a:solidFill>
                  <a:srgbClr val="002060"/>
                </a:solidFill>
              </a:rPr>
              <a:t>три лимона? Запишите ответ и объяснение </a:t>
            </a:r>
            <a:r>
              <a:rPr lang="ru-RU" sz="2400" dirty="0" smtClean="0">
                <a:solidFill>
                  <a:srgbClr val="002060"/>
                </a:solidFill>
              </a:rPr>
              <a:t>полученного </a:t>
            </a:r>
            <a:r>
              <a:rPr lang="ru-RU" sz="2400" dirty="0">
                <a:solidFill>
                  <a:srgbClr val="002060"/>
                </a:solidFill>
              </a:rPr>
              <a:t>ответа.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141" y="1461009"/>
            <a:ext cx="333375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84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-4216" y="6616876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33381" y="183397"/>
            <a:ext cx="5356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Выполняем, проверяем и оцениваем задания</a:t>
            </a:r>
            <a:endParaRPr lang="ru-RU" sz="20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65452" y="983956"/>
            <a:ext cx="113882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Взвешивание </a:t>
            </a:r>
            <a:r>
              <a:rPr lang="ru-RU" sz="2800" b="1" dirty="0" smtClean="0">
                <a:solidFill>
                  <a:srgbClr val="002060"/>
                </a:solidFill>
              </a:rPr>
              <a:t>фруктов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СТАРТОВЫЕ ЗАДАНИЯ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1668" y="1939427"/>
            <a:ext cx="4502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Лена покупала грейпфруты и лимоны.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65451" y="2429850"/>
            <a:ext cx="79686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2. </a:t>
            </a:r>
            <a:r>
              <a:rPr lang="ru-RU" sz="2400" dirty="0">
                <a:solidFill>
                  <a:srgbClr val="002060"/>
                </a:solidFill>
              </a:rPr>
              <a:t>Лена выбрала два примерно одинаковых </a:t>
            </a:r>
            <a:r>
              <a:rPr lang="ru-RU" sz="2400" dirty="0" smtClean="0">
                <a:solidFill>
                  <a:srgbClr val="002060"/>
                </a:solidFill>
              </a:rPr>
              <a:t>лимона </a:t>
            </a:r>
            <a:r>
              <a:rPr lang="ru-RU" sz="2400" dirty="0">
                <a:solidFill>
                  <a:srgbClr val="002060"/>
                </a:solidFill>
              </a:rPr>
              <a:t>и положила их на весы. Что покажут весы, </a:t>
            </a:r>
            <a:r>
              <a:rPr lang="ru-RU" sz="2400" dirty="0" smtClean="0">
                <a:solidFill>
                  <a:srgbClr val="002060"/>
                </a:solidFill>
              </a:rPr>
              <a:t>если она </a:t>
            </a:r>
            <a:r>
              <a:rPr lang="ru-RU" sz="2400" dirty="0">
                <a:solidFill>
                  <a:srgbClr val="002060"/>
                </a:solidFill>
              </a:rPr>
              <a:t>найдёт ещё один такой же лимон и взвесит </a:t>
            </a:r>
            <a:r>
              <a:rPr lang="ru-RU" sz="2400" dirty="0" smtClean="0">
                <a:solidFill>
                  <a:srgbClr val="002060"/>
                </a:solidFill>
              </a:rPr>
              <a:t>вместе </a:t>
            </a:r>
            <a:r>
              <a:rPr lang="ru-RU" sz="2400" dirty="0">
                <a:solidFill>
                  <a:srgbClr val="002060"/>
                </a:solidFill>
              </a:rPr>
              <a:t>три лимона? Запишите ответ и объяснение </a:t>
            </a:r>
            <a:r>
              <a:rPr lang="ru-RU" sz="2400" dirty="0" smtClean="0">
                <a:solidFill>
                  <a:srgbClr val="002060"/>
                </a:solidFill>
              </a:rPr>
              <a:t>полученного </a:t>
            </a:r>
            <a:r>
              <a:rPr lang="ru-RU" sz="2400" dirty="0">
                <a:solidFill>
                  <a:srgbClr val="002060"/>
                </a:solidFill>
              </a:rPr>
              <a:t>ответа.</a:t>
            </a:r>
          </a:p>
        </p:txBody>
      </p:sp>
      <p:pic>
        <p:nvPicPr>
          <p:cNvPr id="34" name="Picture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51" y="4021491"/>
            <a:ext cx="4188186" cy="43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141" y="1461009"/>
            <a:ext cx="333375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4" y="4597247"/>
            <a:ext cx="18288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2057879" y="3961573"/>
                <a:ext cx="8066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𝟒𝟓</m:t>
                      </m:r>
                      <m:r>
                        <a:rPr lang="ru-RU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879" y="3961573"/>
                <a:ext cx="806631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2038065" y="4597247"/>
                <a:ext cx="10153935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ru-RU" dirty="0" smtClean="0"/>
                  <a:t>Масса </a:t>
                </a:r>
                <a:r>
                  <a:rPr lang="ru-RU" dirty="0"/>
                  <a:t>двух лимонов 300 г, одного лимона </a:t>
                </a:r>
                <a:r>
                  <a:rPr lang="ru-RU" dirty="0" smtClean="0"/>
                  <a:t>—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</a:rPr>
                      <m:t>300 </m:t>
                    </m:r>
                    <m:r>
                      <a:rPr lang="ru-RU" i="1" dirty="0">
                        <a:latin typeface="Cambria Math"/>
                      </a:rPr>
                      <m:t>: 2 = 150 </m:t>
                    </m:r>
                  </m:oMath>
                </a14:m>
                <a:r>
                  <a:rPr lang="ru-RU" dirty="0"/>
                  <a:t>(г), </a:t>
                </a:r>
                <a:endParaRPr lang="en-US" dirty="0" smtClean="0"/>
              </a:p>
              <a:p>
                <a:r>
                  <a:rPr lang="ru-RU" dirty="0" smtClean="0"/>
                  <a:t>трёх </a:t>
                </a:r>
                <a:r>
                  <a:rPr lang="ru-RU" dirty="0"/>
                  <a:t>лимонов —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</a:rPr>
                      <m:t>150</m:t>
                    </m:r>
                    <m:r>
                      <a:rPr lang="ru-RU" i="1" dirty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i="1" dirty="0" smtClean="0">
                        <a:latin typeface="Cambria Math"/>
                      </a:rPr>
                      <m:t>3 = 450 </m:t>
                    </m:r>
                  </m:oMath>
                </a14:m>
                <a:r>
                  <a:rPr lang="ru-RU" dirty="0"/>
                  <a:t>(г) </a:t>
                </a:r>
                <a:endParaRPr lang="en-US" dirty="0" smtClean="0"/>
              </a:p>
              <a:p>
                <a:r>
                  <a:rPr lang="ru-RU" dirty="0" smtClean="0"/>
                  <a:t>2</a:t>
                </a:r>
                <a:r>
                  <a:rPr lang="ru-RU" dirty="0"/>
                  <a:t>.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</a:rPr>
                      <m:t>(300 : 2) </m:t>
                    </m:r>
                    <m:r>
                      <a:rPr lang="ru-RU" i="1" dirty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i="1" dirty="0" smtClean="0">
                        <a:latin typeface="Cambria Math"/>
                      </a:rPr>
                      <m:t> 3 = 450</m:t>
                    </m:r>
                  </m:oMath>
                </a14:m>
                <a:r>
                  <a:rPr lang="ru-RU" dirty="0"/>
                  <a:t> (г</a:t>
                </a:r>
                <a:r>
                  <a:rPr lang="ru-RU" dirty="0" smtClean="0"/>
                  <a:t>)</a:t>
                </a:r>
                <a:endParaRPr lang="en-US" dirty="0" smtClean="0"/>
              </a:p>
              <a:p>
                <a:r>
                  <a:rPr lang="ru-RU" dirty="0" smtClean="0"/>
                  <a:t>3</a:t>
                </a:r>
                <a:r>
                  <a:rPr lang="ru-RU" dirty="0"/>
                  <a:t>. Весы показывают, что масса двух </a:t>
                </a:r>
                <a:r>
                  <a:rPr lang="ru-RU" dirty="0" smtClean="0"/>
                  <a:t>лимонов</a:t>
                </a:r>
                <a:r>
                  <a:rPr lang="en-US" dirty="0" smtClean="0"/>
                  <a:t> </a:t>
                </a:r>
                <a:r>
                  <a:rPr lang="ru-RU" dirty="0" smtClean="0"/>
                  <a:t>равна </a:t>
                </a:r>
                <a:r>
                  <a:rPr lang="ru-RU" dirty="0"/>
                  <a:t>300 г, значит, масса одного лимона —</a:t>
                </a:r>
              </a:p>
              <a:p>
                <a:r>
                  <a:rPr lang="ru-RU" dirty="0"/>
                  <a:t>150 г (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</a:rPr>
                      <m:t>300 : 2 = 150</m:t>
                    </m:r>
                  </m:oMath>
                </a14:m>
                <a:r>
                  <a:rPr lang="ru-RU" dirty="0"/>
                  <a:t>), масса трёх лимонов в 3 </a:t>
                </a:r>
                <a:r>
                  <a:rPr lang="ru-RU" dirty="0" smtClean="0"/>
                  <a:t>раза</a:t>
                </a:r>
                <a:r>
                  <a:rPr lang="en-US" dirty="0" smtClean="0"/>
                  <a:t> </a:t>
                </a:r>
                <a:r>
                  <a:rPr lang="ru-RU" dirty="0" smtClean="0"/>
                  <a:t>больше </a:t>
                </a:r>
                <a:r>
                  <a:rPr lang="ru-RU" dirty="0"/>
                  <a:t>(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</a:rPr>
                      <m:t>150</m:t>
                    </m:r>
                    <m:r>
                      <a:rPr lang="ru-RU" i="1" dirty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i="1" dirty="0" smtClean="0">
                        <a:latin typeface="Cambria Math"/>
                      </a:rPr>
                      <m:t>3 = 450</m:t>
                    </m:r>
                  </m:oMath>
                </a14:m>
                <a:r>
                  <a:rPr lang="ru-RU" dirty="0"/>
                  <a:t>) — 450 </a:t>
                </a:r>
                <a:r>
                  <a:rPr lang="ru-RU" dirty="0" smtClean="0"/>
                  <a:t>г</a:t>
                </a:r>
                <a:endParaRPr lang="ru-RU" dirty="0"/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065" y="4597247"/>
                <a:ext cx="10153935" cy="1477328"/>
              </a:xfrm>
              <a:prstGeom prst="rect">
                <a:avLst/>
              </a:prstGeom>
              <a:blipFill rotWithShape="1">
                <a:blip r:embed="rId8"/>
                <a:stretch>
                  <a:fillRect l="-480" t="-2066" b="-57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45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-4216" y="6616876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33381" y="183397"/>
            <a:ext cx="5356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Выполняем, проверяем и оцениваем задания</a:t>
            </a:r>
            <a:endParaRPr lang="ru-RU" sz="20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65451" y="1461010"/>
            <a:ext cx="113882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Взвешивание </a:t>
            </a:r>
            <a:r>
              <a:rPr lang="ru-RU" sz="2800" b="1" dirty="0" smtClean="0">
                <a:solidFill>
                  <a:srgbClr val="002060"/>
                </a:solidFill>
              </a:rPr>
              <a:t>фруктов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СТАРТОВЫЕ ЗАДАНИЯ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975704"/>
              </p:ext>
            </p:extLst>
          </p:nvPr>
        </p:nvGraphicFramePr>
        <p:xfrm>
          <a:off x="1980241" y="2616704"/>
          <a:ext cx="8127999" cy="26517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04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9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№ задания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Оценка ответа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Баллы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балл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— дан ответ «300 г»;</a:t>
                      </a: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баллов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— дан другой ответ ИЛИ ответ отсутствует.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балл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— дан ответ «450 г» и дано объяснение, в ко-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тором с помощью слов или действий показано, как по-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лучена масса одного лимона и масса трёх лимонов;</a:t>
                      </a: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баллов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— дан другой ответ ИЛИ ответ отсутствует.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2" name="Picture 11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7" y="3010661"/>
            <a:ext cx="1674508" cy="209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951" y="3080772"/>
            <a:ext cx="1831559" cy="212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28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-4216" y="6616876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33381" y="183397"/>
            <a:ext cx="5356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Выполняем, проверяем и оцениваем задания</a:t>
            </a:r>
            <a:endParaRPr lang="ru-RU" sz="2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65451" y="983956"/>
            <a:ext cx="113882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Взвешивание </a:t>
            </a:r>
            <a:r>
              <a:rPr lang="ru-RU" sz="2800" b="1" dirty="0" smtClean="0">
                <a:solidFill>
                  <a:srgbClr val="002060"/>
                </a:solidFill>
              </a:rPr>
              <a:t>фруктов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ИТОГОВЫЕ </a:t>
            </a:r>
            <a:r>
              <a:rPr lang="ru-RU" sz="2800" b="1" dirty="0">
                <a:solidFill>
                  <a:srgbClr val="0070C0"/>
                </a:solidFill>
              </a:rPr>
              <a:t>ЗАДАНИЯ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8448" y="193806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На весах лежат пять лимонов примерно одинакового размера. </a:t>
            </a:r>
            <a:r>
              <a:rPr lang="ru-RU" sz="2000" dirty="0" smtClean="0">
                <a:solidFill>
                  <a:srgbClr val="002060"/>
                </a:solidFill>
              </a:rPr>
              <a:t>На соседних </a:t>
            </a:r>
            <a:r>
              <a:rPr lang="ru-RU" sz="2000" dirty="0">
                <a:solidFill>
                  <a:srgbClr val="002060"/>
                </a:solidFill>
              </a:rPr>
              <a:t>весах лежат пять апельсинов примерно одинакового размера.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60641" y="2993870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1. </a:t>
            </a:r>
            <a:r>
              <a:rPr lang="ru-RU" sz="2000" dirty="0">
                <a:solidFill>
                  <a:srgbClr val="002060"/>
                </a:solidFill>
              </a:rPr>
              <a:t>Какие утверждения относительно этих лимонов и апельсинов </a:t>
            </a:r>
            <a:r>
              <a:rPr lang="ru-RU" sz="2000" dirty="0" smtClean="0">
                <a:solidFill>
                  <a:srgbClr val="002060"/>
                </a:solidFill>
              </a:rPr>
              <a:t>являются </a:t>
            </a:r>
            <a:r>
              <a:rPr lang="ru-RU" sz="2000" dirty="0">
                <a:solidFill>
                  <a:srgbClr val="002060"/>
                </a:solidFill>
              </a:rPr>
              <a:t>верными?</a:t>
            </a:r>
          </a:p>
          <a:p>
            <a:r>
              <a:rPr lang="ru-RU" sz="2000" dirty="0">
                <a:solidFill>
                  <a:srgbClr val="002060"/>
                </a:solidFill>
              </a:rPr>
              <a:t>1) один апельсин тяжелее лимона</a:t>
            </a:r>
          </a:p>
          <a:p>
            <a:r>
              <a:rPr lang="ru-RU" sz="2000" dirty="0">
                <a:solidFill>
                  <a:srgbClr val="002060"/>
                </a:solidFill>
              </a:rPr>
              <a:t>2) три лимона легче трёх апельсинов</a:t>
            </a:r>
          </a:p>
          <a:p>
            <a:r>
              <a:rPr lang="ru-RU" sz="2000" dirty="0">
                <a:solidFill>
                  <a:srgbClr val="002060"/>
                </a:solidFill>
              </a:rPr>
              <a:t>3) масса трёх апельсинов и двух лимонов меньше массы </a:t>
            </a:r>
            <a:r>
              <a:rPr lang="ru-RU" sz="2000" dirty="0" smtClean="0">
                <a:solidFill>
                  <a:srgbClr val="002060"/>
                </a:solidFill>
              </a:rPr>
              <a:t>пяти апельсинов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4) масса одного лимона примерно в три раза меньше массы </a:t>
            </a:r>
            <a:r>
              <a:rPr lang="ru-RU" sz="2000" dirty="0" smtClean="0">
                <a:solidFill>
                  <a:srgbClr val="002060"/>
                </a:solidFill>
              </a:rPr>
              <a:t>одного </a:t>
            </a:r>
            <a:r>
              <a:rPr lang="ru-RU" sz="2000" dirty="0">
                <a:solidFill>
                  <a:srgbClr val="002060"/>
                </a:solidFill>
              </a:rPr>
              <a:t>апельсина</a:t>
            </a:r>
          </a:p>
          <a:p>
            <a:r>
              <a:rPr lang="ru-RU" sz="2000" dirty="0">
                <a:solidFill>
                  <a:srgbClr val="002060"/>
                </a:solidFill>
              </a:rPr>
              <a:t>5) масса пяти лимонов меньше половины массы пяти апельсинов</a:t>
            </a: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840507"/>
              </p:ext>
            </p:extLst>
          </p:nvPr>
        </p:nvGraphicFramePr>
        <p:xfrm>
          <a:off x="6643938" y="3498703"/>
          <a:ext cx="5357705" cy="23774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090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3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№ задания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Оценка ответа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Баллы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балла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— выбраны ответы 1, 2, 3, 5;</a:t>
                      </a: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балл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— выбраны 2—3 верных ответа из перечисленных выше;</a:t>
                      </a: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баллов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— дан другой ответ ИЛИ ответ отсутствует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011" y="853331"/>
            <a:ext cx="4520295" cy="258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2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-4216" y="6616876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33381" y="183397"/>
            <a:ext cx="5356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Выполняем, проверяем и оцениваем задания</a:t>
            </a:r>
            <a:endParaRPr lang="ru-RU" sz="2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65451" y="1104751"/>
            <a:ext cx="113882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Взвешивание </a:t>
            </a:r>
            <a:r>
              <a:rPr lang="ru-RU" sz="2800" b="1" dirty="0" smtClean="0">
                <a:solidFill>
                  <a:srgbClr val="002060"/>
                </a:solidFill>
              </a:rPr>
              <a:t>фруктов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ИТОГОВЫЕ </a:t>
            </a:r>
            <a:r>
              <a:rPr lang="ru-RU" sz="2800" b="1" dirty="0">
                <a:solidFill>
                  <a:srgbClr val="0070C0"/>
                </a:solidFill>
              </a:rPr>
              <a:t>ЗАДАНИЯ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86"/>
          <a:stretch/>
        </p:blipFill>
        <p:spPr bwMode="auto">
          <a:xfrm>
            <a:off x="1078469" y="2058858"/>
            <a:ext cx="10153650" cy="217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60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-4216" y="6616876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33381" y="183397"/>
            <a:ext cx="5356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Выполняем, проверяем и оцениваем задания</a:t>
            </a:r>
            <a:endParaRPr lang="ru-RU" sz="2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65451" y="1104751"/>
            <a:ext cx="113882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Взвешивание </a:t>
            </a:r>
            <a:r>
              <a:rPr lang="ru-RU" sz="2800" b="1" dirty="0" smtClean="0">
                <a:solidFill>
                  <a:srgbClr val="002060"/>
                </a:solidFill>
              </a:rPr>
              <a:t>фруктов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ИТОГОВЫЕ </a:t>
            </a:r>
            <a:r>
              <a:rPr lang="ru-RU" sz="2800" b="1" dirty="0">
                <a:solidFill>
                  <a:srgbClr val="0070C0"/>
                </a:solidFill>
              </a:rPr>
              <a:t>ЗАДАНИЯ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86"/>
          <a:stretch/>
        </p:blipFill>
        <p:spPr bwMode="auto">
          <a:xfrm>
            <a:off x="1078469" y="2058858"/>
            <a:ext cx="10153650" cy="217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1314733" y="4379220"/>
                <a:ext cx="984198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/>
                  <a:t>Из </a:t>
                </a:r>
                <a:r>
                  <a:rPr lang="ru-RU" sz="2400" dirty="0"/>
                  <a:t>1 кг </a:t>
                </a:r>
                <a:r>
                  <a:rPr lang="ru-RU" sz="2400" dirty="0" smtClean="0"/>
                  <a:t>получится </a:t>
                </a:r>
                <a:r>
                  <a:rPr lang="ru-RU" sz="2400" dirty="0"/>
                  <a:t>400 г </a:t>
                </a:r>
                <a:r>
                  <a:rPr lang="ru-RU" sz="2400" dirty="0" smtClean="0"/>
                  <a:t>сока, то есть 2 стакана по 200 г.</a:t>
                </a:r>
              </a:p>
              <a:p>
                <a:r>
                  <a:rPr lang="ru-RU" sz="2400" dirty="0" smtClean="0"/>
                  <a:t>Надо получить 4 стакана, то есть </a:t>
                </a:r>
                <a14:m>
                  <m:oMath xmlns:m="http://schemas.openxmlformats.org/officeDocument/2006/math">
                    <m:r>
                      <a:rPr lang="ru-RU" sz="2400" i="1" dirty="0">
                        <a:latin typeface="Cambria Math"/>
                      </a:rPr>
                      <m:t>200</m:t>
                    </m:r>
                    <m:r>
                      <a:rPr lang="ru-RU" sz="2400" i="1" dirty="0"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sz="2400" i="1" dirty="0">
                        <a:latin typeface="Cambria Math"/>
                      </a:rPr>
                      <m:t>4 = 800</m:t>
                    </m:r>
                  </m:oMath>
                </a14:m>
                <a:r>
                  <a:rPr lang="ru-RU" sz="2400" dirty="0" smtClean="0"/>
                  <a:t> (г) сока</a:t>
                </a:r>
                <a:endParaRPr lang="ru-RU" sz="2400" dirty="0"/>
              </a:p>
              <a:p>
                <a:r>
                  <a:rPr lang="ru-RU" sz="2400" dirty="0" smtClean="0"/>
                  <a:t>Если </a:t>
                </a:r>
                <a:r>
                  <a:rPr lang="ru-RU" sz="2400" dirty="0"/>
                  <a:t>из одного килограмма апельсинов </a:t>
                </a:r>
                <a:r>
                  <a:rPr lang="ru-RU" sz="2400" dirty="0" smtClean="0"/>
                  <a:t>получается 400 </a:t>
                </a:r>
                <a:r>
                  <a:rPr lang="ru-RU" sz="2400" dirty="0"/>
                  <a:t>г сока, </a:t>
                </a:r>
                <a:endParaRPr lang="ru-RU" sz="2400" dirty="0" smtClean="0"/>
              </a:p>
              <a:p>
                <a:r>
                  <a:rPr lang="ru-RU" sz="2400" dirty="0" smtClean="0"/>
                  <a:t>то </a:t>
                </a:r>
                <a:r>
                  <a:rPr lang="ru-RU" sz="2400" dirty="0"/>
                  <a:t>для получения 800 г нужно 2 кг </a:t>
                </a:r>
                <a:r>
                  <a:rPr lang="ru-RU" sz="2400" dirty="0" smtClean="0"/>
                  <a:t>апельсинов.</a:t>
                </a:r>
                <a:endParaRPr lang="ru-RU" sz="2400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733" y="4379220"/>
                <a:ext cx="9841987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991" t="-3101" b="-7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59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2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753355" y="124883"/>
            <a:ext cx="10029387" cy="37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130" b="1" spc="-20" dirty="0" smtClean="0">
                <a:solidFill>
                  <a:srgbClr val="2D2B8D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Международная оценка качества образования</a:t>
            </a:r>
            <a:endParaRPr lang="ru-RU" sz="2130" b="1" spc="-20" dirty="0">
              <a:solidFill>
                <a:srgbClr val="2D2B8D"/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2900" y="980986"/>
            <a:ext cx="1159179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Концепция направления «математическая грамотность» исследования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PISA-2022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Исследование 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PISA-2022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проверит математическую грамотность российских школьников.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33375" y="1891516"/>
            <a:ext cx="113900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рамках исследования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PISA-2022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будет использоваться следующее определение: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Математическая грамотность – это способность человека мыслить математически, формулировать, применять и интерпретировать математику для решения задач в разнообразных практических контекстах. Она включает в себя понятия, процедуры и факты, а также инструменты для описания, объяснения и предсказания явлений. Она помогает людям понять роль математики в мире, высказывать хорошо обоснованные суждения и принимать решения, которые должны принимать конструктивные, активные и размышляющие граждане в 21 веке».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17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-4216" y="6616876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33381" y="183397"/>
            <a:ext cx="5356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Выполняем, проверяем и оцениваем задания</a:t>
            </a:r>
            <a:endParaRPr lang="ru-RU" sz="2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65451" y="1104751"/>
            <a:ext cx="113882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Взвешивание </a:t>
            </a:r>
            <a:r>
              <a:rPr lang="ru-RU" sz="2800" b="1" dirty="0" smtClean="0">
                <a:solidFill>
                  <a:srgbClr val="002060"/>
                </a:solidFill>
              </a:rPr>
              <a:t>фруктов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ИТОГОВЫЕ </a:t>
            </a:r>
            <a:r>
              <a:rPr lang="ru-RU" sz="2800" b="1" dirty="0">
                <a:solidFill>
                  <a:srgbClr val="0070C0"/>
                </a:solidFill>
              </a:rPr>
              <a:t>ЗАДАНИЯ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86"/>
          <a:stretch/>
        </p:blipFill>
        <p:spPr bwMode="auto">
          <a:xfrm>
            <a:off x="1078469" y="2058858"/>
            <a:ext cx="10153650" cy="217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165451" y="4664228"/>
                <a:ext cx="636597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/>
                  <a:t>Из </a:t>
                </a:r>
                <a:r>
                  <a:rPr lang="ru-RU" sz="2000" dirty="0"/>
                  <a:t>1 кг </a:t>
                </a:r>
                <a:r>
                  <a:rPr lang="ru-RU" sz="2000" dirty="0" smtClean="0"/>
                  <a:t>получится </a:t>
                </a:r>
                <a:r>
                  <a:rPr lang="ru-RU" sz="2000" dirty="0"/>
                  <a:t>400 г </a:t>
                </a:r>
                <a:r>
                  <a:rPr lang="ru-RU" sz="2000" dirty="0" smtClean="0"/>
                  <a:t>сока, то есть 2 стакана по 200 г.</a:t>
                </a:r>
              </a:p>
              <a:p>
                <a:r>
                  <a:rPr lang="ru-RU" sz="2000" dirty="0" smtClean="0"/>
                  <a:t>Надо получить 4 стакана, то есть </a:t>
                </a:r>
                <a14:m>
                  <m:oMath xmlns:m="http://schemas.openxmlformats.org/officeDocument/2006/math">
                    <m:r>
                      <a:rPr lang="ru-RU" sz="2000" i="1" dirty="0">
                        <a:latin typeface="Cambria Math"/>
                      </a:rPr>
                      <m:t>200</m:t>
                    </m:r>
                    <m:r>
                      <a:rPr lang="ru-RU" sz="2000" i="1" dirty="0"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sz="2000" i="1" dirty="0">
                        <a:latin typeface="Cambria Math"/>
                      </a:rPr>
                      <m:t>4 = 800</m:t>
                    </m:r>
                  </m:oMath>
                </a14:m>
                <a:r>
                  <a:rPr lang="ru-RU" sz="2000" dirty="0" smtClean="0"/>
                  <a:t> (г) сока</a:t>
                </a:r>
                <a:endParaRPr lang="ru-RU" sz="2000" dirty="0"/>
              </a:p>
              <a:p>
                <a:r>
                  <a:rPr lang="ru-RU" sz="2000" dirty="0" smtClean="0"/>
                  <a:t>Если </a:t>
                </a:r>
                <a:r>
                  <a:rPr lang="ru-RU" sz="2000" dirty="0"/>
                  <a:t>из одного килограмма апельсинов </a:t>
                </a:r>
                <a:r>
                  <a:rPr lang="ru-RU" sz="2000" dirty="0" smtClean="0"/>
                  <a:t>получается 400 </a:t>
                </a:r>
                <a:r>
                  <a:rPr lang="ru-RU" sz="2000" dirty="0"/>
                  <a:t>г сока, </a:t>
                </a:r>
                <a:r>
                  <a:rPr lang="ru-RU" sz="2000" dirty="0" smtClean="0"/>
                  <a:t>то </a:t>
                </a:r>
                <a:r>
                  <a:rPr lang="ru-RU" sz="2000" dirty="0"/>
                  <a:t>для получения 800 г нужно 2 кг </a:t>
                </a:r>
                <a:r>
                  <a:rPr lang="ru-RU" sz="2000" dirty="0" smtClean="0"/>
                  <a:t>апельсинов.</a:t>
                </a:r>
                <a:endParaRPr lang="ru-RU" sz="2000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51" y="4664228"/>
                <a:ext cx="6365978" cy="1323439"/>
              </a:xfrm>
              <a:prstGeom prst="rect">
                <a:avLst/>
              </a:prstGeom>
              <a:blipFill rotWithShape="1">
                <a:blip r:embed="rId4"/>
                <a:stretch>
                  <a:fillRect l="-958" t="-2304" r="-1437" b="-73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897250"/>
              </p:ext>
            </p:extLst>
          </p:nvPr>
        </p:nvGraphicFramePr>
        <p:xfrm>
          <a:off x="6635279" y="4411547"/>
          <a:ext cx="5357705" cy="18288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090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3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№ задания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Оценка ответа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Баллы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балл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— дан ответ «2000 г», или «2 кг»;</a:t>
                      </a: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баллов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— дан другой ответ ИЛИ ответ отсутствует.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244876" y="5987667"/>
            <a:ext cx="55228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Ответ.</a:t>
            </a:r>
            <a:r>
              <a:rPr lang="ru-RU" sz="2000" dirty="0" smtClean="0"/>
              <a:t> 2 кг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8455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-4216" y="6616876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33381" y="183397"/>
            <a:ext cx="5356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Выполняем, проверяем и оцениваем задания</a:t>
            </a:r>
            <a:endParaRPr lang="ru-RU" sz="2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37829" y="990249"/>
            <a:ext cx="113882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Взвешивание </a:t>
            </a:r>
            <a:r>
              <a:rPr lang="ru-RU" sz="2800" b="1" dirty="0" smtClean="0">
                <a:solidFill>
                  <a:srgbClr val="002060"/>
                </a:solidFill>
              </a:rPr>
              <a:t>фруктов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СОСТАВЬТЕ СВОЁ ЗАДАНИЕ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259"/>
          <a:stretch/>
        </p:blipFill>
        <p:spPr bwMode="auto">
          <a:xfrm>
            <a:off x="2179181" y="1944356"/>
            <a:ext cx="7967830" cy="79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67" t="32731" r="29424"/>
          <a:stretch/>
        </p:blipFill>
        <p:spPr bwMode="auto">
          <a:xfrm>
            <a:off x="8856897" y="3493914"/>
            <a:ext cx="3275464" cy="199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261"/>
          <a:stretch/>
        </p:blipFill>
        <p:spPr bwMode="auto">
          <a:xfrm>
            <a:off x="-4216" y="3009419"/>
            <a:ext cx="4400828" cy="222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509"/>
          <a:stretch/>
        </p:blipFill>
        <p:spPr bwMode="auto">
          <a:xfrm>
            <a:off x="4504411" y="3009419"/>
            <a:ext cx="4280986" cy="296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15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22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851980" y="6526855"/>
            <a:ext cx="70404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333333"/>
                </a:solidFill>
                <a:latin typeface="Lato"/>
                <a:hlinkClick r:id="rId3"/>
              </a:rPr>
              <a:t>Математическая грамотность. Математика на каждый день. Тренажёр. 6-8 </a:t>
            </a:r>
            <a:r>
              <a:rPr lang="ru-RU" sz="1100" dirty="0" smtClean="0">
                <a:solidFill>
                  <a:srgbClr val="333333"/>
                </a:solidFill>
                <a:latin typeface="Lato"/>
                <a:hlinkClick r:id="rId3"/>
              </a:rPr>
              <a:t>классы. Сергеева Т.Ф.</a:t>
            </a:r>
            <a:endParaRPr lang="ru-RU" sz="1100" i="0" u="none" strike="noStrike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0740" y="1063654"/>
            <a:ext cx="116814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На </a:t>
            </a:r>
            <a:r>
              <a:rPr lang="ru-RU" sz="1600" dirty="0"/>
              <a:t>школьных каникулах двое друзей, Игорь и Максим, </a:t>
            </a:r>
            <a:r>
              <a:rPr lang="ru-RU" sz="1600" dirty="0" smtClean="0"/>
              <a:t>устроились </a:t>
            </a:r>
            <a:r>
              <a:rPr lang="ru-RU" sz="1600" dirty="0"/>
              <a:t>на работу в магазин компьютерной техники помощниками</a:t>
            </a:r>
          </a:p>
          <a:p>
            <a:pPr algn="just"/>
            <a:r>
              <a:rPr lang="ru-RU" sz="1600" dirty="0"/>
              <a:t>консультантов в зале продаж. Этот магазин открылся недалеко </a:t>
            </a:r>
            <a:r>
              <a:rPr lang="ru-RU" sz="1600" dirty="0" smtClean="0"/>
              <a:t>от их </a:t>
            </a:r>
            <a:r>
              <a:rPr lang="ru-RU" sz="1600" dirty="0"/>
              <a:t>школы три года назад</a:t>
            </a:r>
            <a:r>
              <a:rPr lang="ru-RU" sz="1600" dirty="0" smtClean="0"/>
              <a:t>. В </a:t>
            </a:r>
            <a:r>
              <a:rPr lang="ru-RU" sz="1600" dirty="0"/>
              <a:t>первый день работы они получили учебные задания </a:t>
            </a:r>
            <a:r>
              <a:rPr lang="ru-RU" sz="1600" dirty="0" smtClean="0"/>
              <a:t>от управляющего </a:t>
            </a:r>
            <a:r>
              <a:rPr lang="ru-RU" sz="1600" dirty="0"/>
              <a:t>магазина. Необходимо было изучить </a:t>
            </a:r>
            <a:r>
              <a:rPr lang="ru-RU" sz="1600" dirty="0" smtClean="0"/>
              <a:t>технические характеристики </a:t>
            </a:r>
            <a:r>
              <a:rPr lang="ru-RU" sz="1600" dirty="0"/>
              <a:t>всех моделей принтеров, имеющихся на складе</a:t>
            </a:r>
            <a:r>
              <a:rPr lang="ru-RU" sz="1600" dirty="0" smtClean="0"/>
              <a:t>. Ребята </a:t>
            </a:r>
            <a:r>
              <a:rPr lang="ru-RU" sz="1600" dirty="0"/>
              <a:t>выяснили, что в магазине есть 6 современных </a:t>
            </a:r>
            <a:r>
              <a:rPr lang="ru-RU" sz="1600" dirty="0" smtClean="0"/>
              <a:t>моделей принтеров</a:t>
            </a:r>
            <a:r>
              <a:rPr lang="ru-RU" sz="1600" dirty="0"/>
              <a:t>. Количество принтеров каждой модели изображено </a:t>
            </a:r>
            <a:r>
              <a:rPr lang="ru-RU" sz="1600" dirty="0" smtClean="0"/>
              <a:t>на диаграмме. Для </a:t>
            </a:r>
            <a:r>
              <a:rPr lang="ru-RU" sz="1600" dirty="0"/>
              <a:t>друзей не стоило никакого труда </a:t>
            </a:r>
            <a:r>
              <a:rPr lang="ru-RU" sz="1600" dirty="0" smtClean="0"/>
              <a:t>внимательно </a:t>
            </a:r>
            <a:r>
              <a:rPr lang="ru-RU" sz="1600" dirty="0"/>
              <a:t>изучить описание каждой из моделей и составить </a:t>
            </a:r>
            <a:r>
              <a:rPr lang="ru-RU" sz="1600" dirty="0" smtClean="0"/>
              <a:t>сравнительную </a:t>
            </a:r>
            <a:r>
              <a:rPr lang="ru-RU" sz="1600" dirty="0"/>
              <a:t>таблицу.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42500" y="108510"/>
            <a:ext cx="10029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Примеры заданий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50" y="744508"/>
            <a:ext cx="2883184" cy="27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463" y="2463980"/>
            <a:ext cx="5784560" cy="264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7849" y="2704237"/>
            <a:ext cx="55442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F5597"/>
                </a:solidFill>
              </a:rPr>
              <a:t>Вопрос 1</a:t>
            </a:r>
          </a:p>
          <a:p>
            <a:r>
              <a:rPr lang="ru-RU" dirty="0"/>
              <a:t>Однако Игорь и Максим задали себе дополнительный вопрос</a:t>
            </a:r>
            <a:r>
              <a:rPr lang="ru-RU" dirty="0" smtClean="0"/>
              <a:t>: какова </a:t>
            </a:r>
            <a:r>
              <a:rPr lang="ru-RU" dirty="0"/>
              <a:t>вероятность, что первому обратившемуся к ним </a:t>
            </a:r>
            <a:r>
              <a:rPr lang="ru-RU" dirty="0" smtClean="0"/>
              <a:t>покупателю</a:t>
            </a:r>
            <a:r>
              <a:rPr lang="ru-RU" dirty="0"/>
              <a:t>, они предложат модель 3 в первую очередь?</a:t>
            </a:r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52" y="4266232"/>
            <a:ext cx="4878667" cy="6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28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23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851980" y="6526855"/>
            <a:ext cx="70404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333333"/>
                </a:solidFill>
                <a:latin typeface="Lato"/>
                <a:hlinkClick r:id="rId3"/>
              </a:rPr>
              <a:t>Математическая грамотность. Математика на каждый день. Тренажёр. 6-8 </a:t>
            </a:r>
            <a:r>
              <a:rPr lang="ru-RU" sz="1100" dirty="0" smtClean="0">
                <a:solidFill>
                  <a:srgbClr val="333333"/>
                </a:solidFill>
                <a:latin typeface="Lato"/>
                <a:hlinkClick r:id="rId3"/>
              </a:rPr>
              <a:t>классы. Сергеева Т.Ф.</a:t>
            </a:r>
            <a:endParaRPr lang="ru-RU" sz="1100" i="0" u="none" strike="noStrike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0740" y="1063654"/>
            <a:ext cx="116814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На </a:t>
            </a:r>
            <a:r>
              <a:rPr lang="ru-RU" sz="1600" dirty="0"/>
              <a:t>школьных каникулах двое друзей, Игорь и Максим, </a:t>
            </a:r>
            <a:r>
              <a:rPr lang="ru-RU" sz="1600" dirty="0" smtClean="0"/>
              <a:t>устроились </a:t>
            </a:r>
            <a:r>
              <a:rPr lang="ru-RU" sz="1600" dirty="0"/>
              <a:t>на работу в магазин компьютерной техники помощниками</a:t>
            </a:r>
          </a:p>
          <a:p>
            <a:pPr algn="just"/>
            <a:r>
              <a:rPr lang="ru-RU" sz="1600" dirty="0"/>
              <a:t>консультантов в зале продаж. Этот магазин открылся недалеко </a:t>
            </a:r>
            <a:r>
              <a:rPr lang="ru-RU" sz="1600" dirty="0" smtClean="0"/>
              <a:t>от их </a:t>
            </a:r>
            <a:r>
              <a:rPr lang="ru-RU" sz="1600" dirty="0"/>
              <a:t>школы три года назад</a:t>
            </a:r>
            <a:r>
              <a:rPr lang="ru-RU" sz="1600" dirty="0" smtClean="0"/>
              <a:t>. В </a:t>
            </a:r>
            <a:r>
              <a:rPr lang="ru-RU" sz="1600" dirty="0"/>
              <a:t>первый день работы они получили учебные задания </a:t>
            </a:r>
            <a:r>
              <a:rPr lang="ru-RU" sz="1600" dirty="0" smtClean="0"/>
              <a:t>от управляющего </a:t>
            </a:r>
            <a:r>
              <a:rPr lang="ru-RU" sz="1600" dirty="0"/>
              <a:t>магазина. Необходимо было изучить </a:t>
            </a:r>
            <a:r>
              <a:rPr lang="ru-RU" sz="1600" dirty="0" smtClean="0"/>
              <a:t>технические характеристики </a:t>
            </a:r>
            <a:r>
              <a:rPr lang="ru-RU" sz="1600" dirty="0"/>
              <a:t>всех моделей принтеров, имеющихся на складе</a:t>
            </a:r>
            <a:r>
              <a:rPr lang="ru-RU" sz="1600" dirty="0" smtClean="0"/>
              <a:t>. Ребята </a:t>
            </a:r>
            <a:r>
              <a:rPr lang="ru-RU" sz="1600" dirty="0"/>
              <a:t>выяснили, что в магазине есть 6 современных </a:t>
            </a:r>
            <a:r>
              <a:rPr lang="ru-RU" sz="1600" dirty="0" smtClean="0"/>
              <a:t>моделей принтеров</a:t>
            </a:r>
            <a:r>
              <a:rPr lang="ru-RU" sz="1600" dirty="0"/>
              <a:t>. Количество принтеров каждой модели изображено </a:t>
            </a:r>
            <a:r>
              <a:rPr lang="ru-RU" sz="1600" dirty="0" smtClean="0"/>
              <a:t>на диаграмме. Для </a:t>
            </a:r>
            <a:r>
              <a:rPr lang="ru-RU" sz="1600" dirty="0"/>
              <a:t>друзей не стоило никакого труда </a:t>
            </a:r>
            <a:r>
              <a:rPr lang="ru-RU" sz="1600" dirty="0" smtClean="0"/>
              <a:t>внимательно </a:t>
            </a:r>
            <a:r>
              <a:rPr lang="ru-RU" sz="1600" dirty="0"/>
              <a:t>изучить описание каждой из моделей и составить </a:t>
            </a:r>
            <a:r>
              <a:rPr lang="ru-RU" sz="1600" dirty="0" smtClean="0"/>
              <a:t>сравнительную </a:t>
            </a:r>
            <a:r>
              <a:rPr lang="ru-RU" sz="1600" dirty="0"/>
              <a:t>таблицу.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42500" y="108510"/>
            <a:ext cx="10029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Примеры заданий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50" y="744508"/>
            <a:ext cx="2883184" cy="27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463" y="2463980"/>
            <a:ext cx="5784560" cy="264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7849" y="2704237"/>
            <a:ext cx="55442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F5597"/>
                </a:solidFill>
              </a:rPr>
              <a:t>Вопрос 1</a:t>
            </a:r>
          </a:p>
          <a:p>
            <a:r>
              <a:rPr lang="ru-RU" dirty="0"/>
              <a:t>Однако Игорь и Максим задали себе дополнительный вопрос</a:t>
            </a:r>
            <a:r>
              <a:rPr lang="ru-RU" dirty="0" smtClean="0"/>
              <a:t>: какова </a:t>
            </a:r>
            <a:r>
              <a:rPr lang="ru-RU" dirty="0"/>
              <a:t>вероятность, что первому обратившемуся к ним </a:t>
            </a:r>
            <a:r>
              <a:rPr lang="ru-RU" dirty="0" smtClean="0"/>
              <a:t>покупателю</a:t>
            </a:r>
            <a:r>
              <a:rPr lang="ru-RU" dirty="0"/>
              <a:t>, они предложат модель 3 в первую очередь?</a:t>
            </a:r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52" y="4266232"/>
            <a:ext cx="4878667" cy="6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350740" y="5062604"/>
            <a:ext cx="26633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</a:rPr>
              <a:t>Решение</a:t>
            </a:r>
            <a:endParaRPr lang="ru-RU" b="1" dirty="0">
              <a:solidFill>
                <a:srgbClr val="2F5597"/>
              </a:solidFill>
            </a:endParaRPr>
          </a:p>
          <a:p>
            <a:r>
              <a:rPr lang="ru-RU" dirty="0" smtClean="0"/>
              <a:t>Всего 40 принтеров.</a:t>
            </a:r>
          </a:p>
          <a:p>
            <a:r>
              <a:rPr lang="ru-RU" dirty="0" smtClean="0"/>
              <a:t>8 принтеров модели 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884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24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851980" y="6526855"/>
            <a:ext cx="70404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333333"/>
                </a:solidFill>
                <a:latin typeface="Lato"/>
                <a:hlinkClick r:id="rId3"/>
              </a:rPr>
              <a:t>Математическая грамотность. Математика на каждый день. Тренажёр. 6-8 </a:t>
            </a:r>
            <a:r>
              <a:rPr lang="ru-RU" sz="1100" dirty="0" smtClean="0">
                <a:solidFill>
                  <a:srgbClr val="333333"/>
                </a:solidFill>
                <a:latin typeface="Lato"/>
                <a:hlinkClick r:id="rId3"/>
              </a:rPr>
              <a:t>классы. Сергеева Т.Ф.</a:t>
            </a:r>
            <a:endParaRPr lang="ru-RU" sz="1100" i="0" u="none" strike="noStrike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0740" y="1063654"/>
            <a:ext cx="116814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На </a:t>
            </a:r>
            <a:r>
              <a:rPr lang="ru-RU" sz="1600" dirty="0"/>
              <a:t>школьных каникулах двое друзей, Игорь и Максим, </a:t>
            </a:r>
            <a:r>
              <a:rPr lang="ru-RU" sz="1600" dirty="0" smtClean="0"/>
              <a:t>устроились </a:t>
            </a:r>
            <a:r>
              <a:rPr lang="ru-RU" sz="1600" dirty="0"/>
              <a:t>на работу в магазин компьютерной техники помощниками</a:t>
            </a:r>
          </a:p>
          <a:p>
            <a:pPr algn="just"/>
            <a:r>
              <a:rPr lang="ru-RU" sz="1600" dirty="0"/>
              <a:t>консультантов в зале продаж. Этот магазин открылся недалеко </a:t>
            </a:r>
            <a:r>
              <a:rPr lang="ru-RU" sz="1600" dirty="0" smtClean="0"/>
              <a:t>от их </a:t>
            </a:r>
            <a:r>
              <a:rPr lang="ru-RU" sz="1600" dirty="0"/>
              <a:t>школы три года назад</a:t>
            </a:r>
            <a:r>
              <a:rPr lang="ru-RU" sz="1600" dirty="0" smtClean="0"/>
              <a:t>. В </a:t>
            </a:r>
            <a:r>
              <a:rPr lang="ru-RU" sz="1600" dirty="0"/>
              <a:t>первый день работы они получили учебные задания </a:t>
            </a:r>
            <a:r>
              <a:rPr lang="ru-RU" sz="1600" dirty="0" smtClean="0"/>
              <a:t>от управляющего </a:t>
            </a:r>
            <a:r>
              <a:rPr lang="ru-RU" sz="1600" dirty="0"/>
              <a:t>магазина. Необходимо было изучить </a:t>
            </a:r>
            <a:r>
              <a:rPr lang="ru-RU" sz="1600" dirty="0" smtClean="0"/>
              <a:t>технические характеристики </a:t>
            </a:r>
            <a:r>
              <a:rPr lang="ru-RU" sz="1600" dirty="0"/>
              <a:t>всех моделей принтеров, имеющихся на складе</a:t>
            </a:r>
            <a:r>
              <a:rPr lang="ru-RU" sz="1600" dirty="0" smtClean="0"/>
              <a:t>. Ребята </a:t>
            </a:r>
            <a:r>
              <a:rPr lang="ru-RU" sz="1600" dirty="0"/>
              <a:t>выяснили, что в магазине есть 6 современных </a:t>
            </a:r>
            <a:r>
              <a:rPr lang="ru-RU" sz="1600" dirty="0" smtClean="0"/>
              <a:t>моделей принтеров</a:t>
            </a:r>
            <a:r>
              <a:rPr lang="ru-RU" sz="1600" dirty="0"/>
              <a:t>. Количество принтеров каждой модели изображено </a:t>
            </a:r>
            <a:r>
              <a:rPr lang="ru-RU" sz="1600" dirty="0" smtClean="0"/>
              <a:t>на диаграмме. Для </a:t>
            </a:r>
            <a:r>
              <a:rPr lang="ru-RU" sz="1600" dirty="0"/>
              <a:t>друзей не стоило никакого труда </a:t>
            </a:r>
            <a:r>
              <a:rPr lang="ru-RU" sz="1600" dirty="0" smtClean="0"/>
              <a:t>внимательно </a:t>
            </a:r>
            <a:r>
              <a:rPr lang="ru-RU" sz="1600" dirty="0"/>
              <a:t>изучить описание каждой из моделей и составить </a:t>
            </a:r>
            <a:r>
              <a:rPr lang="ru-RU" sz="1600" dirty="0" smtClean="0"/>
              <a:t>сравнительную </a:t>
            </a:r>
            <a:r>
              <a:rPr lang="ru-RU" sz="1600" dirty="0"/>
              <a:t>таблицу.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42500" y="108510"/>
            <a:ext cx="10029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Примеры заданий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50" y="744508"/>
            <a:ext cx="2883184" cy="27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463" y="2463980"/>
            <a:ext cx="5784560" cy="264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7849" y="2704237"/>
            <a:ext cx="55442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F5597"/>
                </a:solidFill>
              </a:rPr>
              <a:t>Вопрос 1</a:t>
            </a:r>
          </a:p>
          <a:p>
            <a:r>
              <a:rPr lang="ru-RU" dirty="0"/>
              <a:t>Однако Игорь и Максим задали себе дополнительный вопрос</a:t>
            </a:r>
            <a:r>
              <a:rPr lang="ru-RU" dirty="0" smtClean="0"/>
              <a:t>: какова </a:t>
            </a:r>
            <a:r>
              <a:rPr lang="ru-RU" dirty="0"/>
              <a:t>вероятность, что первому обратившемуся к ним </a:t>
            </a:r>
            <a:r>
              <a:rPr lang="ru-RU" dirty="0" smtClean="0"/>
              <a:t>покупателю</a:t>
            </a:r>
            <a:r>
              <a:rPr lang="ru-RU" dirty="0"/>
              <a:t>, они предложат модель 3 в первую очередь?</a:t>
            </a:r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52" y="4266232"/>
            <a:ext cx="4878667" cy="6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350740" y="5062604"/>
            <a:ext cx="26633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</a:rPr>
              <a:t>Решение</a:t>
            </a:r>
            <a:endParaRPr lang="ru-RU" b="1" dirty="0">
              <a:solidFill>
                <a:srgbClr val="2F5597"/>
              </a:solidFill>
            </a:endParaRPr>
          </a:p>
          <a:p>
            <a:r>
              <a:rPr lang="ru-RU" dirty="0" smtClean="0"/>
              <a:t>Всего 40 принтеров.</a:t>
            </a:r>
          </a:p>
          <a:p>
            <a:r>
              <a:rPr lang="ru-RU" dirty="0" smtClean="0"/>
              <a:t>8 принтеров модели 3.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3288674" y="5277303"/>
                <a:ext cx="2663393" cy="636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40</m:t>
                          </m:r>
                        </m:den>
                      </m:f>
                      <m:r>
                        <a:rPr lang="ru-RU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674" y="5277303"/>
                <a:ext cx="2663393" cy="63658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77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25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851980" y="6526855"/>
            <a:ext cx="70404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333333"/>
                </a:solidFill>
                <a:latin typeface="Lato"/>
                <a:hlinkClick r:id="rId3"/>
              </a:rPr>
              <a:t>Математическая грамотность. Математика на каждый день. Тренажёр. 6-8 </a:t>
            </a:r>
            <a:r>
              <a:rPr lang="ru-RU" sz="1100" dirty="0" smtClean="0">
                <a:solidFill>
                  <a:srgbClr val="333333"/>
                </a:solidFill>
                <a:latin typeface="Lato"/>
                <a:hlinkClick r:id="rId3"/>
              </a:rPr>
              <a:t>классы. Сергеева Т.Ф.</a:t>
            </a:r>
            <a:endParaRPr lang="ru-RU" sz="1100" i="0" u="none" strike="noStrike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0740" y="1063654"/>
            <a:ext cx="116814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На </a:t>
            </a:r>
            <a:r>
              <a:rPr lang="ru-RU" sz="1600" dirty="0"/>
              <a:t>школьных каникулах двое друзей, Игорь и Максим, </a:t>
            </a:r>
            <a:r>
              <a:rPr lang="ru-RU" sz="1600" dirty="0" smtClean="0"/>
              <a:t>устроились </a:t>
            </a:r>
            <a:r>
              <a:rPr lang="ru-RU" sz="1600" dirty="0"/>
              <a:t>на работу в магазин компьютерной техники помощниками</a:t>
            </a:r>
          </a:p>
          <a:p>
            <a:pPr algn="just"/>
            <a:r>
              <a:rPr lang="ru-RU" sz="1600" dirty="0"/>
              <a:t>консультантов в зале продаж. Этот магазин открылся недалеко </a:t>
            </a:r>
            <a:r>
              <a:rPr lang="ru-RU" sz="1600" dirty="0" smtClean="0"/>
              <a:t>от их </a:t>
            </a:r>
            <a:r>
              <a:rPr lang="ru-RU" sz="1600" dirty="0"/>
              <a:t>школы три года назад</a:t>
            </a:r>
            <a:r>
              <a:rPr lang="ru-RU" sz="1600" dirty="0" smtClean="0"/>
              <a:t>. В </a:t>
            </a:r>
            <a:r>
              <a:rPr lang="ru-RU" sz="1600" dirty="0"/>
              <a:t>первый день работы они получили учебные задания </a:t>
            </a:r>
            <a:r>
              <a:rPr lang="ru-RU" sz="1600" dirty="0" smtClean="0"/>
              <a:t>от управляющего </a:t>
            </a:r>
            <a:r>
              <a:rPr lang="ru-RU" sz="1600" dirty="0"/>
              <a:t>магазина. Необходимо было изучить </a:t>
            </a:r>
            <a:r>
              <a:rPr lang="ru-RU" sz="1600" dirty="0" smtClean="0"/>
              <a:t>технические характеристики </a:t>
            </a:r>
            <a:r>
              <a:rPr lang="ru-RU" sz="1600" dirty="0"/>
              <a:t>всех моделей принтеров, имеющихся на складе</a:t>
            </a:r>
            <a:r>
              <a:rPr lang="ru-RU" sz="1600" dirty="0" smtClean="0"/>
              <a:t>. Ребята </a:t>
            </a:r>
            <a:r>
              <a:rPr lang="ru-RU" sz="1600" dirty="0"/>
              <a:t>выяснили, что в магазине есть 6 современных </a:t>
            </a:r>
            <a:r>
              <a:rPr lang="ru-RU" sz="1600" dirty="0" smtClean="0"/>
              <a:t>моделей принтеров</a:t>
            </a:r>
            <a:r>
              <a:rPr lang="ru-RU" sz="1600" dirty="0"/>
              <a:t>. Количество принтеров каждой модели изображено </a:t>
            </a:r>
            <a:r>
              <a:rPr lang="ru-RU" sz="1600" dirty="0" smtClean="0"/>
              <a:t>на диаграмме. Для </a:t>
            </a:r>
            <a:r>
              <a:rPr lang="ru-RU" sz="1600" dirty="0"/>
              <a:t>друзей не стоило никакого труда </a:t>
            </a:r>
            <a:r>
              <a:rPr lang="ru-RU" sz="1600" dirty="0" smtClean="0"/>
              <a:t>внимательно </a:t>
            </a:r>
            <a:r>
              <a:rPr lang="ru-RU" sz="1600" dirty="0"/>
              <a:t>изучить описание каждой из моделей и составить </a:t>
            </a:r>
            <a:r>
              <a:rPr lang="ru-RU" sz="1600" dirty="0" smtClean="0"/>
              <a:t>сравнительную </a:t>
            </a:r>
            <a:r>
              <a:rPr lang="ru-RU" sz="1600" dirty="0"/>
              <a:t>таблицу.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42500" y="108510"/>
            <a:ext cx="10029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Примеры заданий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50" y="744508"/>
            <a:ext cx="2883184" cy="27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463" y="2463980"/>
            <a:ext cx="5784560" cy="264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7849" y="2704237"/>
            <a:ext cx="55442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F5597"/>
                </a:solidFill>
              </a:rPr>
              <a:t>Вопрос 1</a:t>
            </a:r>
          </a:p>
          <a:p>
            <a:r>
              <a:rPr lang="ru-RU" dirty="0"/>
              <a:t>Однако Игорь и Максим задали себе дополнительный вопрос</a:t>
            </a:r>
            <a:r>
              <a:rPr lang="ru-RU" dirty="0" smtClean="0"/>
              <a:t>: какова </a:t>
            </a:r>
            <a:r>
              <a:rPr lang="ru-RU" dirty="0"/>
              <a:t>вероятность, что первому обратившемуся к ним </a:t>
            </a:r>
            <a:r>
              <a:rPr lang="ru-RU" dirty="0" smtClean="0"/>
              <a:t>покупателю</a:t>
            </a:r>
            <a:r>
              <a:rPr lang="ru-RU" dirty="0"/>
              <a:t>, они предложат модель 3 в первую очередь?</a:t>
            </a:r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52" y="4266232"/>
            <a:ext cx="4878667" cy="6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350740" y="5062604"/>
            <a:ext cx="26633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</a:rPr>
              <a:t>Решение</a:t>
            </a:r>
            <a:endParaRPr lang="ru-RU" b="1" dirty="0">
              <a:solidFill>
                <a:srgbClr val="2F5597"/>
              </a:solidFill>
            </a:endParaRPr>
          </a:p>
          <a:p>
            <a:r>
              <a:rPr lang="ru-RU" dirty="0" smtClean="0"/>
              <a:t>Всего 40 принтеров.</a:t>
            </a:r>
          </a:p>
          <a:p>
            <a:r>
              <a:rPr lang="ru-RU" dirty="0" smtClean="0"/>
              <a:t>8 принтеров модели 3.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3288674" y="5277303"/>
                <a:ext cx="2663393" cy="636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40</m:t>
                          </m:r>
                        </m:den>
                      </m:f>
                      <m:r>
                        <a:rPr lang="ru-RU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674" y="5277303"/>
                <a:ext cx="2663393" cy="63658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Овал 32"/>
          <p:cNvSpPr/>
          <p:nvPr/>
        </p:nvSpPr>
        <p:spPr>
          <a:xfrm rot="16200000">
            <a:off x="721881" y="4270136"/>
            <a:ext cx="395416" cy="104944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79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26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851980" y="6526855"/>
            <a:ext cx="70404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333333"/>
                </a:solidFill>
                <a:latin typeface="Lato"/>
                <a:hlinkClick r:id="rId3"/>
              </a:rPr>
              <a:t>Математическая грамотность. Математика на каждый день. Тренажёр. 6-8 </a:t>
            </a:r>
            <a:r>
              <a:rPr lang="ru-RU" sz="1100" dirty="0" smtClean="0">
                <a:solidFill>
                  <a:srgbClr val="333333"/>
                </a:solidFill>
                <a:latin typeface="Lato"/>
                <a:hlinkClick r:id="rId3"/>
              </a:rPr>
              <a:t>классы. Сергеева Т.Ф.</a:t>
            </a:r>
            <a:endParaRPr lang="ru-RU" sz="1100" i="0" u="none" strike="noStrike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0740" y="1063654"/>
            <a:ext cx="116814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На </a:t>
            </a:r>
            <a:r>
              <a:rPr lang="ru-RU" sz="1600" dirty="0"/>
              <a:t>школьных каникулах двое друзей, Игорь и Максим, </a:t>
            </a:r>
            <a:r>
              <a:rPr lang="ru-RU" sz="1600" dirty="0" smtClean="0"/>
              <a:t>устроились </a:t>
            </a:r>
            <a:r>
              <a:rPr lang="ru-RU" sz="1600" dirty="0"/>
              <a:t>на работу в магазин компьютерной техники помощниками</a:t>
            </a:r>
          </a:p>
          <a:p>
            <a:pPr algn="just"/>
            <a:r>
              <a:rPr lang="ru-RU" sz="1600" dirty="0"/>
              <a:t>консультантов в зале продаж. Этот магазин открылся недалеко </a:t>
            </a:r>
            <a:r>
              <a:rPr lang="ru-RU" sz="1600" dirty="0" smtClean="0"/>
              <a:t>от их </a:t>
            </a:r>
            <a:r>
              <a:rPr lang="ru-RU" sz="1600" dirty="0"/>
              <a:t>школы три года назад</a:t>
            </a:r>
            <a:r>
              <a:rPr lang="ru-RU" sz="1600" dirty="0" smtClean="0"/>
              <a:t>. В </a:t>
            </a:r>
            <a:r>
              <a:rPr lang="ru-RU" sz="1600" dirty="0"/>
              <a:t>первый день работы они получили учебные задания </a:t>
            </a:r>
            <a:r>
              <a:rPr lang="ru-RU" sz="1600" dirty="0" smtClean="0"/>
              <a:t>от управляющего </a:t>
            </a:r>
            <a:r>
              <a:rPr lang="ru-RU" sz="1600" dirty="0"/>
              <a:t>магазина. Необходимо было изучить </a:t>
            </a:r>
            <a:r>
              <a:rPr lang="ru-RU" sz="1600" dirty="0" smtClean="0"/>
              <a:t>технические характеристики </a:t>
            </a:r>
            <a:r>
              <a:rPr lang="ru-RU" sz="1600" dirty="0"/>
              <a:t>всех моделей принтеров, имеющихся на складе</a:t>
            </a:r>
            <a:r>
              <a:rPr lang="ru-RU" sz="1600" dirty="0" smtClean="0"/>
              <a:t>. Ребята </a:t>
            </a:r>
            <a:r>
              <a:rPr lang="ru-RU" sz="1600" dirty="0"/>
              <a:t>выяснили, что в магазине есть 6 современных </a:t>
            </a:r>
            <a:r>
              <a:rPr lang="ru-RU" sz="1600" dirty="0" smtClean="0"/>
              <a:t>моделей принтеров</a:t>
            </a:r>
            <a:r>
              <a:rPr lang="ru-RU" sz="1600" dirty="0"/>
              <a:t>. Количество принтеров каждой модели изображено </a:t>
            </a:r>
            <a:r>
              <a:rPr lang="ru-RU" sz="1600" dirty="0" smtClean="0"/>
              <a:t>на диаграмме. Для </a:t>
            </a:r>
            <a:r>
              <a:rPr lang="ru-RU" sz="1600" dirty="0"/>
              <a:t>друзей не стоило никакого труда </a:t>
            </a:r>
            <a:r>
              <a:rPr lang="ru-RU" sz="1600" dirty="0" smtClean="0"/>
              <a:t>внимательно </a:t>
            </a:r>
            <a:r>
              <a:rPr lang="ru-RU" sz="1600" dirty="0"/>
              <a:t>изучить описание каждой из моделей и составить </a:t>
            </a:r>
            <a:r>
              <a:rPr lang="ru-RU" sz="1600" dirty="0" smtClean="0"/>
              <a:t>сравнительную </a:t>
            </a:r>
            <a:r>
              <a:rPr lang="ru-RU" sz="1600" dirty="0"/>
              <a:t>таблицу.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42500" y="108510"/>
            <a:ext cx="10029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Примеры заданий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50" y="744508"/>
            <a:ext cx="2883184" cy="27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240" y="2645151"/>
            <a:ext cx="115931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F5597"/>
                </a:solidFill>
              </a:rPr>
              <a:t>Вопрос </a:t>
            </a:r>
            <a:r>
              <a:rPr lang="ru-RU" b="1" dirty="0" smtClean="0">
                <a:solidFill>
                  <a:srgbClr val="2F5597"/>
                </a:solidFill>
              </a:rPr>
              <a:t>2</a:t>
            </a:r>
            <a:endParaRPr lang="ru-RU" b="1" dirty="0">
              <a:solidFill>
                <a:srgbClr val="2F5597"/>
              </a:solidFill>
            </a:endParaRPr>
          </a:p>
          <a:p>
            <a:r>
              <a:rPr lang="ru-RU" dirty="0"/>
              <a:t>Игорь и Максим справились и с задачей прогнозирования </a:t>
            </a:r>
            <a:r>
              <a:rPr lang="ru-RU" dirty="0" smtClean="0"/>
              <a:t>количества </a:t>
            </a:r>
            <a:r>
              <a:rPr lang="ru-RU" dirty="0"/>
              <a:t>менеджеров магазина через 7 лет при сохранении </a:t>
            </a:r>
            <a:r>
              <a:rPr lang="ru-RU" dirty="0" smtClean="0"/>
              <a:t>динамики роста </a:t>
            </a:r>
            <a:r>
              <a:rPr lang="ru-RU" dirty="0"/>
              <a:t>продаж. Из разговора с управляющим им стало известно</a:t>
            </a:r>
            <a:r>
              <a:rPr lang="ru-RU" dirty="0" smtClean="0"/>
              <a:t>, что </a:t>
            </a:r>
            <a:r>
              <a:rPr lang="ru-RU" dirty="0"/>
              <a:t>ежегодно с увеличением числа продаж количество </a:t>
            </a:r>
            <a:r>
              <a:rPr lang="ru-RU" dirty="0" smtClean="0"/>
              <a:t>менеджеров магазина </a:t>
            </a:r>
            <a:r>
              <a:rPr lang="ru-RU" dirty="0"/>
              <a:t>увеличивается на 2, а в первый год в магазине </a:t>
            </a:r>
            <a:r>
              <a:rPr lang="ru-RU" dirty="0" smtClean="0"/>
              <a:t>работало 4 </a:t>
            </a:r>
            <a:r>
              <a:rPr lang="ru-RU" dirty="0"/>
              <a:t>менеджера. Ребята составили арифметическую прогрессию, с </a:t>
            </a:r>
            <a:r>
              <a:rPr lang="ru-RU" dirty="0" smtClean="0"/>
              <a:t>помощью </a:t>
            </a:r>
            <a:r>
              <a:rPr lang="ru-RU" dirty="0"/>
              <a:t>которой быстро нашли ответ. Как выглядит </a:t>
            </a:r>
            <a:r>
              <a:rPr lang="ru-RU" dirty="0" smtClean="0"/>
              <a:t>составленная ими </a:t>
            </a:r>
            <a:r>
              <a:rPr lang="ru-RU" dirty="0"/>
              <a:t>арифметическая прогрессия?</a:t>
            </a:r>
          </a:p>
        </p:txBody>
      </p:sp>
    </p:spTree>
    <p:extLst>
      <p:ext uri="{BB962C8B-B14F-4D97-AF65-F5344CB8AC3E}">
        <p14:creationId xmlns:p14="http://schemas.microsoft.com/office/powerpoint/2010/main" val="140507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27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851980" y="6526855"/>
            <a:ext cx="70404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333333"/>
                </a:solidFill>
                <a:latin typeface="Lato"/>
                <a:hlinkClick r:id="rId3"/>
              </a:rPr>
              <a:t>Математическая грамотность. Математика на каждый день. Тренажёр. 6-8 </a:t>
            </a:r>
            <a:r>
              <a:rPr lang="ru-RU" sz="1100" dirty="0" smtClean="0">
                <a:solidFill>
                  <a:srgbClr val="333333"/>
                </a:solidFill>
                <a:latin typeface="Lato"/>
                <a:hlinkClick r:id="rId3"/>
              </a:rPr>
              <a:t>классы. Сергеева Т.Ф.</a:t>
            </a:r>
            <a:endParaRPr lang="ru-RU" sz="1100" i="0" u="none" strike="noStrike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0740" y="1063654"/>
            <a:ext cx="116814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На </a:t>
            </a:r>
            <a:r>
              <a:rPr lang="ru-RU" sz="1600" dirty="0"/>
              <a:t>школьных каникулах двое друзей, Игорь и Максим, </a:t>
            </a:r>
            <a:r>
              <a:rPr lang="ru-RU" sz="1600" dirty="0" smtClean="0"/>
              <a:t>устроились </a:t>
            </a:r>
            <a:r>
              <a:rPr lang="ru-RU" sz="1600" dirty="0"/>
              <a:t>на работу в магазин компьютерной техники помощниками</a:t>
            </a:r>
          </a:p>
          <a:p>
            <a:pPr algn="just"/>
            <a:r>
              <a:rPr lang="ru-RU" sz="1600" dirty="0"/>
              <a:t>консультантов в зале продаж. Этот магазин открылся недалеко </a:t>
            </a:r>
            <a:r>
              <a:rPr lang="ru-RU" sz="1600" dirty="0" smtClean="0"/>
              <a:t>от их </a:t>
            </a:r>
            <a:r>
              <a:rPr lang="ru-RU" sz="1600" dirty="0"/>
              <a:t>школы три года назад</a:t>
            </a:r>
            <a:r>
              <a:rPr lang="ru-RU" sz="1600" dirty="0" smtClean="0"/>
              <a:t>. В </a:t>
            </a:r>
            <a:r>
              <a:rPr lang="ru-RU" sz="1600" dirty="0"/>
              <a:t>первый день работы они получили учебные задания </a:t>
            </a:r>
            <a:r>
              <a:rPr lang="ru-RU" sz="1600" dirty="0" smtClean="0"/>
              <a:t>от управляющего </a:t>
            </a:r>
            <a:r>
              <a:rPr lang="ru-RU" sz="1600" dirty="0"/>
              <a:t>магазина. Необходимо было изучить </a:t>
            </a:r>
            <a:r>
              <a:rPr lang="ru-RU" sz="1600" dirty="0" smtClean="0"/>
              <a:t>технические характеристики </a:t>
            </a:r>
            <a:r>
              <a:rPr lang="ru-RU" sz="1600" dirty="0"/>
              <a:t>всех моделей принтеров, имеющихся на складе</a:t>
            </a:r>
            <a:r>
              <a:rPr lang="ru-RU" sz="1600" dirty="0" smtClean="0"/>
              <a:t>. Ребята </a:t>
            </a:r>
            <a:r>
              <a:rPr lang="ru-RU" sz="1600" dirty="0"/>
              <a:t>выяснили, что в магазине есть 6 современных </a:t>
            </a:r>
            <a:r>
              <a:rPr lang="ru-RU" sz="1600" dirty="0" smtClean="0"/>
              <a:t>моделей принтеров</a:t>
            </a:r>
            <a:r>
              <a:rPr lang="ru-RU" sz="1600" dirty="0"/>
              <a:t>. Количество принтеров каждой модели изображено </a:t>
            </a:r>
            <a:r>
              <a:rPr lang="ru-RU" sz="1600" dirty="0" smtClean="0"/>
              <a:t>на диаграмме. Для </a:t>
            </a:r>
            <a:r>
              <a:rPr lang="ru-RU" sz="1600" dirty="0"/>
              <a:t>друзей не стоило никакого труда </a:t>
            </a:r>
            <a:r>
              <a:rPr lang="ru-RU" sz="1600" dirty="0" smtClean="0"/>
              <a:t>внимательно </a:t>
            </a:r>
            <a:r>
              <a:rPr lang="ru-RU" sz="1600" dirty="0"/>
              <a:t>изучить описание каждой из моделей и составить </a:t>
            </a:r>
            <a:r>
              <a:rPr lang="ru-RU" sz="1600" dirty="0" smtClean="0"/>
              <a:t>сравнительную </a:t>
            </a:r>
            <a:r>
              <a:rPr lang="ru-RU" sz="1600" dirty="0"/>
              <a:t>таблицу.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42500" y="108510"/>
            <a:ext cx="10029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Примеры заданий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50" y="744508"/>
            <a:ext cx="2883184" cy="27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240" y="2645151"/>
            <a:ext cx="115931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F5597"/>
                </a:solidFill>
              </a:rPr>
              <a:t>Вопрос </a:t>
            </a:r>
            <a:r>
              <a:rPr lang="ru-RU" b="1" dirty="0" smtClean="0">
                <a:solidFill>
                  <a:srgbClr val="2F5597"/>
                </a:solidFill>
              </a:rPr>
              <a:t>2</a:t>
            </a:r>
            <a:endParaRPr lang="ru-RU" b="1" dirty="0">
              <a:solidFill>
                <a:srgbClr val="2F5597"/>
              </a:solidFill>
            </a:endParaRPr>
          </a:p>
          <a:p>
            <a:r>
              <a:rPr lang="ru-RU" dirty="0"/>
              <a:t>Игорь и Максим справились и с задачей прогнозирования </a:t>
            </a:r>
            <a:r>
              <a:rPr lang="ru-RU" dirty="0" smtClean="0"/>
              <a:t>количества </a:t>
            </a:r>
            <a:r>
              <a:rPr lang="ru-RU" dirty="0"/>
              <a:t>менеджеров магазина через 7 лет при сохранении </a:t>
            </a:r>
            <a:r>
              <a:rPr lang="ru-RU" dirty="0" smtClean="0"/>
              <a:t>динамики роста </a:t>
            </a:r>
            <a:r>
              <a:rPr lang="ru-RU" dirty="0"/>
              <a:t>продаж. Из разговора с управляющим им стало известно</a:t>
            </a:r>
            <a:r>
              <a:rPr lang="ru-RU" dirty="0" smtClean="0"/>
              <a:t>, что </a:t>
            </a:r>
            <a:r>
              <a:rPr lang="ru-RU" dirty="0"/>
              <a:t>ежегодно с увеличением числа продаж количество </a:t>
            </a:r>
            <a:r>
              <a:rPr lang="ru-RU" dirty="0" smtClean="0"/>
              <a:t>менеджеров магазина </a:t>
            </a:r>
            <a:r>
              <a:rPr lang="ru-RU" dirty="0"/>
              <a:t>увеличивается на 2, а в первый год в магазине </a:t>
            </a:r>
            <a:r>
              <a:rPr lang="ru-RU" dirty="0" smtClean="0"/>
              <a:t>работало 4 </a:t>
            </a:r>
            <a:r>
              <a:rPr lang="ru-RU" dirty="0"/>
              <a:t>менеджера. Ребята составили арифметическую прогрессию, с </a:t>
            </a:r>
            <a:r>
              <a:rPr lang="ru-RU" dirty="0" smtClean="0"/>
              <a:t>помощью </a:t>
            </a:r>
            <a:r>
              <a:rPr lang="ru-RU" dirty="0"/>
              <a:t>которой быстро нашли ответ. Как выглядит </a:t>
            </a:r>
            <a:r>
              <a:rPr lang="ru-RU" dirty="0" smtClean="0"/>
              <a:t>составленная ими </a:t>
            </a:r>
            <a:r>
              <a:rPr lang="ru-RU" dirty="0"/>
              <a:t>арифметическая прогрессия?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9366463" y="3522314"/>
            <a:ext cx="912070" cy="859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1842500" y="3759381"/>
            <a:ext cx="5303367" cy="859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7444530" y="3759381"/>
            <a:ext cx="1259203" cy="1736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9822498" y="3777367"/>
            <a:ext cx="1259203" cy="1736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51032" y="4040271"/>
            <a:ext cx="11902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14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28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851980" y="6526855"/>
            <a:ext cx="70404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333333"/>
                </a:solidFill>
                <a:latin typeface="Lato"/>
                <a:hlinkClick r:id="rId3"/>
              </a:rPr>
              <a:t>Математическая грамотность. Математика на каждый день. Тренажёр. 6-8 </a:t>
            </a:r>
            <a:r>
              <a:rPr lang="ru-RU" sz="1100" dirty="0" smtClean="0">
                <a:solidFill>
                  <a:srgbClr val="333333"/>
                </a:solidFill>
                <a:latin typeface="Lato"/>
                <a:hlinkClick r:id="rId3"/>
              </a:rPr>
              <a:t>классы. Сергеева Т.Ф.</a:t>
            </a:r>
            <a:endParaRPr lang="ru-RU" sz="1100" i="0" u="none" strike="noStrike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0740" y="1063654"/>
            <a:ext cx="116814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На </a:t>
            </a:r>
            <a:r>
              <a:rPr lang="ru-RU" sz="1600" dirty="0"/>
              <a:t>школьных каникулах двое друзей, Игорь и Максим, </a:t>
            </a:r>
            <a:r>
              <a:rPr lang="ru-RU" sz="1600" dirty="0" smtClean="0"/>
              <a:t>устроились </a:t>
            </a:r>
            <a:r>
              <a:rPr lang="ru-RU" sz="1600" dirty="0"/>
              <a:t>на работу в магазин компьютерной техники помощниками</a:t>
            </a:r>
          </a:p>
          <a:p>
            <a:pPr algn="just"/>
            <a:r>
              <a:rPr lang="ru-RU" sz="1600" dirty="0"/>
              <a:t>консультантов в зале продаж. Этот магазин открылся недалеко </a:t>
            </a:r>
            <a:r>
              <a:rPr lang="ru-RU" sz="1600" dirty="0" smtClean="0"/>
              <a:t>от их </a:t>
            </a:r>
            <a:r>
              <a:rPr lang="ru-RU" sz="1600" dirty="0"/>
              <a:t>школы три года назад</a:t>
            </a:r>
            <a:r>
              <a:rPr lang="ru-RU" sz="1600" dirty="0" smtClean="0"/>
              <a:t>. В </a:t>
            </a:r>
            <a:r>
              <a:rPr lang="ru-RU" sz="1600" dirty="0"/>
              <a:t>первый день работы они получили учебные задания </a:t>
            </a:r>
            <a:r>
              <a:rPr lang="ru-RU" sz="1600" dirty="0" smtClean="0"/>
              <a:t>от управляющего </a:t>
            </a:r>
            <a:r>
              <a:rPr lang="ru-RU" sz="1600" dirty="0"/>
              <a:t>магазина. Необходимо было изучить </a:t>
            </a:r>
            <a:r>
              <a:rPr lang="ru-RU" sz="1600" dirty="0" smtClean="0"/>
              <a:t>технические характеристики </a:t>
            </a:r>
            <a:r>
              <a:rPr lang="ru-RU" sz="1600" dirty="0"/>
              <a:t>всех моделей принтеров, имеющихся на складе</a:t>
            </a:r>
            <a:r>
              <a:rPr lang="ru-RU" sz="1600" dirty="0" smtClean="0"/>
              <a:t>. Ребята </a:t>
            </a:r>
            <a:r>
              <a:rPr lang="ru-RU" sz="1600" dirty="0"/>
              <a:t>выяснили, что в магазине есть 6 современных </a:t>
            </a:r>
            <a:r>
              <a:rPr lang="ru-RU" sz="1600" dirty="0" smtClean="0"/>
              <a:t>моделей принтеров</a:t>
            </a:r>
            <a:r>
              <a:rPr lang="ru-RU" sz="1600" dirty="0"/>
              <a:t>. Количество принтеров каждой модели изображено </a:t>
            </a:r>
            <a:r>
              <a:rPr lang="ru-RU" sz="1600" dirty="0" smtClean="0"/>
              <a:t>на диаграмме. Для </a:t>
            </a:r>
            <a:r>
              <a:rPr lang="ru-RU" sz="1600" dirty="0"/>
              <a:t>друзей не стоило никакого труда </a:t>
            </a:r>
            <a:r>
              <a:rPr lang="ru-RU" sz="1600" dirty="0" smtClean="0"/>
              <a:t>внимательно </a:t>
            </a:r>
            <a:r>
              <a:rPr lang="ru-RU" sz="1600" dirty="0"/>
              <a:t>изучить описание каждой из моделей и составить </a:t>
            </a:r>
            <a:r>
              <a:rPr lang="ru-RU" sz="1600" dirty="0" smtClean="0"/>
              <a:t>сравнительную </a:t>
            </a:r>
            <a:r>
              <a:rPr lang="ru-RU" sz="1600" dirty="0"/>
              <a:t>таблицу.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42500" y="108510"/>
            <a:ext cx="10029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Примеры заданий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50" y="744508"/>
            <a:ext cx="2883184" cy="27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240" y="2645151"/>
            <a:ext cx="115931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F5597"/>
                </a:solidFill>
              </a:rPr>
              <a:t>Вопрос </a:t>
            </a:r>
            <a:r>
              <a:rPr lang="ru-RU" b="1" dirty="0" smtClean="0">
                <a:solidFill>
                  <a:srgbClr val="2F5597"/>
                </a:solidFill>
              </a:rPr>
              <a:t>2</a:t>
            </a:r>
            <a:endParaRPr lang="ru-RU" b="1" dirty="0">
              <a:solidFill>
                <a:srgbClr val="2F5597"/>
              </a:solidFill>
            </a:endParaRPr>
          </a:p>
          <a:p>
            <a:r>
              <a:rPr lang="ru-RU" dirty="0"/>
              <a:t>Игорь и Максим справились и с задачей прогнозирования </a:t>
            </a:r>
            <a:r>
              <a:rPr lang="ru-RU" dirty="0" smtClean="0"/>
              <a:t>количества </a:t>
            </a:r>
            <a:r>
              <a:rPr lang="ru-RU" dirty="0"/>
              <a:t>менеджеров магазина через 7 лет при сохранении </a:t>
            </a:r>
            <a:r>
              <a:rPr lang="ru-RU" dirty="0" smtClean="0"/>
              <a:t>динамики роста </a:t>
            </a:r>
            <a:r>
              <a:rPr lang="ru-RU" dirty="0"/>
              <a:t>продаж. Из разговора с управляющим им стало известно</a:t>
            </a:r>
            <a:r>
              <a:rPr lang="ru-RU" dirty="0" smtClean="0"/>
              <a:t>, что </a:t>
            </a:r>
            <a:r>
              <a:rPr lang="ru-RU" dirty="0"/>
              <a:t>ежегодно с увеличением числа продаж количество </a:t>
            </a:r>
            <a:r>
              <a:rPr lang="ru-RU" dirty="0" smtClean="0"/>
              <a:t>менеджеров магазина </a:t>
            </a:r>
            <a:r>
              <a:rPr lang="ru-RU" dirty="0"/>
              <a:t>увеличивается на 2, а в первый год в магазине </a:t>
            </a:r>
            <a:r>
              <a:rPr lang="ru-RU" dirty="0" smtClean="0"/>
              <a:t>работало 4 </a:t>
            </a:r>
            <a:r>
              <a:rPr lang="ru-RU" dirty="0"/>
              <a:t>менеджера. Ребята составили арифметическую прогрессию, с </a:t>
            </a:r>
            <a:r>
              <a:rPr lang="ru-RU" dirty="0" smtClean="0"/>
              <a:t>помощью </a:t>
            </a:r>
            <a:r>
              <a:rPr lang="ru-RU" dirty="0"/>
              <a:t>которой быстро нашли ответ. Как выглядит </a:t>
            </a:r>
            <a:r>
              <a:rPr lang="ru-RU" dirty="0" smtClean="0"/>
              <a:t>составленная ими </a:t>
            </a:r>
            <a:r>
              <a:rPr lang="ru-RU" dirty="0"/>
              <a:t>арифметическая прогрессия?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9366463" y="3522314"/>
            <a:ext cx="912070" cy="859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1842500" y="3759381"/>
            <a:ext cx="5303367" cy="859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7444530" y="3759381"/>
            <a:ext cx="1259203" cy="1736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9822498" y="3777367"/>
            <a:ext cx="1259203" cy="1736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51032" y="4040271"/>
            <a:ext cx="11902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461734" y="4432881"/>
                <a:ext cx="268282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solidFill>
                      <a:srgbClr val="2F5597"/>
                    </a:solidFill>
                  </a:rPr>
                  <a:t>Решение</a:t>
                </a:r>
                <a:endParaRPr lang="en-US" b="1" dirty="0" smtClean="0">
                  <a:solidFill>
                    <a:srgbClr val="2F5597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34" y="4432881"/>
                <a:ext cx="2682824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2045" t="-32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Прямая соединительная линия 39"/>
          <p:cNvCxnSpPr/>
          <p:nvPr/>
        </p:nvCxnSpPr>
        <p:spPr>
          <a:xfrm flipV="1">
            <a:off x="4424833" y="3225981"/>
            <a:ext cx="6277034" cy="859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17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29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851980" y="6526855"/>
            <a:ext cx="70404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333333"/>
                </a:solidFill>
                <a:latin typeface="Lato"/>
                <a:hlinkClick r:id="rId3"/>
              </a:rPr>
              <a:t>Математическая грамотность. Математика на каждый день. Тренажёр. 6-8 </a:t>
            </a:r>
            <a:r>
              <a:rPr lang="ru-RU" sz="1100" dirty="0" smtClean="0">
                <a:solidFill>
                  <a:srgbClr val="333333"/>
                </a:solidFill>
                <a:latin typeface="Lato"/>
                <a:hlinkClick r:id="rId3"/>
              </a:rPr>
              <a:t>классы. Сергеева Т.Ф.</a:t>
            </a:r>
            <a:endParaRPr lang="ru-RU" sz="1100" i="0" u="none" strike="noStrike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0740" y="1063654"/>
            <a:ext cx="116814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На </a:t>
            </a:r>
            <a:r>
              <a:rPr lang="ru-RU" sz="1600" dirty="0"/>
              <a:t>школьных каникулах двое друзей, Игорь и Максим, </a:t>
            </a:r>
            <a:r>
              <a:rPr lang="ru-RU" sz="1600" dirty="0" smtClean="0"/>
              <a:t>устроились </a:t>
            </a:r>
            <a:r>
              <a:rPr lang="ru-RU" sz="1600" dirty="0"/>
              <a:t>на работу в магазин компьютерной техники помощниками</a:t>
            </a:r>
          </a:p>
          <a:p>
            <a:pPr algn="just"/>
            <a:r>
              <a:rPr lang="ru-RU" sz="1600" dirty="0"/>
              <a:t>консультантов в зале продаж. Этот магазин открылся недалеко </a:t>
            </a:r>
            <a:r>
              <a:rPr lang="ru-RU" sz="1600" dirty="0" smtClean="0"/>
              <a:t>от их </a:t>
            </a:r>
            <a:r>
              <a:rPr lang="ru-RU" sz="1600" dirty="0"/>
              <a:t>школы три года назад</a:t>
            </a:r>
            <a:r>
              <a:rPr lang="ru-RU" sz="1600" dirty="0" smtClean="0"/>
              <a:t>. В </a:t>
            </a:r>
            <a:r>
              <a:rPr lang="ru-RU" sz="1600" dirty="0"/>
              <a:t>первый день работы они получили учебные задания </a:t>
            </a:r>
            <a:r>
              <a:rPr lang="ru-RU" sz="1600" dirty="0" smtClean="0"/>
              <a:t>от управляющего </a:t>
            </a:r>
            <a:r>
              <a:rPr lang="ru-RU" sz="1600" dirty="0"/>
              <a:t>магазина. Необходимо было изучить </a:t>
            </a:r>
            <a:r>
              <a:rPr lang="ru-RU" sz="1600" dirty="0" smtClean="0"/>
              <a:t>технические характеристики </a:t>
            </a:r>
            <a:r>
              <a:rPr lang="ru-RU" sz="1600" dirty="0"/>
              <a:t>всех моделей принтеров, имеющихся на складе</a:t>
            </a:r>
            <a:r>
              <a:rPr lang="ru-RU" sz="1600" dirty="0" smtClean="0"/>
              <a:t>. Ребята </a:t>
            </a:r>
            <a:r>
              <a:rPr lang="ru-RU" sz="1600" dirty="0"/>
              <a:t>выяснили, что в магазине есть 6 современных </a:t>
            </a:r>
            <a:r>
              <a:rPr lang="ru-RU" sz="1600" dirty="0" smtClean="0"/>
              <a:t>моделей принтеров</a:t>
            </a:r>
            <a:r>
              <a:rPr lang="ru-RU" sz="1600" dirty="0"/>
              <a:t>. Количество принтеров каждой модели изображено </a:t>
            </a:r>
            <a:r>
              <a:rPr lang="ru-RU" sz="1600" dirty="0" smtClean="0"/>
              <a:t>на диаграмме. Для </a:t>
            </a:r>
            <a:r>
              <a:rPr lang="ru-RU" sz="1600" dirty="0"/>
              <a:t>друзей не стоило никакого труда </a:t>
            </a:r>
            <a:r>
              <a:rPr lang="ru-RU" sz="1600" dirty="0" smtClean="0"/>
              <a:t>внимательно </a:t>
            </a:r>
            <a:r>
              <a:rPr lang="ru-RU" sz="1600" dirty="0"/>
              <a:t>изучить описание каждой из моделей и составить </a:t>
            </a:r>
            <a:r>
              <a:rPr lang="ru-RU" sz="1600" dirty="0" smtClean="0"/>
              <a:t>сравнительную </a:t>
            </a:r>
            <a:r>
              <a:rPr lang="ru-RU" sz="1600" dirty="0"/>
              <a:t>таблицу.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42500" y="108510"/>
            <a:ext cx="10029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Примеры заданий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50" y="744508"/>
            <a:ext cx="2883184" cy="27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240" y="2645151"/>
            <a:ext cx="115931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F5597"/>
                </a:solidFill>
              </a:rPr>
              <a:t>Вопрос </a:t>
            </a:r>
            <a:r>
              <a:rPr lang="ru-RU" b="1" dirty="0" smtClean="0">
                <a:solidFill>
                  <a:srgbClr val="2F5597"/>
                </a:solidFill>
              </a:rPr>
              <a:t>2</a:t>
            </a:r>
            <a:endParaRPr lang="ru-RU" b="1" dirty="0">
              <a:solidFill>
                <a:srgbClr val="2F5597"/>
              </a:solidFill>
            </a:endParaRPr>
          </a:p>
          <a:p>
            <a:r>
              <a:rPr lang="ru-RU" dirty="0"/>
              <a:t>Игорь и Максим справились и с задачей прогнозирования </a:t>
            </a:r>
            <a:r>
              <a:rPr lang="ru-RU" dirty="0" smtClean="0"/>
              <a:t>количества </a:t>
            </a:r>
            <a:r>
              <a:rPr lang="ru-RU" dirty="0"/>
              <a:t>менеджеров магазина через 7 лет при сохранении </a:t>
            </a:r>
            <a:r>
              <a:rPr lang="ru-RU" dirty="0" smtClean="0"/>
              <a:t>динамики роста </a:t>
            </a:r>
            <a:r>
              <a:rPr lang="ru-RU" dirty="0"/>
              <a:t>продаж. Из разговора с управляющим им стало известно</a:t>
            </a:r>
            <a:r>
              <a:rPr lang="ru-RU" dirty="0" smtClean="0"/>
              <a:t>, что </a:t>
            </a:r>
            <a:r>
              <a:rPr lang="ru-RU" dirty="0"/>
              <a:t>ежегодно с увеличением числа продаж количество </a:t>
            </a:r>
            <a:r>
              <a:rPr lang="ru-RU" dirty="0" smtClean="0"/>
              <a:t>менеджеров магазина </a:t>
            </a:r>
            <a:r>
              <a:rPr lang="ru-RU" dirty="0"/>
              <a:t>увеличивается на 2, а в первый год в магазине </a:t>
            </a:r>
            <a:r>
              <a:rPr lang="ru-RU" dirty="0" smtClean="0"/>
              <a:t>работало 4 </a:t>
            </a:r>
            <a:r>
              <a:rPr lang="ru-RU" dirty="0"/>
              <a:t>менеджера. Ребята составили арифметическую прогрессию, с </a:t>
            </a:r>
            <a:r>
              <a:rPr lang="ru-RU" dirty="0" smtClean="0"/>
              <a:t>помощью </a:t>
            </a:r>
            <a:r>
              <a:rPr lang="ru-RU" dirty="0"/>
              <a:t>которой быстро нашли ответ. Как выглядит </a:t>
            </a:r>
            <a:r>
              <a:rPr lang="ru-RU" dirty="0" smtClean="0"/>
              <a:t>составленная ими </a:t>
            </a:r>
            <a:r>
              <a:rPr lang="ru-RU" dirty="0"/>
              <a:t>арифметическая прогрессия?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9366463" y="3522314"/>
            <a:ext cx="912070" cy="859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1842500" y="3759381"/>
            <a:ext cx="5303367" cy="859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7444530" y="3759381"/>
            <a:ext cx="1259203" cy="1736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9822498" y="3777367"/>
            <a:ext cx="1259203" cy="1736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51032" y="4040271"/>
            <a:ext cx="11902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461734" y="4432881"/>
                <a:ext cx="268282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solidFill>
                      <a:srgbClr val="2F5597"/>
                    </a:solidFill>
                  </a:rPr>
                  <a:t>Решение</a:t>
                </a:r>
                <a:endParaRPr lang="en-US" b="1" dirty="0" smtClean="0">
                  <a:solidFill>
                    <a:srgbClr val="2F5597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34" y="4432881"/>
                <a:ext cx="2682824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2045" t="-32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Прямая соединительная линия 39"/>
          <p:cNvCxnSpPr/>
          <p:nvPr/>
        </p:nvCxnSpPr>
        <p:spPr>
          <a:xfrm flipV="1">
            <a:off x="4424833" y="3225981"/>
            <a:ext cx="6277034" cy="859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3152771" y="4432881"/>
                <a:ext cx="268282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b="1" dirty="0" smtClean="0">
                  <a:solidFill>
                    <a:srgbClr val="2F5597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−1)</m:t>
                      </m:r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∙6=16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771" y="4432881"/>
                <a:ext cx="2682824" cy="92333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605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3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753355" y="124883"/>
            <a:ext cx="10029387" cy="37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130" b="1" spc="-20" dirty="0" smtClean="0">
                <a:solidFill>
                  <a:srgbClr val="2D2B8D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Международная оценка качества образования</a:t>
            </a:r>
            <a:endParaRPr lang="ru-RU" sz="2130" b="1" spc="-20" dirty="0">
              <a:solidFill>
                <a:srgbClr val="2D2B8D"/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2900" y="990600"/>
            <a:ext cx="11591798" cy="1000125"/>
          </a:xfrm>
        </p:spPr>
        <p:txBody>
          <a:bodyPr>
            <a:normAutofit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математической грамотности.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/>
          <a:srcRect t="15981"/>
          <a:stretch/>
        </p:blipFill>
        <p:spPr>
          <a:xfrm>
            <a:off x="848015" y="2251880"/>
            <a:ext cx="10620783" cy="332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30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851980" y="6526855"/>
            <a:ext cx="70404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333333"/>
                </a:solidFill>
                <a:latin typeface="Lato"/>
                <a:hlinkClick r:id="rId3"/>
              </a:rPr>
              <a:t>Математическая грамотность. Математика на каждый день. Тренажёр. 6-8 </a:t>
            </a:r>
            <a:r>
              <a:rPr lang="ru-RU" sz="1100" dirty="0" smtClean="0">
                <a:solidFill>
                  <a:srgbClr val="333333"/>
                </a:solidFill>
                <a:latin typeface="Lato"/>
                <a:hlinkClick r:id="rId3"/>
              </a:rPr>
              <a:t>классы. Сергеева Т.Ф.</a:t>
            </a:r>
            <a:endParaRPr lang="ru-RU" sz="1100" i="0" u="none" strike="noStrike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0740" y="1063654"/>
            <a:ext cx="116814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На </a:t>
            </a:r>
            <a:r>
              <a:rPr lang="ru-RU" sz="1600" dirty="0"/>
              <a:t>школьных каникулах двое друзей, Игорь и Максим, </a:t>
            </a:r>
            <a:r>
              <a:rPr lang="ru-RU" sz="1600" dirty="0" smtClean="0"/>
              <a:t>устроились </a:t>
            </a:r>
            <a:r>
              <a:rPr lang="ru-RU" sz="1600" dirty="0"/>
              <a:t>на работу в магазин компьютерной техники помощниками</a:t>
            </a:r>
          </a:p>
          <a:p>
            <a:pPr algn="just"/>
            <a:r>
              <a:rPr lang="ru-RU" sz="1600" dirty="0"/>
              <a:t>консультантов в зале продаж. Этот магазин открылся недалеко </a:t>
            </a:r>
            <a:r>
              <a:rPr lang="ru-RU" sz="1600" dirty="0" smtClean="0"/>
              <a:t>от их </a:t>
            </a:r>
            <a:r>
              <a:rPr lang="ru-RU" sz="1600" dirty="0"/>
              <a:t>школы три года назад</a:t>
            </a:r>
            <a:r>
              <a:rPr lang="ru-RU" sz="1600" dirty="0" smtClean="0"/>
              <a:t>. В </a:t>
            </a:r>
            <a:r>
              <a:rPr lang="ru-RU" sz="1600" dirty="0"/>
              <a:t>первый день работы они получили учебные задания </a:t>
            </a:r>
            <a:r>
              <a:rPr lang="ru-RU" sz="1600" dirty="0" smtClean="0"/>
              <a:t>от управляющего </a:t>
            </a:r>
            <a:r>
              <a:rPr lang="ru-RU" sz="1600" dirty="0"/>
              <a:t>магазина. Необходимо было изучить </a:t>
            </a:r>
            <a:r>
              <a:rPr lang="ru-RU" sz="1600" dirty="0" smtClean="0"/>
              <a:t>технические характеристики </a:t>
            </a:r>
            <a:r>
              <a:rPr lang="ru-RU" sz="1600" dirty="0"/>
              <a:t>всех моделей принтеров, имеющихся на складе</a:t>
            </a:r>
            <a:r>
              <a:rPr lang="ru-RU" sz="1600" dirty="0" smtClean="0"/>
              <a:t>. Ребята </a:t>
            </a:r>
            <a:r>
              <a:rPr lang="ru-RU" sz="1600" dirty="0"/>
              <a:t>выяснили, что в магазине есть 6 современных </a:t>
            </a:r>
            <a:r>
              <a:rPr lang="ru-RU" sz="1600" dirty="0" smtClean="0"/>
              <a:t>моделей принтеров</a:t>
            </a:r>
            <a:r>
              <a:rPr lang="ru-RU" sz="1600" dirty="0"/>
              <a:t>. Количество принтеров каждой модели изображено </a:t>
            </a:r>
            <a:r>
              <a:rPr lang="ru-RU" sz="1600" dirty="0" smtClean="0"/>
              <a:t>на диаграмме. Для </a:t>
            </a:r>
            <a:r>
              <a:rPr lang="ru-RU" sz="1600" dirty="0"/>
              <a:t>друзей не стоило никакого труда </a:t>
            </a:r>
            <a:r>
              <a:rPr lang="ru-RU" sz="1600" dirty="0" smtClean="0"/>
              <a:t>внимательно </a:t>
            </a:r>
            <a:r>
              <a:rPr lang="ru-RU" sz="1600" dirty="0"/>
              <a:t>изучить описание каждой из моделей и составить </a:t>
            </a:r>
            <a:r>
              <a:rPr lang="ru-RU" sz="1600" dirty="0" smtClean="0"/>
              <a:t>сравнительную </a:t>
            </a:r>
            <a:r>
              <a:rPr lang="ru-RU" sz="1600" dirty="0"/>
              <a:t>таблицу.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42500" y="108510"/>
            <a:ext cx="10029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Примеры заданий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50" y="744508"/>
            <a:ext cx="2883184" cy="27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240" y="2645151"/>
            <a:ext cx="115931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F5597"/>
                </a:solidFill>
              </a:rPr>
              <a:t>Вопрос </a:t>
            </a:r>
            <a:r>
              <a:rPr lang="ru-RU" b="1" dirty="0" smtClean="0">
                <a:solidFill>
                  <a:srgbClr val="2F5597"/>
                </a:solidFill>
              </a:rPr>
              <a:t>2</a:t>
            </a:r>
            <a:endParaRPr lang="ru-RU" b="1" dirty="0">
              <a:solidFill>
                <a:srgbClr val="2F5597"/>
              </a:solidFill>
            </a:endParaRPr>
          </a:p>
          <a:p>
            <a:r>
              <a:rPr lang="ru-RU" dirty="0"/>
              <a:t>Игорь и Максим справились и с задачей прогнозирования </a:t>
            </a:r>
            <a:r>
              <a:rPr lang="ru-RU" dirty="0" smtClean="0"/>
              <a:t>количества </a:t>
            </a:r>
            <a:r>
              <a:rPr lang="ru-RU" dirty="0"/>
              <a:t>менеджеров магазина через 7 лет при сохранении </a:t>
            </a:r>
            <a:r>
              <a:rPr lang="ru-RU" dirty="0" smtClean="0"/>
              <a:t>динамики роста </a:t>
            </a:r>
            <a:r>
              <a:rPr lang="ru-RU" dirty="0"/>
              <a:t>продаж. Из разговора с управляющим им стало известно</a:t>
            </a:r>
            <a:r>
              <a:rPr lang="ru-RU" dirty="0" smtClean="0"/>
              <a:t>, что </a:t>
            </a:r>
            <a:r>
              <a:rPr lang="ru-RU" dirty="0"/>
              <a:t>ежегодно с увеличением числа продаж количество </a:t>
            </a:r>
            <a:r>
              <a:rPr lang="ru-RU" dirty="0" smtClean="0"/>
              <a:t>менеджеров магазина </a:t>
            </a:r>
            <a:r>
              <a:rPr lang="ru-RU" dirty="0"/>
              <a:t>увеличивается на 2, а в первый год в магазине </a:t>
            </a:r>
            <a:r>
              <a:rPr lang="ru-RU" dirty="0" smtClean="0"/>
              <a:t>работало 4 </a:t>
            </a:r>
            <a:r>
              <a:rPr lang="ru-RU" dirty="0"/>
              <a:t>менеджера. Ребята составили арифметическую прогрессию, с </a:t>
            </a:r>
            <a:r>
              <a:rPr lang="ru-RU" dirty="0" smtClean="0"/>
              <a:t>помощью </a:t>
            </a:r>
            <a:r>
              <a:rPr lang="ru-RU" dirty="0"/>
              <a:t>которой быстро нашли ответ. Как выглядит </a:t>
            </a:r>
            <a:r>
              <a:rPr lang="ru-RU" dirty="0" smtClean="0"/>
              <a:t>составленная ими </a:t>
            </a:r>
            <a:r>
              <a:rPr lang="ru-RU" dirty="0"/>
              <a:t>арифметическая прогрессия?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9366463" y="3522314"/>
            <a:ext cx="912070" cy="859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1842500" y="3759381"/>
            <a:ext cx="5303367" cy="859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7444530" y="3759381"/>
            <a:ext cx="1259203" cy="1736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9822498" y="3777367"/>
            <a:ext cx="1259203" cy="1736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51032" y="4040271"/>
            <a:ext cx="11902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461734" y="4432881"/>
                <a:ext cx="268282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solidFill>
                      <a:srgbClr val="2F5597"/>
                    </a:solidFill>
                  </a:rPr>
                  <a:t>Решение</a:t>
                </a:r>
                <a:endParaRPr lang="en-US" b="1" dirty="0" smtClean="0">
                  <a:solidFill>
                    <a:srgbClr val="2F5597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34" y="4432881"/>
                <a:ext cx="2682824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2045" t="-32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Прямая соединительная линия 39"/>
          <p:cNvCxnSpPr/>
          <p:nvPr/>
        </p:nvCxnSpPr>
        <p:spPr>
          <a:xfrm flipV="1">
            <a:off x="4424833" y="3225981"/>
            <a:ext cx="6277034" cy="859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3152771" y="4432881"/>
                <a:ext cx="268282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b="1" dirty="0" smtClean="0">
                  <a:solidFill>
                    <a:srgbClr val="2F5597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−1)</m:t>
                      </m:r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∙6=16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771" y="4432881"/>
                <a:ext cx="2682824" cy="92333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Прямоугольник 41"/>
          <p:cNvSpPr/>
          <p:nvPr/>
        </p:nvSpPr>
        <p:spPr>
          <a:xfrm>
            <a:off x="6155283" y="4634786"/>
            <a:ext cx="5796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rgbClr val="2F5597"/>
              </a:solidFill>
            </a:endParaRPr>
          </a:p>
          <a:p>
            <a:r>
              <a:rPr lang="ru-RU" dirty="0" smtClean="0"/>
              <a:t>Через 7 лет в магазине будет работать 16 менеджеров.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43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31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851980" y="6526855"/>
            <a:ext cx="70404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333333"/>
                </a:solidFill>
                <a:latin typeface="Lato"/>
                <a:hlinkClick r:id="rId3"/>
              </a:rPr>
              <a:t>Математическая грамотность. Математика на каждый день. Тренажёр. 6-8 </a:t>
            </a:r>
            <a:r>
              <a:rPr lang="ru-RU" sz="1100" dirty="0" smtClean="0">
                <a:solidFill>
                  <a:srgbClr val="333333"/>
                </a:solidFill>
                <a:latin typeface="Lato"/>
                <a:hlinkClick r:id="rId3"/>
              </a:rPr>
              <a:t>классы. Сергеева Т.Ф.</a:t>
            </a:r>
            <a:endParaRPr lang="ru-RU" sz="1100" i="0" u="none" strike="noStrike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0740" y="1063654"/>
            <a:ext cx="116814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На </a:t>
            </a:r>
            <a:r>
              <a:rPr lang="ru-RU" sz="1600" dirty="0"/>
              <a:t>школьных каникулах двое друзей, Игорь и Максим, </a:t>
            </a:r>
            <a:r>
              <a:rPr lang="ru-RU" sz="1600" dirty="0" smtClean="0"/>
              <a:t>устроились </a:t>
            </a:r>
            <a:r>
              <a:rPr lang="ru-RU" sz="1600" dirty="0"/>
              <a:t>на работу в магазин компьютерной техники помощниками</a:t>
            </a:r>
          </a:p>
          <a:p>
            <a:pPr algn="just"/>
            <a:r>
              <a:rPr lang="ru-RU" sz="1600" dirty="0"/>
              <a:t>консультантов в зале продаж. Этот магазин открылся недалеко </a:t>
            </a:r>
            <a:r>
              <a:rPr lang="ru-RU" sz="1600" dirty="0" smtClean="0"/>
              <a:t>от их </a:t>
            </a:r>
            <a:r>
              <a:rPr lang="ru-RU" sz="1600" dirty="0"/>
              <a:t>школы три года назад</a:t>
            </a:r>
            <a:r>
              <a:rPr lang="ru-RU" sz="1600" dirty="0" smtClean="0"/>
              <a:t>. В </a:t>
            </a:r>
            <a:r>
              <a:rPr lang="ru-RU" sz="1600" dirty="0"/>
              <a:t>первый день работы они получили учебные задания </a:t>
            </a:r>
            <a:r>
              <a:rPr lang="ru-RU" sz="1600" dirty="0" smtClean="0"/>
              <a:t>от управляющего </a:t>
            </a:r>
            <a:r>
              <a:rPr lang="ru-RU" sz="1600" dirty="0"/>
              <a:t>магазина. Необходимо было изучить </a:t>
            </a:r>
            <a:r>
              <a:rPr lang="ru-RU" sz="1600" dirty="0" smtClean="0"/>
              <a:t>технические характеристики </a:t>
            </a:r>
            <a:r>
              <a:rPr lang="ru-RU" sz="1600" dirty="0"/>
              <a:t>всех моделей принтеров, имеющихся на складе</a:t>
            </a:r>
            <a:r>
              <a:rPr lang="ru-RU" sz="1600" dirty="0" smtClean="0"/>
              <a:t>. Ребята </a:t>
            </a:r>
            <a:r>
              <a:rPr lang="ru-RU" sz="1600" dirty="0"/>
              <a:t>выяснили, что в магазине есть 6 современных </a:t>
            </a:r>
            <a:r>
              <a:rPr lang="ru-RU" sz="1600" dirty="0" smtClean="0"/>
              <a:t>моделей принтеров</a:t>
            </a:r>
            <a:r>
              <a:rPr lang="ru-RU" sz="1600" dirty="0"/>
              <a:t>. Количество принтеров каждой модели изображено </a:t>
            </a:r>
            <a:r>
              <a:rPr lang="ru-RU" sz="1600" dirty="0" smtClean="0"/>
              <a:t>на диаграмме. Для </a:t>
            </a:r>
            <a:r>
              <a:rPr lang="ru-RU" sz="1600" dirty="0"/>
              <a:t>друзей не стоило никакого труда </a:t>
            </a:r>
            <a:r>
              <a:rPr lang="ru-RU" sz="1600" dirty="0" smtClean="0"/>
              <a:t>внимательно </a:t>
            </a:r>
            <a:r>
              <a:rPr lang="ru-RU" sz="1600" dirty="0"/>
              <a:t>изучить описание каждой из моделей и составить </a:t>
            </a:r>
            <a:r>
              <a:rPr lang="ru-RU" sz="1600" dirty="0" smtClean="0"/>
              <a:t>сравнительную </a:t>
            </a:r>
            <a:r>
              <a:rPr lang="ru-RU" sz="1600" dirty="0"/>
              <a:t>таблицу.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42500" y="108510"/>
            <a:ext cx="10029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Примеры заданий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50" y="744508"/>
            <a:ext cx="2883184" cy="27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240" y="2645151"/>
            <a:ext cx="115931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F5597"/>
                </a:solidFill>
              </a:rPr>
              <a:t>Вопрос </a:t>
            </a:r>
            <a:r>
              <a:rPr lang="ru-RU" b="1" dirty="0" smtClean="0">
                <a:solidFill>
                  <a:srgbClr val="2F5597"/>
                </a:solidFill>
              </a:rPr>
              <a:t>3</a:t>
            </a:r>
            <a:endParaRPr lang="ru-RU" b="1" dirty="0">
              <a:solidFill>
                <a:srgbClr val="2F5597"/>
              </a:solidFill>
            </a:endParaRPr>
          </a:p>
          <a:p>
            <a:r>
              <a:rPr lang="ru-RU" dirty="0"/>
              <a:t>За счёт расширения ассортимента товаров количество </a:t>
            </a:r>
            <a:r>
              <a:rPr lang="ru-RU" dirty="0" smtClean="0"/>
              <a:t>постоянных </a:t>
            </a:r>
            <a:r>
              <a:rPr lang="ru-RU" dirty="0"/>
              <a:t>покупателей магазина регулярно увеличивается. </a:t>
            </a:r>
            <a:r>
              <a:rPr lang="ru-RU" dirty="0" smtClean="0"/>
              <a:t>Сколько у </a:t>
            </a:r>
            <a:r>
              <a:rPr lang="ru-RU" dirty="0"/>
              <a:t>магазина покупателей было в первый год, если на второй </a:t>
            </a:r>
            <a:r>
              <a:rPr lang="ru-RU" dirty="0" smtClean="0"/>
              <a:t>их количество </a:t>
            </a:r>
            <a:r>
              <a:rPr lang="ru-RU" dirty="0"/>
              <a:t>увеличилось на 10 %, на третий — ещё на 5 % от </a:t>
            </a:r>
            <a:r>
              <a:rPr lang="ru-RU" dirty="0" smtClean="0"/>
              <a:t>количества </a:t>
            </a:r>
            <a:r>
              <a:rPr lang="ru-RU" dirty="0"/>
              <a:t>постоянных покупателей второго года. Всего за три </a:t>
            </a:r>
            <a:r>
              <a:rPr lang="ru-RU" dirty="0" smtClean="0"/>
              <a:t>года 651 </a:t>
            </a:r>
            <a:r>
              <a:rPr lang="ru-RU" dirty="0"/>
              <a:t>покупатель приобрёл принтеры и другую оргтехнику в </a:t>
            </a:r>
            <a:r>
              <a:rPr lang="ru-RU" dirty="0" smtClean="0"/>
              <a:t>этом магазине</a:t>
            </a:r>
            <a:r>
              <a:rPr lang="ru-RU" dirty="0"/>
              <a:t>.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0760414" y="3505561"/>
            <a:ext cx="912070" cy="859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461734" y="3776750"/>
            <a:ext cx="6455533" cy="1737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7062365" y="3813341"/>
            <a:ext cx="532235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434674" y="3504774"/>
            <a:ext cx="422485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8787454" y="3813343"/>
            <a:ext cx="1482613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48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32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851980" y="6526855"/>
            <a:ext cx="70404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333333"/>
                </a:solidFill>
                <a:latin typeface="Lato"/>
                <a:hlinkClick r:id="rId3"/>
              </a:rPr>
              <a:t>Математическая грамотность. Математика на каждый день. Тренажёр. 6-8 </a:t>
            </a:r>
            <a:r>
              <a:rPr lang="ru-RU" sz="1100" dirty="0" smtClean="0">
                <a:solidFill>
                  <a:srgbClr val="333333"/>
                </a:solidFill>
                <a:latin typeface="Lato"/>
                <a:hlinkClick r:id="rId3"/>
              </a:rPr>
              <a:t>классы. Сергеева Т.Ф.</a:t>
            </a:r>
            <a:endParaRPr lang="ru-RU" sz="1100" i="0" u="none" strike="noStrike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0740" y="1063654"/>
            <a:ext cx="116814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На </a:t>
            </a:r>
            <a:r>
              <a:rPr lang="ru-RU" sz="1600" dirty="0"/>
              <a:t>школьных каникулах двое друзей, Игорь и Максим, </a:t>
            </a:r>
            <a:r>
              <a:rPr lang="ru-RU" sz="1600" dirty="0" smtClean="0"/>
              <a:t>устроились </a:t>
            </a:r>
            <a:r>
              <a:rPr lang="ru-RU" sz="1600" dirty="0"/>
              <a:t>на работу в магазин компьютерной техники помощниками</a:t>
            </a:r>
          </a:p>
          <a:p>
            <a:pPr algn="just"/>
            <a:r>
              <a:rPr lang="ru-RU" sz="1600" dirty="0"/>
              <a:t>консультантов в зале продаж. Этот магазин открылся недалеко </a:t>
            </a:r>
            <a:r>
              <a:rPr lang="ru-RU" sz="1600" dirty="0" smtClean="0"/>
              <a:t>от их </a:t>
            </a:r>
            <a:r>
              <a:rPr lang="ru-RU" sz="1600" dirty="0"/>
              <a:t>школы три года назад</a:t>
            </a:r>
            <a:r>
              <a:rPr lang="ru-RU" sz="1600" dirty="0" smtClean="0"/>
              <a:t>. В </a:t>
            </a:r>
            <a:r>
              <a:rPr lang="ru-RU" sz="1600" dirty="0"/>
              <a:t>первый день работы они получили учебные задания </a:t>
            </a:r>
            <a:r>
              <a:rPr lang="ru-RU" sz="1600" dirty="0" smtClean="0"/>
              <a:t>от управляющего </a:t>
            </a:r>
            <a:r>
              <a:rPr lang="ru-RU" sz="1600" dirty="0"/>
              <a:t>магазина. Необходимо было изучить </a:t>
            </a:r>
            <a:r>
              <a:rPr lang="ru-RU" sz="1600" dirty="0" smtClean="0"/>
              <a:t>технические характеристики </a:t>
            </a:r>
            <a:r>
              <a:rPr lang="ru-RU" sz="1600" dirty="0"/>
              <a:t>всех моделей принтеров, имеющихся на складе</a:t>
            </a:r>
            <a:r>
              <a:rPr lang="ru-RU" sz="1600" dirty="0" smtClean="0"/>
              <a:t>. Ребята </a:t>
            </a:r>
            <a:r>
              <a:rPr lang="ru-RU" sz="1600" dirty="0"/>
              <a:t>выяснили, что в магазине есть 6 современных </a:t>
            </a:r>
            <a:r>
              <a:rPr lang="ru-RU" sz="1600" dirty="0" smtClean="0"/>
              <a:t>моделей принтеров</a:t>
            </a:r>
            <a:r>
              <a:rPr lang="ru-RU" sz="1600" dirty="0"/>
              <a:t>. Количество принтеров каждой модели изображено </a:t>
            </a:r>
            <a:r>
              <a:rPr lang="ru-RU" sz="1600" dirty="0" smtClean="0"/>
              <a:t>на диаграмме. Для </a:t>
            </a:r>
            <a:r>
              <a:rPr lang="ru-RU" sz="1600" dirty="0"/>
              <a:t>друзей не стоило никакого труда </a:t>
            </a:r>
            <a:r>
              <a:rPr lang="ru-RU" sz="1600" dirty="0" smtClean="0"/>
              <a:t>внимательно </a:t>
            </a:r>
            <a:r>
              <a:rPr lang="ru-RU" sz="1600" dirty="0"/>
              <a:t>изучить описание каждой из моделей и составить </a:t>
            </a:r>
            <a:r>
              <a:rPr lang="ru-RU" sz="1600" dirty="0" smtClean="0"/>
              <a:t>сравнительную </a:t>
            </a:r>
            <a:r>
              <a:rPr lang="ru-RU" sz="1600" dirty="0"/>
              <a:t>таблицу.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42500" y="108510"/>
            <a:ext cx="10029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Примеры заданий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50" y="744508"/>
            <a:ext cx="2883184" cy="27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240" y="2645151"/>
            <a:ext cx="115931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F5597"/>
                </a:solidFill>
              </a:rPr>
              <a:t>Вопрос </a:t>
            </a:r>
            <a:r>
              <a:rPr lang="ru-RU" b="1" dirty="0" smtClean="0">
                <a:solidFill>
                  <a:srgbClr val="2F5597"/>
                </a:solidFill>
              </a:rPr>
              <a:t>3</a:t>
            </a:r>
            <a:endParaRPr lang="ru-RU" b="1" dirty="0">
              <a:solidFill>
                <a:srgbClr val="2F5597"/>
              </a:solidFill>
            </a:endParaRPr>
          </a:p>
          <a:p>
            <a:r>
              <a:rPr lang="ru-RU" dirty="0"/>
              <a:t>За счёт расширения ассортимента товаров количество </a:t>
            </a:r>
            <a:r>
              <a:rPr lang="ru-RU" dirty="0" smtClean="0"/>
              <a:t>постоянных </a:t>
            </a:r>
            <a:r>
              <a:rPr lang="ru-RU" dirty="0"/>
              <a:t>покупателей магазина регулярно увеличивается. </a:t>
            </a:r>
            <a:r>
              <a:rPr lang="ru-RU" dirty="0" smtClean="0"/>
              <a:t>Сколько у </a:t>
            </a:r>
            <a:r>
              <a:rPr lang="ru-RU" dirty="0"/>
              <a:t>магазина покупателей было в первый год, если на второй </a:t>
            </a:r>
            <a:r>
              <a:rPr lang="ru-RU" dirty="0" smtClean="0"/>
              <a:t>их количество </a:t>
            </a:r>
            <a:r>
              <a:rPr lang="ru-RU" dirty="0"/>
              <a:t>увеличилось на 10 %, на третий — ещё на 5 % от </a:t>
            </a:r>
            <a:r>
              <a:rPr lang="ru-RU" dirty="0" smtClean="0"/>
              <a:t>количества </a:t>
            </a:r>
            <a:r>
              <a:rPr lang="ru-RU" dirty="0"/>
              <a:t>постоянных покупателей второго года. Всего за три </a:t>
            </a:r>
            <a:r>
              <a:rPr lang="ru-RU" dirty="0" smtClean="0"/>
              <a:t>года 651 </a:t>
            </a:r>
            <a:r>
              <a:rPr lang="ru-RU" dirty="0"/>
              <a:t>покупатель приобрёл принтеры и другую оргтехнику в </a:t>
            </a:r>
            <a:r>
              <a:rPr lang="ru-RU" dirty="0" smtClean="0"/>
              <a:t>этом магазине</a:t>
            </a:r>
            <a:r>
              <a:rPr lang="ru-RU" dirty="0"/>
              <a:t>.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0760414" y="3505561"/>
            <a:ext cx="912070" cy="859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461734" y="3776750"/>
            <a:ext cx="6455533" cy="1737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7062365" y="3813341"/>
            <a:ext cx="532235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443972" y="4195648"/>
            <a:ext cx="2682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</a:rPr>
              <a:t>Решение</a:t>
            </a:r>
            <a:endParaRPr lang="en-US" b="1" dirty="0" smtClean="0">
              <a:solidFill>
                <a:srgbClr val="2F5597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6434674" y="3504774"/>
            <a:ext cx="422485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8787454" y="3813343"/>
            <a:ext cx="1482613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5343192"/>
                  </p:ext>
                </p:extLst>
              </p:nvPr>
            </p:nvGraphicFramePr>
            <p:xfrm>
              <a:off x="517194" y="4572465"/>
              <a:ext cx="4495073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528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74226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</a:t>
                          </a:r>
                          <a:r>
                            <a:rPr lang="ru-RU" dirty="0" smtClean="0"/>
                            <a:t> год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60000"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II</a:t>
                          </a:r>
                          <a:r>
                            <a:rPr lang="ru-RU" dirty="0" smtClean="0"/>
                            <a:t> год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60000"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+0,1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1,1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III</a:t>
                          </a:r>
                          <a:r>
                            <a:rPr lang="ru-RU" dirty="0" smtClean="0"/>
                            <a:t> год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60000" algn="l"/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1112977"/>
                  </p:ext>
                </p:extLst>
              </p:nvPr>
            </p:nvGraphicFramePr>
            <p:xfrm>
              <a:off x="517194" y="4572465"/>
              <a:ext cx="4495073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52806"/>
                    <a:gridCol w="3742267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</a:t>
                          </a:r>
                          <a:r>
                            <a:rPr lang="ru-RU" dirty="0" smtClean="0"/>
                            <a:t> год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20195" t="-8197" r="-163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II</a:t>
                          </a:r>
                          <a:r>
                            <a:rPr lang="ru-RU" dirty="0" smtClean="0"/>
                            <a:t> год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20195" t="-108197" r="-163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III</a:t>
                          </a:r>
                          <a:r>
                            <a:rPr lang="ru-RU" dirty="0" smtClean="0"/>
                            <a:t> год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60000" algn="l"/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Правая фигурная скобка 4"/>
          <p:cNvSpPr/>
          <p:nvPr/>
        </p:nvSpPr>
        <p:spPr>
          <a:xfrm>
            <a:off x="5109632" y="4574893"/>
            <a:ext cx="167217" cy="1080840"/>
          </a:xfrm>
          <a:prstGeom prst="rightBrace">
            <a:avLst>
              <a:gd name="adj1" fmla="val 7596"/>
              <a:gd name="adj2" fmla="val 47134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59400" y="4876801"/>
            <a:ext cx="65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651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40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33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851980" y="6526855"/>
            <a:ext cx="70404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333333"/>
                </a:solidFill>
                <a:latin typeface="Lato"/>
                <a:hlinkClick r:id="rId3"/>
              </a:rPr>
              <a:t>Математическая грамотность. Математика на каждый день. Тренажёр. 6-8 </a:t>
            </a:r>
            <a:r>
              <a:rPr lang="ru-RU" sz="1100" dirty="0" smtClean="0">
                <a:solidFill>
                  <a:srgbClr val="333333"/>
                </a:solidFill>
                <a:latin typeface="Lato"/>
                <a:hlinkClick r:id="rId3"/>
              </a:rPr>
              <a:t>классы. Сергеева Т.Ф.</a:t>
            </a:r>
            <a:endParaRPr lang="ru-RU" sz="1100" i="0" u="none" strike="noStrike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0740" y="1063654"/>
            <a:ext cx="116814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На </a:t>
            </a:r>
            <a:r>
              <a:rPr lang="ru-RU" sz="1600" dirty="0"/>
              <a:t>школьных каникулах двое друзей, Игорь и Максим, </a:t>
            </a:r>
            <a:r>
              <a:rPr lang="ru-RU" sz="1600" dirty="0" smtClean="0"/>
              <a:t>устроились </a:t>
            </a:r>
            <a:r>
              <a:rPr lang="ru-RU" sz="1600" dirty="0"/>
              <a:t>на работу в магазин компьютерной техники помощниками</a:t>
            </a:r>
          </a:p>
          <a:p>
            <a:pPr algn="just"/>
            <a:r>
              <a:rPr lang="ru-RU" sz="1600" dirty="0"/>
              <a:t>консультантов в зале продаж. Этот магазин открылся недалеко </a:t>
            </a:r>
            <a:r>
              <a:rPr lang="ru-RU" sz="1600" dirty="0" smtClean="0"/>
              <a:t>от их </a:t>
            </a:r>
            <a:r>
              <a:rPr lang="ru-RU" sz="1600" dirty="0"/>
              <a:t>школы три года назад</a:t>
            </a:r>
            <a:r>
              <a:rPr lang="ru-RU" sz="1600" dirty="0" smtClean="0"/>
              <a:t>. В </a:t>
            </a:r>
            <a:r>
              <a:rPr lang="ru-RU" sz="1600" dirty="0"/>
              <a:t>первый день работы они получили учебные задания </a:t>
            </a:r>
            <a:r>
              <a:rPr lang="ru-RU" sz="1600" dirty="0" smtClean="0"/>
              <a:t>от управляющего </a:t>
            </a:r>
            <a:r>
              <a:rPr lang="ru-RU" sz="1600" dirty="0"/>
              <a:t>магазина. Необходимо было изучить </a:t>
            </a:r>
            <a:r>
              <a:rPr lang="ru-RU" sz="1600" dirty="0" smtClean="0"/>
              <a:t>технические характеристики </a:t>
            </a:r>
            <a:r>
              <a:rPr lang="ru-RU" sz="1600" dirty="0"/>
              <a:t>всех моделей принтеров, имеющихся на складе</a:t>
            </a:r>
            <a:r>
              <a:rPr lang="ru-RU" sz="1600" dirty="0" smtClean="0"/>
              <a:t>. Ребята </a:t>
            </a:r>
            <a:r>
              <a:rPr lang="ru-RU" sz="1600" dirty="0"/>
              <a:t>выяснили, что в магазине есть 6 современных </a:t>
            </a:r>
            <a:r>
              <a:rPr lang="ru-RU" sz="1600" dirty="0" smtClean="0"/>
              <a:t>моделей принтеров</a:t>
            </a:r>
            <a:r>
              <a:rPr lang="ru-RU" sz="1600" dirty="0"/>
              <a:t>. Количество принтеров каждой модели изображено </a:t>
            </a:r>
            <a:r>
              <a:rPr lang="ru-RU" sz="1600" dirty="0" smtClean="0"/>
              <a:t>на диаграмме. Для </a:t>
            </a:r>
            <a:r>
              <a:rPr lang="ru-RU" sz="1600" dirty="0"/>
              <a:t>друзей не стоило никакого труда </a:t>
            </a:r>
            <a:r>
              <a:rPr lang="ru-RU" sz="1600" dirty="0" smtClean="0"/>
              <a:t>внимательно </a:t>
            </a:r>
            <a:r>
              <a:rPr lang="ru-RU" sz="1600" dirty="0"/>
              <a:t>изучить описание каждой из моделей и составить </a:t>
            </a:r>
            <a:r>
              <a:rPr lang="ru-RU" sz="1600" dirty="0" smtClean="0"/>
              <a:t>сравнительную </a:t>
            </a:r>
            <a:r>
              <a:rPr lang="ru-RU" sz="1600" dirty="0"/>
              <a:t>таблицу.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42500" y="108510"/>
            <a:ext cx="10029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Примеры заданий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50" y="744508"/>
            <a:ext cx="2883184" cy="27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240" y="2645151"/>
            <a:ext cx="115931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F5597"/>
                </a:solidFill>
              </a:rPr>
              <a:t>Вопрос </a:t>
            </a:r>
            <a:r>
              <a:rPr lang="ru-RU" b="1" dirty="0" smtClean="0">
                <a:solidFill>
                  <a:srgbClr val="2F5597"/>
                </a:solidFill>
              </a:rPr>
              <a:t>3</a:t>
            </a:r>
            <a:endParaRPr lang="ru-RU" b="1" dirty="0">
              <a:solidFill>
                <a:srgbClr val="2F5597"/>
              </a:solidFill>
            </a:endParaRPr>
          </a:p>
          <a:p>
            <a:r>
              <a:rPr lang="ru-RU" dirty="0"/>
              <a:t>За счёт расширения ассортимента товаров количество </a:t>
            </a:r>
            <a:r>
              <a:rPr lang="ru-RU" dirty="0" smtClean="0"/>
              <a:t>постоянных </a:t>
            </a:r>
            <a:r>
              <a:rPr lang="ru-RU" dirty="0"/>
              <a:t>покупателей магазина регулярно увеличивается. </a:t>
            </a:r>
            <a:r>
              <a:rPr lang="ru-RU" dirty="0" smtClean="0"/>
              <a:t>Сколько у </a:t>
            </a:r>
            <a:r>
              <a:rPr lang="ru-RU" dirty="0"/>
              <a:t>магазина покупателей было в первый год, если на второй </a:t>
            </a:r>
            <a:r>
              <a:rPr lang="ru-RU" dirty="0" smtClean="0"/>
              <a:t>их количество </a:t>
            </a:r>
            <a:r>
              <a:rPr lang="ru-RU" dirty="0"/>
              <a:t>увеличилось на 10 %, на третий — ещё на 5 % от </a:t>
            </a:r>
            <a:r>
              <a:rPr lang="ru-RU" dirty="0" smtClean="0"/>
              <a:t>количества </a:t>
            </a:r>
            <a:r>
              <a:rPr lang="ru-RU" dirty="0"/>
              <a:t>постоянных покупателей второго года. Всего за три </a:t>
            </a:r>
            <a:r>
              <a:rPr lang="ru-RU" dirty="0" smtClean="0"/>
              <a:t>года 651 </a:t>
            </a:r>
            <a:r>
              <a:rPr lang="ru-RU" dirty="0"/>
              <a:t>покупатель приобрёл принтеры и другую оргтехнику в </a:t>
            </a:r>
            <a:r>
              <a:rPr lang="ru-RU" dirty="0" smtClean="0"/>
              <a:t>этом магазине</a:t>
            </a:r>
            <a:r>
              <a:rPr lang="ru-RU" dirty="0"/>
              <a:t>.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0760414" y="3505561"/>
            <a:ext cx="912070" cy="859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461734" y="3776750"/>
            <a:ext cx="6455533" cy="1737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7062365" y="3813341"/>
            <a:ext cx="532235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443972" y="4195648"/>
            <a:ext cx="2682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</a:rPr>
              <a:t>Решение</a:t>
            </a:r>
            <a:endParaRPr lang="en-US" b="1" dirty="0" smtClean="0">
              <a:solidFill>
                <a:srgbClr val="2F5597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6434674" y="3504774"/>
            <a:ext cx="422485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8787454" y="3813343"/>
            <a:ext cx="1482613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7009953"/>
                  </p:ext>
                </p:extLst>
              </p:nvPr>
            </p:nvGraphicFramePr>
            <p:xfrm>
              <a:off x="517194" y="4572465"/>
              <a:ext cx="4495073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528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74226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</a:t>
                          </a:r>
                          <a:r>
                            <a:rPr lang="ru-RU" dirty="0" smtClean="0"/>
                            <a:t> год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60000"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II</a:t>
                          </a:r>
                          <a:r>
                            <a:rPr lang="ru-RU" dirty="0" smtClean="0"/>
                            <a:t> год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60000"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+0,1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1,1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III</a:t>
                          </a:r>
                          <a:r>
                            <a:rPr lang="ru-RU" dirty="0" smtClean="0"/>
                            <a:t> год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60000"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1,1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+0,05∙1,1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=1,155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2645449"/>
                  </p:ext>
                </p:extLst>
              </p:nvPr>
            </p:nvGraphicFramePr>
            <p:xfrm>
              <a:off x="517194" y="4572465"/>
              <a:ext cx="4495073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52806"/>
                    <a:gridCol w="3742267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</a:t>
                          </a:r>
                          <a:r>
                            <a:rPr lang="ru-RU" dirty="0" smtClean="0"/>
                            <a:t> год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20195" t="-8197" r="-163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II</a:t>
                          </a:r>
                          <a:r>
                            <a:rPr lang="ru-RU" dirty="0" smtClean="0"/>
                            <a:t> год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20195" t="-108197" r="-163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III</a:t>
                          </a:r>
                          <a:r>
                            <a:rPr lang="ru-RU" dirty="0" smtClean="0"/>
                            <a:t> год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20195" t="-208197" r="-163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Правая фигурная скобка 4"/>
          <p:cNvSpPr/>
          <p:nvPr/>
        </p:nvSpPr>
        <p:spPr>
          <a:xfrm>
            <a:off x="5109632" y="4574893"/>
            <a:ext cx="167217" cy="1080840"/>
          </a:xfrm>
          <a:prstGeom prst="rightBrace">
            <a:avLst>
              <a:gd name="adj1" fmla="val 7596"/>
              <a:gd name="adj2" fmla="val 47134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59400" y="4876801"/>
            <a:ext cx="65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651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53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34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851980" y="6526855"/>
            <a:ext cx="70404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333333"/>
                </a:solidFill>
                <a:latin typeface="Lato"/>
                <a:hlinkClick r:id="rId3"/>
              </a:rPr>
              <a:t>Математическая грамотность. Математика на каждый день. Тренажёр. 6-8 </a:t>
            </a:r>
            <a:r>
              <a:rPr lang="ru-RU" sz="1100" dirty="0" smtClean="0">
                <a:solidFill>
                  <a:srgbClr val="333333"/>
                </a:solidFill>
                <a:latin typeface="Lato"/>
                <a:hlinkClick r:id="rId3"/>
              </a:rPr>
              <a:t>классы. Сергеева Т.Ф.</a:t>
            </a:r>
            <a:endParaRPr lang="ru-RU" sz="1100" i="0" u="none" strike="noStrike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0740" y="1063654"/>
            <a:ext cx="116814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На </a:t>
            </a:r>
            <a:r>
              <a:rPr lang="ru-RU" sz="1600" dirty="0"/>
              <a:t>школьных каникулах двое друзей, Игорь и Максим, </a:t>
            </a:r>
            <a:r>
              <a:rPr lang="ru-RU" sz="1600" dirty="0" smtClean="0"/>
              <a:t>устроились </a:t>
            </a:r>
            <a:r>
              <a:rPr lang="ru-RU" sz="1600" dirty="0"/>
              <a:t>на работу в магазин компьютерной техники помощниками</a:t>
            </a:r>
          </a:p>
          <a:p>
            <a:pPr algn="just"/>
            <a:r>
              <a:rPr lang="ru-RU" sz="1600" dirty="0"/>
              <a:t>консультантов в зале продаж. Этот магазин открылся недалеко </a:t>
            </a:r>
            <a:r>
              <a:rPr lang="ru-RU" sz="1600" dirty="0" smtClean="0"/>
              <a:t>от их </a:t>
            </a:r>
            <a:r>
              <a:rPr lang="ru-RU" sz="1600" dirty="0"/>
              <a:t>школы три года назад</a:t>
            </a:r>
            <a:r>
              <a:rPr lang="ru-RU" sz="1600" dirty="0" smtClean="0"/>
              <a:t>. В </a:t>
            </a:r>
            <a:r>
              <a:rPr lang="ru-RU" sz="1600" dirty="0"/>
              <a:t>первый день работы они получили учебные задания </a:t>
            </a:r>
            <a:r>
              <a:rPr lang="ru-RU" sz="1600" dirty="0" smtClean="0"/>
              <a:t>от управляющего </a:t>
            </a:r>
            <a:r>
              <a:rPr lang="ru-RU" sz="1600" dirty="0"/>
              <a:t>магазина. Необходимо было изучить </a:t>
            </a:r>
            <a:r>
              <a:rPr lang="ru-RU" sz="1600" dirty="0" smtClean="0"/>
              <a:t>технические характеристики </a:t>
            </a:r>
            <a:r>
              <a:rPr lang="ru-RU" sz="1600" dirty="0"/>
              <a:t>всех моделей принтеров, имеющихся на складе</a:t>
            </a:r>
            <a:r>
              <a:rPr lang="ru-RU" sz="1600" dirty="0" smtClean="0"/>
              <a:t>. Ребята </a:t>
            </a:r>
            <a:r>
              <a:rPr lang="ru-RU" sz="1600" dirty="0"/>
              <a:t>выяснили, что в магазине есть 6 современных </a:t>
            </a:r>
            <a:r>
              <a:rPr lang="ru-RU" sz="1600" dirty="0" smtClean="0"/>
              <a:t>моделей принтеров</a:t>
            </a:r>
            <a:r>
              <a:rPr lang="ru-RU" sz="1600" dirty="0"/>
              <a:t>. Количество принтеров каждой модели изображено </a:t>
            </a:r>
            <a:r>
              <a:rPr lang="ru-RU" sz="1600" dirty="0" smtClean="0"/>
              <a:t>на диаграмме. Для </a:t>
            </a:r>
            <a:r>
              <a:rPr lang="ru-RU" sz="1600" dirty="0"/>
              <a:t>друзей не стоило никакого труда </a:t>
            </a:r>
            <a:r>
              <a:rPr lang="ru-RU" sz="1600" dirty="0" smtClean="0"/>
              <a:t>внимательно </a:t>
            </a:r>
            <a:r>
              <a:rPr lang="ru-RU" sz="1600" dirty="0"/>
              <a:t>изучить описание каждой из моделей и составить </a:t>
            </a:r>
            <a:r>
              <a:rPr lang="ru-RU" sz="1600" dirty="0" smtClean="0"/>
              <a:t>сравнительную </a:t>
            </a:r>
            <a:r>
              <a:rPr lang="ru-RU" sz="1600" dirty="0"/>
              <a:t>таблицу.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42500" y="108510"/>
            <a:ext cx="10029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Примеры заданий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50" y="744508"/>
            <a:ext cx="2883184" cy="27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240" y="2645151"/>
            <a:ext cx="115931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F5597"/>
                </a:solidFill>
              </a:rPr>
              <a:t>Вопрос </a:t>
            </a:r>
            <a:r>
              <a:rPr lang="ru-RU" b="1" dirty="0" smtClean="0">
                <a:solidFill>
                  <a:srgbClr val="2F5597"/>
                </a:solidFill>
              </a:rPr>
              <a:t>3</a:t>
            </a:r>
            <a:endParaRPr lang="ru-RU" b="1" dirty="0">
              <a:solidFill>
                <a:srgbClr val="2F5597"/>
              </a:solidFill>
            </a:endParaRPr>
          </a:p>
          <a:p>
            <a:r>
              <a:rPr lang="ru-RU" dirty="0"/>
              <a:t>За счёт расширения ассортимента товаров количество </a:t>
            </a:r>
            <a:r>
              <a:rPr lang="ru-RU" dirty="0" smtClean="0"/>
              <a:t>постоянных </a:t>
            </a:r>
            <a:r>
              <a:rPr lang="ru-RU" dirty="0"/>
              <a:t>покупателей магазина регулярно увеличивается. </a:t>
            </a:r>
            <a:r>
              <a:rPr lang="ru-RU" dirty="0" smtClean="0"/>
              <a:t>Сколько у </a:t>
            </a:r>
            <a:r>
              <a:rPr lang="ru-RU" dirty="0"/>
              <a:t>магазина покупателей было в первый год, если на второй </a:t>
            </a:r>
            <a:r>
              <a:rPr lang="ru-RU" dirty="0" smtClean="0"/>
              <a:t>их количество </a:t>
            </a:r>
            <a:r>
              <a:rPr lang="ru-RU" dirty="0"/>
              <a:t>увеличилось на 10 %, на третий — ещё на 5 % от </a:t>
            </a:r>
            <a:r>
              <a:rPr lang="ru-RU" dirty="0" smtClean="0"/>
              <a:t>количества </a:t>
            </a:r>
            <a:r>
              <a:rPr lang="ru-RU" dirty="0"/>
              <a:t>постоянных покупателей второго года. Всего за три </a:t>
            </a:r>
            <a:r>
              <a:rPr lang="ru-RU" dirty="0" smtClean="0"/>
              <a:t>года 651 </a:t>
            </a:r>
            <a:r>
              <a:rPr lang="ru-RU" dirty="0"/>
              <a:t>покупатель приобрёл принтеры и другую оргтехнику в </a:t>
            </a:r>
            <a:r>
              <a:rPr lang="ru-RU" dirty="0" smtClean="0"/>
              <a:t>этом магазине</a:t>
            </a:r>
            <a:r>
              <a:rPr lang="ru-RU" dirty="0"/>
              <a:t>.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0760414" y="3505561"/>
            <a:ext cx="912070" cy="859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461734" y="3776750"/>
            <a:ext cx="6455533" cy="1737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7062365" y="3813341"/>
            <a:ext cx="532235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443972" y="4195648"/>
            <a:ext cx="2682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</a:rPr>
              <a:t>Решение</a:t>
            </a:r>
            <a:endParaRPr lang="en-US" b="1" dirty="0" smtClean="0">
              <a:solidFill>
                <a:srgbClr val="2F5597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6434674" y="3504774"/>
            <a:ext cx="422485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8787454" y="3813343"/>
            <a:ext cx="1482613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7704608"/>
                  </p:ext>
                </p:extLst>
              </p:nvPr>
            </p:nvGraphicFramePr>
            <p:xfrm>
              <a:off x="517194" y="4572465"/>
              <a:ext cx="4495073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528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74226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</a:t>
                          </a:r>
                          <a:r>
                            <a:rPr lang="ru-RU" dirty="0" smtClean="0"/>
                            <a:t> год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60000"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II</a:t>
                          </a:r>
                          <a:r>
                            <a:rPr lang="ru-RU" dirty="0" smtClean="0"/>
                            <a:t> год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60000"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+0,1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1,1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III</a:t>
                          </a:r>
                          <a:r>
                            <a:rPr lang="ru-RU" dirty="0" smtClean="0"/>
                            <a:t> год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60000"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1,1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+0,05∙1,1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=1,155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7103027"/>
                  </p:ext>
                </p:extLst>
              </p:nvPr>
            </p:nvGraphicFramePr>
            <p:xfrm>
              <a:off x="517194" y="4572465"/>
              <a:ext cx="4495073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52806"/>
                    <a:gridCol w="3742267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</a:t>
                          </a:r>
                          <a:r>
                            <a:rPr lang="ru-RU" dirty="0" smtClean="0"/>
                            <a:t> год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20195" t="-8197" r="-163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II</a:t>
                          </a:r>
                          <a:r>
                            <a:rPr lang="ru-RU" dirty="0" smtClean="0"/>
                            <a:t> год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20195" t="-108197" r="-163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III</a:t>
                          </a:r>
                          <a:r>
                            <a:rPr lang="ru-RU" dirty="0" smtClean="0"/>
                            <a:t> год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20195" t="-208197" r="-163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Правая фигурная скобка 4"/>
          <p:cNvSpPr/>
          <p:nvPr/>
        </p:nvSpPr>
        <p:spPr>
          <a:xfrm>
            <a:off x="5109632" y="4574893"/>
            <a:ext cx="167217" cy="1080840"/>
          </a:xfrm>
          <a:prstGeom prst="rightBrace">
            <a:avLst>
              <a:gd name="adj1" fmla="val 7596"/>
              <a:gd name="adj2" fmla="val 47134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59400" y="4876801"/>
            <a:ext cx="65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651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6487412" y="4073760"/>
                <a:ext cx="460008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1,1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+1,155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=651,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               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412" y="4073760"/>
                <a:ext cx="4600083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22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35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851980" y="6526855"/>
            <a:ext cx="70404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333333"/>
                </a:solidFill>
                <a:latin typeface="Lato"/>
                <a:hlinkClick r:id="rId3"/>
              </a:rPr>
              <a:t>Математическая грамотность. Математика на каждый день. Тренажёр. 6-8 </a:t>
            </a:r>
            <a:r>
              <a:rPr lang="ru-RU" sz="1100" dirty="0" smtClean="0">
                <a:solidFill>
                  <a:srgbClr val="333333"/>
                </a:solidFill>
                <a:latin typeface="Lato"/>
                <a:hlinkClick r:id="rId3"/>
              </a:rPr>
              <a:t>классы. Сергеева Т.Ф.</a:t>
            </a:r>
            <a:endParaRPr lang="ru-RU" sz="1100" i="0" u="none" strike="noStrike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0740" y="1063654"/>
            <a:ext cx="116814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На </a:t>
            </a:r>
            <a:r>
              <a:rPr lang="ru-RU" sz="1600" dirty="0"/>
              <a:t>школьных каникулах двое друзей, Игорь и Максим, </a:t>
            </a:r>
            <a:r>
              <a:rPr lang="ru-RU" sz="1600" dirty="0" smtClean="0"/>
              <a:t>устроились </a:t>
            </a:r>
            <a:r>
              <a:rPr lang="ru-RU" sz="1600" dirty="0"/>
              <a:t>на работу в магазин компьютерной техники помощниками</a:t>
            </a:r>
          </a:p>
          <a:p>
            <a:pPr algn="just"/>
            <a:r>
              <a:rPr lang="ru-RU" sz="1600" dirty="0"/>
              <a:t>консультантов в зале продаж. Этот магазин открылся недалеко </a:t>
            </a:r>
            <a:r>
              <a:rPr lang="ru-RU" sz="1600" dirty="0" smtClean="0"/>
              <a:t>от их </a:t>
            </a:r>
            <a:r>
              <a:rPr lang="ru-RU" sz="1600" dirty="0"/>
              <a:t>школы три года назад</a:t>
            </a:r>
            <a:r>
              <a:rPr lang="ru-RU" sz="1600" dirty="0" smtClean="0"/>
              <a:t>. В </a:t>
            </a:r>
            <a:r>
              <a:rPr lang="ru-RU" sz="1600" dirty="0"/>
              <a:t>первый день работы они получили учебные задания </a:t>
            </a:r>
            <a:r>
              <a:rPr lang="ru-RU" sz="1600" dirty="0" smtClean="0"/>
              <a:t>от управляющего </a:t>
            </a:r>
            <a:r>
              <a:rPr lang="ru-RU" sz="1600" dirty="0"/>
              <a:t>магазина. Необходимо было изучить </a:t>
            </a:r>
            <a:r>
              <a:rPr lang="ru-RU" sz="1600" dirty="0" smtClean="0"/>
              <a:t>технические характеристики </a:t>
            </a:r>
            <a:r>
              <a:rPr lang="ru-RU" sz="1600" dirty="0"/>
              <a:t>всех моделей принтеров, имеющихся на складе</a:t>
            </a:r>
            <a:r>
              <a:rPr lang="ru-RU" sz="1600" dirty="0" smtClean="0"/>
              <a:t>. Ребята </a:t>
            </a:r>
            <a:r>
              <a:rPr lang="ru-RU" sz="1600" dirty="0"/>
              <a:t>выяснили, что в магазине есть 6 современных </a:t>
            </a:r>
            <a:r>
              <a:rPr lang="ru-RU" sz="1600" dirty="0" smtClean="0"/>
              <a:t>моделей принтеров</a:t>
            </a:r>
            <a:r>
              <a:rPr lang="ru-RU" sz="1600" dirty="0"/>
              <a:t>. Количество принтеров каждой модели изображено </a:t>
            </a:r>
            <a:r>
              <a:rPr lang="ru-RU" sz="1600" dirty="0" smtClean="0"/>
              <a:t>на диаграмме. Для </a:t>
            </a:r>
            <a:r>
              <a:rPr lang="ru-RU" sz="1600" dirty="0"/>
              <a:t>друзей не стоило никакого труда </a:t>
            </a:r>
            <a:r>
              <a:rPr lang="ru-RU" sz="1600" dirty="0" smtClean="0"/>
              <a:t>внимательно </a:t>
            </a:r>
            <a:r>
              <a:rPr lang="ru-RU" sz="1600" dirty="0"/>
              <a:t>изучить описание каждой из моделей и составить </a:t>
            </a:r>
            <a:r>
              <a:rPr lang="ru-RU" sz="1600" dirty="0" smtClean="0"/>
              <a:t>сравнительную </a:t>
            </a:r>
            <a:r>
              <a:rPr lang="ru-RU" sz="1600" dirty="0"/>
              <a:t>таблицу.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42500" y="108510"/>
            <a:ext cx="10029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Примеры заданий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50" y="744508"/>
            <a:ext cx="2883184" cy="27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240" y="2645151"/>
            <a:ext cx="115931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F5597"/>
                </a:solidFill>
              </a:rPr>
              <a:t>Вопрос </a:t>
            </a:r>
            <a:r>
              <a:rPr lang="ru-RU" b="1" dirty="0" smtClean="0">
                <a:solidFill>
                  <a:srgbClr val="2F5597"/>
                </a:solidFill>
              </a:rPr>
              <a:t>3</a:t>
            </a:r>
            <a:endParaRPr lang="ru-RU" b="1" dirty="0">
              <a:solidFill>
                <a:srgbClr val="2F5597"/>
              </a:solidFill>
            </a:endParaRPr>
          </a:p>
          <a:p>
            <a:r>
              <a:rPr lang="ru-RU" dirty="0"/>
              <a:t>За счёт расширения ассортимента товаров количество </a:t>
            </a:r>
            <a:r>
              <a:rPr lang="ru-RU" dirty="0" smtClean="0"/>
              <a:t>постоянных </a:t>
            </a:r>
            <a:r>
              <a:rPr lang="ru-RU" dirty="0"/>
              <a:t>покупателей магазина регулярно увеличивается. </a:t>
            </a:r>
            <a:r>
              <a:rPr lang="ru-RU" dirty="0" smtClean="0"/>
              <a:t>Сколько у </a:t>
            </a:r>
            <a:r>
              <a:rPr lang="ru-RU" dirty="0"/>
              <a:t>магазина покупателей было в первый год, если на второй </a:t>
            </a:r>
            <a:r>
              <a:rPr lang="ru-RU" dirty="0" smtClean="0"/>
              <a:t>их количество </a:t>
            </a:r>
            <a:r>
              <a:rPr lang="ru-RU" dirty="0"/>
              <a:t>увеличилось на 10 %, на третий — ещё на 5 % от </a:t>
            </a:r>
            <a:r>
              <a:rPr lang="ru-RU" dirty="0" smtClean="0"/>
              <a:t>количества </a:t>
            </a:r>
            <a:r>
              <a:rPr lang="ru-RU" dirty="0"/>
              <a:t>постоянных покупателей второго года. Всего за три </a:t>
            </a:r>
            <a:r>
              <a:rPr lang="ru-RU" dirty="0" smtClean="0"/>
              <a:t>года 651 </a:t>
            </a:r>
            <a:r>
              <a:rPr lang="ru-RU" dirty="0"/>
              <a:t>покупатель приобрёл принтеры и другую оргтехнику в </a:t>
            </a:r>
            <a:r>
              <a:rPr lang="ru-RU" dirty="0" smtClean="0"/>
              <a:t>этом магазине</a:t>
            </a:r>
            <a:r>
              <a:rPr lang="ru-RU" dirty="0"/>
              <a:t>.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0760414" y="3505561"/>
            <a:ext cx="912070" cy="859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461734" y="3776750"/>
            <a:ext cx="6455533" cy="1737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7062365" y="3813341"/>
            <a:ext cx="532235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443972" y="4195648"/>
            <a:ext cx="2682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</a:rPr>
              <a:t>Решение</a:t>
            </a:r>
            <a:endParaRPr lang="en-US" b="1" dirty="0" smtClean="0">
              <a:solidFill>
                <a:srgbClr val="2F5597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6434674" y="3504774"/>
            <a:ext cx="422485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8787454" y="3813343"/>
            <a:ext cx="1482613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6678808"/>
                  </p:ext>
                </p:extLst>
              </p:nvPr>
            </p:nvGraphicFramePr>
            <p:xfrm>
              <a:off x="517194" y="4572465"/>
              <a:ext cx="4495073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528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74226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</a:t>
                          </a:r>
                          <a:r>
                            <a:rPr lang="ru-RU" dirty="0" smtClean="0"/>
                            <a:t> год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60000"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II</a:t>
                          </a:r>
                          <a:r>
                            <a:rPr lang="ru-RU" dirty="0" smtClean="0"/>
                            <a:t> год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60000"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+0,1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1,1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III</a:t>
                          </a:r>
                          <a:r>
                            <a:rPr lang="ru-RU" dirty="0" smtClean="0"/>
                            <a:t> год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60000"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1,1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+0,05∙1,1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=1,155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2990570"/>
                  </p:ext>
                </p:extLst>
              </p:nvPr>
            </p:nvGraphicFramePr>
            <p:xfrm>
              <a:off x="517194" y="4572465"/>
              <a:ext cx="4495073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52806"/>
                    <a:gridCol w="3742267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</a:t>
                          </a:r>
                          <a:r>
                            <a:rPr lang="ru-RU" dirty="0" smtClean="0"/>
                            <a:t> год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20195" t="-8197" r="-163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II</a:t>
                          </a:r>
                          <a:r>
                            <a:rPr lang="ru-RU" dirty="0" smtClean="0"/>
                            <a:t> год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20195" t="-108197" r="-163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III</a:t>
                          </a:r>
                          <a:r>
                            <a:rPr lang="ru-RU" dirty="0" smtClean="0"/>
                            <a:t> год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20195" t="-208197" r="-163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Правая фигурная скобка 4"/>
          <p:cNvSpPr/>
          <p:nvPr/>
        </p:nvSpPr>
        <p:spPr>
          <a:xfrm>
            <a:off x="5109632" y="4574893"/>
            <a:ext cx="167217" cy="1080840"/>
          </a:xfrm>
          <a:prstGeom prst="rightBrace">
            <a:avLst>
              <a:gd name="adj1" fmla="val 7596"/>
              <a:gd name="adj2" fmla="val 47134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59400" y="4876801"/>
            <a:ext cx="65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651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6487412" y="4073760"/>
                <a:ext cx="460008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1,1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+1,155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=651,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                 3</m:t>
                      </m:r>
                      <m:r>
                        <a:rPr lang="en-US" i="1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55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=651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               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412" y="4073760"/>
                <a:ext cx="4600083" cy="92333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97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36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851980" y="6526855"/>
            <a:ext cx="70404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333333"/>
                </a:solidFill>
                <a:latin typeface="Lato"/>
                <a:hlinkClick r:id="rId3"/>
              </a:rPr>
              <a:t>Математическая грамотность. Математика на каждый день. Тренажёр. 6-8 </a:t>
            </a:r>
            <a:r>
              <a:rPr lang="ru-RU" sz="1100" dirty="0" smtClean="0">
                <a:solidFill>
                  <a:srgbClr val="333333"/>
                </a:solidFill>
                <a:latin typeface="Lato"/>
                <a:hlinkClick r:id="rId3"/>
              </a:rPr>
              <a:t>классы. Сергеева Т.Ф.</a:t>
            </a:r>
            <a:endParaRPr lang="ru-RU" sz="1100" i="0" u="none" strike="noStrike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0740" y="1063654"/>
            <a:ext cx="116814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На </a:t>
            </a:r>
            <a:r>
              <a:rPr lang="ru-RU" sz="1600" dirty="0"/>
              <a:t>школьных каникулах двое друзей, Игорь и Максим, </a:t>
            </a:r>
            <a:r>
              <a:rPr lang="ru-RU" sz="1600" dirty="0" smtClean="0"/>
              <a:t>устроились </a:t>
            </a:r>
            <a:r>
              <a:rPr lang="ru-RU" sz="1600" dirty="0"/>
              <a:t>на работу в магазин компьютерной техники помощниками</a:t>
            </a:r>
          </a:p>
          <a:p>
            <a:pPr algn="just"/>
            <a:r>
              <a:rPr lang="ru-RU" sz="1600" dirty="0"/>
              <a:t>консультантов в зале продаж. Этот магазин открылся недалеко </a:t>
            </a:r>
            <a:r>
              <a:rPr lang="ru-RU" sz="1600" dirty="0" smtClean="0"/>
              <a:t>от их </a:t>
            </a:r>
            <a:r>
              <a:rPr lang="ru-RU" sz="1600" dirty="0"/>
              <a:t>школы три года назад</a:t>
            </a:r>
            <a:r>
              <a:rPr lang="ru-RU" sz="1600" dirty="0" smtClean="0"/>
              <a:t>. В </a:t>
            </a:r>
            <a:r>
              <a:rPr lang="ru-RU" sz="1600" dirty="0"/>
              <a:t>первый день работы они получили учебные задания </a:t>
            </a:r>
            <a:r>
              <a:rPr lang="ru-RU" sz="1600" dirty="0" smtClean="0"/>
              <a:t>от управляющего </a:t>
            </a:r>
            <a:r>
              <a:rPr lang="ru-RU" sz="1600" dirty="0"/>
              <a:t>магазина. Необходимо было изучить </a:t>
            </a:r>
            <a:r>
              <a:rPr lang="ru-RU" sz="1600" dirty="0" smtClean="0"/>
              <a:t>технические характеристики </a:t>
            </a:r>
            <a:r>
              <a:rPr lang="ru-RU" sz="1600" dirty="0"/>
              <a:t>всех моделей принтеров, имеющихся на складе</a:t>
            </a:r>
            <a:r>
              <a:rPr lang="ru-RU" sz="1600" dirty="0" smtClean="0"/>
              <a:t>. Ребята </a:t>
            </a:r>
            <a:r>
              <a:rPr lang="ru-RU" sz="1600" dirty="0"/>
              <a:t>выяснили, что в магазине есть 6 современных </a:t>
            </a:r>
            <a:r>
              <a:rPr lang="ru-RU" sz="1600" dirty="0" smtClean="0"/>
              <a:t>моделей принтеров</a:t>
            </a:r>
            <a:r>
              <a:rPr lang="ru-RU" sz="1600" dirty="0"/>
              <a:t>. Количество принтеров каждой модели изображено </a:t>
            </a:r>
            <a:r>
              <a:rPr lang="ru-RU" sz="1600" dirty="0" smtClean="0"/>
              <a:t>на диаграмме. Для </a:t>
            </a:r>
            <a:r>
              <a:rPr lang="ru-RU" sz="1600" dirty="0"/>
              <a:t>друзей не стоило никакого труда </a:t>
            </a:r>
            <a:r>
              <a:rPr lang="ru-RU" sz="1600" dirty="0" smtClean="0"/>
              <a:t>внимательно </a:t>
            </a:r>
            <a:r>
              <a:rPr lang="ru-RU" sz="1600" dirty="0"/>
              <a:t>изучить описание каждой из моделей и составить </a:t>
            </a:r>
            <a:r>
              <a:rPr lang="ru-RU" sz="1600" dirty="0" smtClean="0"/>
              <a:t>сравнительную </a:t>
            </a:r>
            <a:r>
              <a:rPr lang="ru-RU" sz="1600" dirty="0"/>
              <a:t>таблицу.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42500" y="108510"/>
            <a:ext cx="10029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Примеры заданий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50" y="744508"/>
            <a:ext cx="2883184" cy="27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240" y="2645151"/>
            <a:ext cx="115931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F5597"/>
                </a:solidFill>
              </a:rPr>
              <a:t>Вопрос </a:t>
            </a:r>
            <a:r>
              <a:rPr lang="ru-RU" b="1" dirty="0" smtClean="0">
                <a:solidFill>
                  <a:srgbClr val="2F5597"/>
                </a:solidFill>
              </a:rPr>
              <a:t>3</a:t>
            </a:r>
            <a:endParaRPr lang="ru-RU" b="1" dirty="0">
              <a:solidFill>
                <a:srgbClr val="2F5597"/>
              </a:solidFill>
            </a:endParaRPr>
          </a:p>
          <a:p>
            <a:r>
              <a:rPr lang="ru-RU" dirty="0"/>
              <a:t>За счёт расширения ассортимента товаров количество </a:t>
            </a:r>
            <a:r>
              <a:rPr lang="ru-RU" dirty="0" smtClean="0"/>
              <a:t>постоянных </a:t>
            </a:r>
            <a:r>
              <a:rPr lang="ru-RU" dirty="0"/>
              <a:t>покупателей магазина регулярно увеличивается. </a:t>
            </a:r>
            <a:r>
              <a:rPr lang="ru-RU" dirty="0" smtClean="0"/>
              <a:t>Сколько у </a:t>
            </a:r>
            <a:r>
              <a:rPr lang="ru-RU" dirty="0"/>
              <a:t>магазина покупателей было в первый год, если на второй </a:t>
            </a:r>
            <a:r>
              <a:rPr lang="ru-RU" dirty="0" smtClean="0"/>
              <a:t>их количество </a:t>
            </a:r>
            <a:r>
              <a:rPr lang="ru-RU" dirty="0"/>
              <a:t>увеличилось на 10 %, на третий — ещё на 5 % от </a:t>
            </a:r>
            <a:r>
              <a:rPr lang="ru-RU" dirty="0" smtClean="0"/>
              <a:t>количества </a:t>
            </a:r>
            <a:r>
              <a:rPr lang="ru-RU" dirty="0"/>
              <a:t>постоянных покупателей второго года. Всего за три </a:t>
            </a:r>
            <a:r>
              <a:rPr lang="ru-RU" dirty="0" smtClean="0"/>
              <a:t>года 651 </a:t>
            </a:r>
            <a:r>
              <a:rPr lang="ru-RU" dirty="0"/>
              <a:t>покупатель приобрёл принтеры и другую оргтехнику в </a:t>
            </a:r>
            <a:r>
              <a:rPr lang="ru-RU" dirty="0" smtClean="0"/>
              <a:t>этом магазине</a:t>
            </a:r>
            <a:r>
              <a:rPr lang="ru-RU" dirty="0"/>
              <a:t>.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0760414" y="3505561"/>
            <a:ext cx="912070" cy="859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461734" y="3776750"/>
            <a:ext cx="6455533" cy="1737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7062365" y="3813341"/>
            <a:ext cx="532235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443972" y="4195648"/>
            <a:ext cx="2682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</a:rPr>
              <a:t>Решение</a:t>
            </a:r>
            <a:endParaRPr lang="en-US" b="1" dirty="0" smtClean="0">
              <a:solidFill>
                <a:srgbClr val="2F5597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6434674" y="3504774"/>
            <a:ext cx="422485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8787454" y="3813343"/>
            <a:ext cx="1482613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1136623"/>
                  </p:ext>
                </p:extLst>
              </p:nvPr>
            </p:nvGraphicFramePr>
            <p:xfrm>
              <a:off x="517194" y="4572465"/>
              <a:ext cx="4495073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528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74226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</a:t>
                          </a:r>
                          <a:r>
                            <a:rPr lang="ru-RU" dirty="0" smtClean="0"/>
                            <a:t> год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60000"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II</a:t>
                          </a:r>
                          <a:r>
                            <a:rPr lang="ru-RU" dirty="0" smtClean="0"/>
                            <a:t> год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60000"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+0,1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1,1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III</a:t>
                          </a:r>
                          <a:r>
                            <a:rPr lang="ru-RU" dirty="0" smtClean="0"/>
                            <a:t> год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60000"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1,1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+0,05∙1,1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=1,155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5486415"/>
                  </p:ext>
                </p:extLst>
              </p:nvPr>
            </p:nvGraphicFramePr>
            <p:xfrm>
              <a:off x="517194" y="4572465"/>
              <a:ext cx="4495073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52806"/>
                    <a:gridCol w="3742267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</a:t>
                          </a:r>
                          <a:r>
                            <a:rPr lang="ru-RU" dirty="0" smtClean="0"/>
                            <a:t> год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20195" t="-8197" r="-163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II</a:t>
                          </a:r>
                          <a:r>
                            <a:rPr lang="ru-RU" dirty="0" smtClean="0"/>
                            <a:t> год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20195" t="-108197" r="-163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III</a:t>
                          </a:r>
                          <a:r>
                            <a:rPr lang="ru-RU" dirty="0" smtClean="0"/>
                            <a:t> год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20195" t="-208197" r="-163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Правая фигурная скобка 4"/>
          <p:cNvSpPr/>
          <p:nvPr/>
        </p:nvSpPr>
        <p:spPr>
          <a:xfrm>
            <a:off x="5109632" y="4574893"/>
            <a:ext cx="167217" cy="1080840"/>
          </a:xfrm>
          <a:prstGeom prst="rightBrace">
            <a:avLst>
              <a:gd name="adj1" fmla="val 7596"/>
              <a:gd name="adj2" fmla="val 47134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59400" y="4876801"/>
            <a:ext cx="65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651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6487412" y="4073760"/>
                <a:ext cx="4600083" cy="14493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1,1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+1,155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=651,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                 3</m:t>
                      </m:r>
                      <m:r>
                        <a:rPr lang="en-US" i="1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55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=651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                 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651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∙1000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3255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               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412" y="4073760"/>
                <a:ext cx="4600083" cy="144937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236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37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851980" y="6526855"/>
            <a:ext cx="70404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333333"/>
                </a:solidFill>
                <a:latin typeface="Lato"/>
                <a:hlinkClick r:id="rId3"/>
              </a:rPr>
              <a:t>Математическая грамотность. Математика на каждый день. Тренажёр. 6-8 </a:t>
            </a:r>
            <a:r>
              <a:rPr lang="ru-RU" sz="1100" dirty="0" smtClean="0">
                <a:solidFill>
                  <a:srgbClr val="333333"/>
                </a:solidFill>
                <a:latin typeface="Lato"/>
                <a:hlinkClick r:id="rId3"/>
              </a:rPr>
              <a:t>классы. Сергеева Т.Ф.</a:t>
            </a:r>
            <a:endParaRPr lang="ru-RU" sz="1100" i="0" u="none" strike="noStrike" dirty="0">
              <a:solidFill>
                <a:srgbClr val="333333"/>
              </a:solidFill>
              <a:effectLst/>
              <a:latin typeface="Lato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0740" y="1063654"/>
            <a:ext cx="116814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На </a:t>
            </a:r>
            <a:r>
              <a:rPr lang="ru-RU" sz="1600" dirty="0"/>
              <a:t>школьных каникулах двое друзей, Игорь и Максим, </a:t>
            </a:r>
            <a:r>
              <a:rPr lang="ru-RU" sz="1600" dirty="0" smtClean="0"/>
              <a:t>устроились </a:t>
            </a:r>
            <a:r>
              <a:rPr lang="ru-RU" sz="1600" dirty="0"/>
              <a:t>на работу в магазин компьютерной техники помощниками</a:t>
            </a:r>
          </a:p>
          <a:p>
            <a:pPr algn="just"/>
            <a:r>
              <a:rPr lang="ru-RU" sz="1600" dirty="0"/>
              <a:t>консультантов в зале продаж. Этот магазин открылся недалеко </a:t>
            </a:r>
            <a:r>
              <a:rPr lang="ru-RU" sz="1600" dirty="0" smtClean="0"/>
              <a:t>от их </a:t>
            </a:r>
            <a:r>
              <a:rPr lang="ru-RU" sz="1600" dirty="0"/>
              <a:t>школы три года назад</a:t>
            </a:r>
            <a:r>
              <a:rPr lang="ru-RU" sz="1600" dirty="0" smtClean="0"/>
              <a:t>. В </a:t>
            </a:r>
            <a:r>
              <a:rPr lang="ru-RU" sz="1600" dirty="0"/>
              <a:t>первый день работы они получили учебные задания </a:t>
            </a:r>
            <a:r>
              <a:rPr lang="ru-RU" sz="1600" dirty="0" smtClean="0"/>
              <a:t>от управляющего </a:t>
            </a:r>
            <a:r>
              <a:rPr lang="ru-RU" sz="1600" dirty="0"/>
              <a:t>магазина. Необходимо было изучить </a:t>
            </a:r>
            <a:r>
              <a:rPr lang="ru-RU" sz="1600" dirty="0" smtClean="0"/>
              <a:t>технические характеристики </a:t>
            </a:r>
            <a:r>
              <a:rPr lang="ru-RU" sz="1600" dirty="0"/>
              <a:t>всех моделей принтеров, имеющихся на складе</a:t>
            </a:r>
            <a:r>
              <a:rPr lang="ru-RU" sz="1600" dirty="0" smtClean="0"/>
              <a:t>. Ребята </a:t>
            </a:r>
            <a:r>
              <a:rPr lang="ru-RU" sz="1600" dirty="0"/>
              <a:t>выяснили, что в магазине есть 6 современных </a:t>
            </a:r>
            <a:r>
              <a:rPr lang="ru-RU" sz="1600" dirty="0" smtClean="0"/>
              <a:t>моделей принтеров</a:t>
            </a:r>
            <a:r>
              <a:rPr lang="ru-RU" sz="1600" dirty="0"/>
              <a:t>. Количество принтеров каждой модели изображено </a:t>
            </a:r>
            <a:r>
              <a:rPr lang="ru-RU" sz="1600" dirty="0" smtClean="0"/>
              <a:t>на диаграмме. Для </a:t>
            </a:r>
            <a:r>
              <a:rPr lang="ru-RU" sz="1600" dirty="0"/>
              <a:t>друзей не стоило никакого труда </a:t>
            </a:r>
            <a:r>
              <a:rPr lang="ru-RU" sz="1600" dirty="0" smtClean="0"/>
              <a:t>внимательно </a:t>
            </a:r>
            <a:r>
              <a:rPr lang="ru-RU" sz="1600" dirty="0"/>
              <a:t>изучить описание каждой из моделей и составить </a:t>
            </a:r>
            <a:r>
              <a:rPr lang="ru-RU" sz="1600" dirty="0" smtClean="0"/>
              <a:t>сравнительную </a:t>
            </a:r>
            <a:r>
              <a:rPr lang="ru-RU" sz="1600" dirty="0"/>
              <a:t>таблицу.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42500" y="108510"/>
            <a:ext cx="10029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Примеры заданий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50" y="744508"/>
            <a:ext cx="2883184" cy="27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240" y="2645151"/>
            <a:ext cx="115931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F5597"/>
                </a:solidFill>
              </a:rPr>
              <a:t>Вопрос </a:t>
            </a:r>
            <a:r>
              <a:rPr lang="ru-RU" b="1" dirty="0" smtClean="0">
                <a:solidFill>
                  <a:srgbClr val="2F5597"/>
                </a:solidFill>
              </a:rPr>
              <a:t>3</a:t>
            </a:r>
            <a:endParaRPr lang="ru-RU" b="1" dirty="0">
              <a:solidFill>
                <a:srgbClr val="2F5597"/>
              </a:solidFill>
            </a:endParaRPr>
          </a:p>
          <a:p>
            <a:r>
              <a:rPr lang="ru-RU" dirty="0"/>
              <a:t>За счёт расширения ассортимента товаров количество </a:t>
            </a:r>
            <a:r>
              <a:rPr lang="ru-RU" dirty="0" smtClean="0"/>
              <a:t>постоянных </a:t>
            </a:r>
            <a:r>
              <a:rPr lang="ru-RU" dirty="0"/>
              <a:t>покупателей магазина регулярно увеличивается. </a:t>
            </a:r>
            <a:r>
              <a:rPr lang="ru-RU" dirty="0" smtClean="0"/>
              <a:t>Сколько у </a:t>
            </a:r>
            <a:r>
              <a:rPr lang="ru-RU" dirty="0"/>
              <a:t>магазина покупателей было в первый год, если на второй </a:t>
            </a:r>
            <a:r>
              <a:rPr lang="ru-RU" dirty="0" smtClean="0"/>
              <a:t>их количество </a:t>
            </a:r>
            <a:r>
              <a:rPr lang="ru-RU" dirty="0"/>
              <a:t>увеличилось на 10 %, на третий — ещё на 5 % от </a:t>
            </a:r>
            <a:r>
              <a:rPr lang="ru-RU" dirty="0" smtClean="0"/>
              <a:t>количества </a:t>
            </a:r>
            <a:r>
              <a:rPr lang="ru-RU" dirty="0"/>
              <a:t>постоянных покупателей второго года. Всего за три </a:t>
            </a:r>
            <a:r>
              <a:rPr lang="ru-RU" dirty="0" smtClean="0"/>
              <a:t>года 651 </a:t>
            </a:r>
            <a:r>
              <a:rPr lang="ru-RU" dirty="0"/>
              <a:t>покупатель приобрёл принтеры и другую оргтехнику в </a:t>
            </a:r>
            <a:r>
              <a:rPr lang="ru-RU" dirty="0" smtClean="0"/>
              <a:t>этом магазине</a:t>
            </a:r>
            <a:r>
              <a:rPr lang="ru-RU" dirty="0"/>
              <a:t>.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0760414" y="3505561"/>
            <a:ext cx="912070" cy="859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461734" y="3776750"/>
            <a:ext cx="6455533" cy="1737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7062365" y="3813341"/>
            <a:ext cx="532235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443972" y="4195648"/>
            <a:ext cx="2682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</a:rPr>
              <a:t>Решение</a:t>
            </a:r>
            <a:endParaRPr lang="en-US" b="1" dirty="0" smtClean="0">
              <a:solidFill>
                <a:srgbClr val="2F5597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6434674" y="3504774"/>
            <a:ext cx="422485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8787454" y="3813343"/>
            <a:ext cx="1482613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4734276"/>
                  </p:ext>
                </p:extLst>
              </p:nvPr>
            </p:nvGraphicFramePr>
            <p:xfrm>
              <a:off x="517194" y="4572465"/>
              <a:ext cx="4495073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528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74226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</a:t>
                          </a:r>
                          <a:r>
                            <a:rPr lang="ru-RU" dirty="0" smtClean="0"/>
                            <a:t> год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60000"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II</a:t>
                          </a:r>
                          <a:r>
                            <a:rPr lang="ru-RU" dirty="0" smtClean="0"/>
                            <a:t> год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60000"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+0,1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1,1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III</a:t>
                          </a:r>
                          <a:r>
                            <a:rPr lang="ru-RU" dirty="0" smtClean="0"/>
                            <a:t> год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60000"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1,1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+0,05∙1,1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=1,155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9200551"/>
                  </p:ext>
                </p:extLst>
              </p:nvPr>
            </p:nvGraphicFramePr>
            <p:xfrm>
              <a:off x="517194" y="4572465"/>
              <a:ext cx="4495073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52806"/>
                    <a:gridCol w="3742267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</a:t>
                          </a:r>
                          <a:r>
                            <a:rPr lang="ru-RU" dirty="0" smtClean="0"/>
                            <a:t> год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20195" t="-8197" r="-163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II</a:t>
                          </a:r>
                          <a:r>
                            <a:rPr lang="ru-RU" dirty="0" smtClean="0"/>
                            <a:t> год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20195" t="-108197" r="-163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III</a:t>
                          </a:r>
                          <a:r>
                            <a:rPr lang="ru-RU" dirty="0" smtClean="0"/>
                            <a:t> год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20195" t="-208197" r="-163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Правая фигурная скобка 4"/>
          <p:cNvSpPr/>
          <p:nvPr/>
        </p:nvSpPr>
        <p:spPr>
          <a:xfrm>
            <a:off x="5109632" y="4574893"/>
            <a:ext cx="167217" cy="1080840"/>
          </a:xfrm>
          <a:prstGeom prst="rightBrace">
            <a:avLst>
              <a:gd name="adj1" fmla="val 7596"/>
              <a:gd name="adj2" fmla="val 47134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59400" y="4876801"/>
            <a:ext cx="65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651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6487412" y="4073760"/>
                <a:ext cx="4600083" cy="2252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1,1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+1,155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=651,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                 3</m:t>
                      </m:r>
                      <m:r>
                        <a:rPr lang="en-US" i="1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55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=651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                 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651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∙1000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3255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                 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651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200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651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                 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=200.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412" y="4073760"/>
                <a:ext cx="4600083" cy="225241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Прямоугольник 40"/>
          <p:cNvSpPr/>
          <p:nvPr/>
        </p:nvSpPr>
        <p:spPr>
          <a:xfrm>
            <a:off x="6422286" y="6041255"/>
            <a:ext cx="5110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F5597"/>
                </a:solidFill>
              </a:rPr>
              <a:t>Ответ. </a:t>
            </a:r>
            <a:r>
              <a:rPr lang="ru-RU" dirty="0" smtClean="0"/>
              <a:t>200 покупателей в первый год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856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3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3" name="Прямая соединительная линия 7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08631"/>
            <a:ext cx="261937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52" y="1908675"/>
            <a:ext cx="5198870" cy="150915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67" y="3588544"/>
            <a:ext cx="5191694" cy="950924"/>
          </a:xfrm>
          <a:prstGeom prst="rect">
            <a:avLst/>
          </a:prstGeom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97" y="776288"/>
            <a:ext cx="5139664" cy="93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36" y="4686566"/>
            <a:ext cx="5170986" cy="91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67" y="5778206"/>
            <a:ext cx="5176033" cy="57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937" y="787752"/>
            <a:ext cx="5538723" cy="59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49" y="1595279"/>
            <a:ext cx="5451638" cy="80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937" y="2484128"/>
            <a:ext cx="5368783" cy="122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937" y="3828196"/>
            <a:ext cx="5405044" cy="85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2949" y="4816915"/>
            <a:ext cx="5513660" cy="78474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5687" y="5743667"/>
            <a:ext cx="5640438" cy="83070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873319" y="161602"/>
            <a:ext cx="10029387" cy="37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133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Примеры практико-ориентированных заданий в учебниках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74352" y="6400909"/>
            <a:ext cx="2581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hlinkClick r:id="rId22"/>
              </a:rPr>
              <a:t>УМК по математике А. Г. Мерзляка</a:t>
            </a:r>
            <a:r>
              <a:rPr lang="ru-RU" sz="11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442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3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3" name="Прямая соединительная линия 7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08631"/>
            <a:ext cx="121920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73319" y="161602"/>
            <a:ext cx="10029387" cy="37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133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Примеры практико-ориентированных заданий в учебниках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162425" y="6454770"/>
            <a:ext cx="2581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hlinkClick r:id="rId3"/>
              </a:rPr>
              <a:t>УМК по математике </a:t>
            </a:r>
            <a:r>
              <a:rPr lang="ru-RU" sz="1100" b="1" dirty="0" smtClean="0">
                <a:hlinkClick r:id="rId3"/>
              </a:rPr>
              <a:t>Н.Я. </a:t>
            </a:r>
            <a:r>
              <a:rPr lang="ru-RU" sz="1100" b="1" dirty="0" err="1" smtClean="0">
                <a:hlinkClick r:id="rId3"/>
              </a:rPr>
              <a:t>Виленкина</a:t>
            </a:r>
            <a:r>
              <a:rPr lang="ru-RU" sz="1100" b="1" dirty="0" smtClean="0"/>
              <a:t>.</a:t>
            </a:r>
            <a:endParaRPr lang="ru-RU" sz="1100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05801" y="939256"/>
            <a:ext cx="9230849" cy="1657350"/>
            <a:chOff x="240697" y="980891"/>
            <a:chExt cx="9230849" cy="165735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697" y="980891"/>
              <a:ext cx="9210675" cy="165735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6092949" y="1842448"/>
              <a:ext cx="3378597" cy="7957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9634" name="Picture 2" descr="Льда, Мороженое, Вафельный, Десерт, Лето, Сладки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634" y="606923"/>
            <a:ext cx="1109149" cy="221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4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4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842500" y="108510"/>
            <a:ext cx="10029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Структура заданий </a:t>
            </a:r>
            <a:r>
              <a:rPr lang="en-US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PISA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1421" y="971388"/>
            <a:ext cx="3519416" cy="1000125"/>
          </a:xfrm>
        </p:spPr>
        <p:txBody>
          <a:bodyPr>
            <a:normAutofit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Контексты/</a:t>
            </a:r>
            <a:b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ситуации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4592" y="2228335"/>
            <a:ext cx="3882258" cy="37797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личная жизнь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образование/</a:t>
            </a: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деятельность,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общественная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жизнь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научная деятельность.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2"/>
          <p:cNvSpPr txBox="1">
            <a:spLocks noRot="1" noChangeArrowheads="1"/>
          </p:cNvSpPr>
          <p:nvPr/>
        </p:nvSpPr>
        <p:spPr>
          <a:xfrm>
            <a:off x="4348483" y="971385"/>
            <a:ext cx="3653599" cy="1000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864"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Математическое содержание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2"/>
          <p:cNvSpPr txBox="1">
            <a:spLocks noRot="1" noChangeArrowheads="1"/>
          </p:cNvSpPr>
          <p:nvPr/>
        </p:nvSpPr>
        <p:spPr>
          <a:xfrm>
            <a:off x="8461612" y="971388"/>
            <a:ext cx="3648157" cy="1000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864"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Познавательная деятельность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179562" y="2218437"/>
            <a:ext cx="3882258" cy="37797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пространство и форма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изменение и зависимости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неопределенность и данные.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255150" y="2218438"/>
            <a:ext cx="3882258" cy="37797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формулировать,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применять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интерпретировать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15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3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3" name="Прямая соединительная линия 7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08631"/>
            <a:ext cx="121920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73319" y="161602"/>
            <a:ext cx="10029387" cy="37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133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Примеры практико-ориентированных заданий в учебниках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162425" y="6454770"/>
            <a:ext cx="2581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hlinkClick r:id="rId3"/>
              </a:rPr>
              <a:t>УМК по математике </a:t>
            </a:r>
            <a:r>
              <a:rPr lang="ru-RU" sz="1100" b="1" dirty="0" smtClean="0">
                <a:hlinkClick r:id="rId3"/>
              </a:rPr>
              <a:t>Н.Я. </a:t>
            </a:r>
            <a:r>
              <a:rPr lang="ru-RU" sz="1100" b="1" dirty="0" err="1" smtClean="0">
                <a:hlinkClick r:id="rId3"/>
              </a:rPr>
              <a:t>Виленкина</a:t>
            </a:r>
            <a:r>
              <a:rPr lang="ru-RU" sz="1100" b="1" dirty="0" smtClean="0"/>
              <a:t>.</a:t>
            </a:r>
            <a:endParaRPr lang="ru-RU" sz="1100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05801" y="939256"/>
            <a:ext cx="9230849" cy="1657350"/>
            <a:chOff x="240697" y="980891"/>
            <a:chExt cx="9230849" cy="165735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697" y="980891"/>
              <a:ext cx="9210675" cy="165735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6092949" y="1842448"/>
              <a:ext cx="3378597" cy="7957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9634" name="Picture 2" descr="Льда, Мороженое, Вафельный, Десерт, Лето, Сладки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634" y="606923"/>
            <a:ext cx="1109149" cy="221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0698" y="2925721"/>
                <a:ext cx="564148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Решение</a:t>
                </a: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∙200=600 </m:t>
                    </m:r>
                    <m:d>
                      <m:dPr>
                        <m:ctrlP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р.</m:t>
                        </m:r>
                      </m:e>
                    </m:d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−всего у мальчиков;</m:t>
                    </m:r>
                  </m:oMath>
                </a14:m>
                <a:endParaRPr lang="ru-RU" b="0" dirty="0" smtClean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∙81=243</m:t>
                    </m:r>
                    <m:d>
                      <m:dPr>
                        <m:ctrlP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р.</m:t>
                        </m:r>
                      </m:e>
                    </m:d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−потратили на пряники;</m:t>
                    </m:r>
                  </m:oMath>
                </a14:m>
                <a:endParaRPr lang="ru-RU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98" y="2925721"/>
                <a:ext cx="5641488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864" t="-3974" b="-7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3111690" y="1269242"/>
            <a:ext cx="2238232" cy="1364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014950" y="1282890"/>
            <a:ext cx="2238232" cy="1364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40697" y="1575459"/>
            <a:ext cx="878242" cy="535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044035" y="1570104"/>
            <a:ext cx="31862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3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3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3" name="Прямая соединительная линия 7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08631"/>
            <a:ext cx="121920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73319" y="161602"/>
            <a:ext cx="10029387" cy="37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133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Примеры практико-ориентированных заданий в учебниках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162425" y="6454770"/>
            <a:ext cx="2581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hlinkClick r:id="rId3"/>
              </a:rPr>
              <a:t>УМК по математике </a:t>
            </a:r>
            <a:r>
              <a:rPr lang="ru-RU" sz="1100" b="1" dirty="0" smtClean="0">
                <a:hlinkClick r:id="rId3"/>
              </a:rPr>
              <a:t>Н.Я. </a:t>
            </a:r>
            <a:r>
              <a:rPr lang="ru-RU" sz="1100" b="1" dirty="0" err="1" smtClean="0">
                <a:hlinkClick r:id="rId3"/>
              </a:rPr>
              <a:t>Виленкина</a:t>
            </a:r>
            <a:r>
              <a:rPr lang="ru-RU" sz="1100" b="1" dirty="0" smtClean="0"/>
              <a:t>.</a:t>
            </a:r>
            <a:endParaRPr lang="ru-RU" sz="1100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05801" y="939256"/>
            <a:ext cx="9230849" cy="1657350"/>
            <a:chOff x="240697" y="980891"/>
            <a:chExt cx="9230849" cy="165735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697" y="980891"/>
              <a:ext cx="9210675" cy="165735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6092949" y="1842448"/>
              <a:ext cx="3378597" cy="7957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9634" name="Picture 2" descr="Льда, Мороженое, Вафельный, Десерт, Лето, Сладки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634" y="606923"/>
            <a:ext cx="1109149" cy="221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0698" y="2925721"/>
                <a:ext cx="564148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Решение</a:t>
                </a: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∙200=600 </m:t>
                    </m:r>
                    <m:d>
                      <m:dPr>
                        <m:ctrlP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р.</m:t>
                        </m:r>
                      </m:e>
                    </m:d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−всего у мальчиков;</m:t>
                    </m:r>
                  </m:oMath>
                </a14:m>
                <a:endParaRPr lang="ru-RU" b="0" dirty="0" smtClean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∙81=243</m:t>
                    </m:r>
                    <m:d>
                      <m:dPr>
                        <m:ctrlP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р.</m:t>
                        </m:r>
                      </m:e>
                    </m:d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−потратили на пряники;</m:t>
                    </m:r>
                  </m:oMath>
                </a14:m>
                <a:endParaRPr lang="ru-RU" b="0" dirty="0" smtClean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ru-RU" b="0" i="1" dirty="0" smtClean="0">
                        <a:latin typeface="Cambria Math" panose="02040503050406030204" pitchFamily="18" charset="0"/>
                      </a:rPr>
                      <m:t>400</m:t>
                    </m:r>
                    <m:r>
                      <a:rPr lang="ru-RU" i="1" dirty="0" smtClean="0">
                        <a:latin typeface="Cambria Math" panose="02040503050406030204" pitchFamily="18" charset="0"/>
                      </a:rPr>
                      <m:t>−243</m:t>
                    </m:r>
                    <m:r>
                      <a:rPr lang="ru-RU" b="0" i="0" dirty="0" smtClean="0">
                        <a:latin typeface="Cambria Math" panose="02040503050406030204" pitchFamily="18" charset="0"/>
                      </a:rPr>
                      <m:t>=157 </m:t>
                    </m:r>
                    <m:d>
                      <m:dPr>
                        <m:ctrlPr>
                          <a:rPr lang="ru-RU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0" i="0" dirty="0" smtClean="0">
                            <a:latin typeface="Cambria Math" panose="02040503050406030204" pitchFamily="18" charset="0"/>
                          </a:rPr>
                          <m:t>р.</m:t>
                        </m:r>
                      </m:e>
                    </m:d>
                    <m:r>
                      <a:rPr lang="ru-RU" b="0" i="0" dirty="0" smtClean="0">
                        <a:latin typeface="Cambria Math" panose="02040503050406030204" pitchFamily="18" charset="0"/>
                      </a:rPr>
                      <m:t>−сдача;</m:t>
                    </m:r>
                  </m:oMath>
                </a14:m>
                <a:endParaRPr lang="ru-RU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98" y="2925721"/>
                <a:ext cx="5641488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864" t="-3046" b="-55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6092949" y="3020526"/>
            <a:ext cx="5641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</a:t>
            </a:r>
          </a:p>
          <a:p>
            <a:r>
              <a:rPr lang="ru-RU" dirty="0" smtClean="0"/>
              <a:t>а) 2 купюры, 157 рублей сдачи;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044035" y="1570104"/>
            <a:ext cx="31862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18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3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3" name="Прямая соединительная линия 7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08631"/>
            <a:ext cx="121920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73319" y="161602"/>
            <a:ext cx="10029387" cy="37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133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Примеры практико-ориентированных заданий в учебниках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162425" y="6454770"/>
            <a:ext cx="2581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hlinkClick r:id="rId3"/>
              </a:rPr>
              <a:t>УМК по математике </a:t>
            </a:r>
            <a:r>
              <a:rPr lang="ru-RU" sz="1100" b="1" dirty="0" smtClean="0">
                <a:hlinkClick r:id="rId3"/>
              </a:rPr>
              <a:t>Н.Я. </a:t>
            </a:r>
            <a:r>
              <a:rPr lang="ru-RU" sz="1100" b="1" dirty="0" err="1" smtClean="0">
                <a:hlinkClick r:id="rId3"/>
              </a:rPr>
              <a:t>Виленкина</a:t>
            </a:r>
            <a:r>
              <a:rPr lang="ru-RU" sz="1100" b="1" dirty="0" smtClean="0"/>
              <a:t>.</a:t>
            </a:r>
            <a:endParaRPr lang="ru-RU" sz="1100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05801" y="939256"/>
            <a:ext cx="9230849" cy="1657350"/>
            <a:chOff x="240697" y="980891"/>
            <a:chExt cx="9230849" cy="165735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697" y="980891"/>
              <a:ext cx="9210675" cy="165735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6092949" y="1842448"/>
              <a:ext cx="3378597" cy="7957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9634" name="Picture 2" descr="Льда, Мороженое, Вафельный, Десерт, Лето, Сладки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634" y="606923"/>
            <a:ext cx="1109149" cy="221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0698" y="2925721"/>
                <a:ext cx="564148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Решение</a:t>
                </a: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∙200=600 </m:t>
                    </m:r>
                    <m:d>
                      <m:dPr>
                        <m:ctrlP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р.</m:t>
                        </m:r>
                      </m:e>
                    </m:d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−всего у мальчиков;</m:t>
                    </m:r>
                  </m:oMath>
                </a14:m>
                <a:endParaRPr lang="ru-RU" b="0" dirty="0" smtClean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∙81=243</m:t>
                    </m:r>
                    <m:d>
                      <m:dPr>
                        <m:ctrlP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р.</m:t>
                        </m:r>
                      </m:e>
                    </m:d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−потратили на пряники;</m:t>
                    </m:r>
                  </m:oMath>
                </a14:m>
                <a:endParaRPr lang="ru-RU" b="0" dirty="0" smtClean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ru-RU" b="0" i="1" dirty="0" smtClean="0">
                        <a:latin typeface="Cambria Math" panose="02040503050406030204" pitchFamily="18" charset="0"/>
                      </a:rPr>
                      <m:t>400</m:t>
                    </m:r>
                    <m:r>
                      <a:rPr lang="ru-RU" i="1" dirty="0" smtClean="0">
                        <a:latin typeface="Cambria Math" panose="02040503050406030204" pitchFamily="18" charset="0"/>
                      </a:rPr>
                      <m:t>−243</m:t>
                    </m:r>
                    <m:r>
                      <a:rPr lang="ru-RU" b="0" i="0" dirty="0" smtClean="0">
                        <a:latin typeface="Cambria Math" panose="02040503050406030204" pitchFamily="18" charset="0"/>
                      </a:rPr>
                      <m:t>=157 </m:t>
                    </m:r>
                    <m:d>
                      <m:dPr>
                        <m:ctrlPr>
                          <a:rPr lang="ru-RU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0" i="0" dirty="0" smtClean="0">
                            <a:latin typeface="Cambria Math" panose="02040503050406030204" pitchFamily="18" charset="0"/>
                          </a:rPr>
                          <m:t>р.</m:t>
                        </m:r>
                      </m:e>
                    </m:d>
                    <m:r>
                      <a:rPr lang="ru-RU" b="0" i="0" dirty="0" smtClean="0">
                        <a:latin typeface="Cambria Math" panose="02040503050406030204" pitchFamily="18" charset="0"/>
                      </a:rPr>
                      <m:t>−сдача;</m:t>
                    </m:r>
                  </m:oMath>
                </a14:m>
                <a:endParaRPr lang="ru-RU" b="0" dirty="0" smtClean="0"/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157:60=2 (ост. 37 р.)</m:t>
                    </m:r>
                  </m:oMath>
                </a14:m>
                <a:r>
                  <a:rPr lang="ru-RU" dirty="0" smtClean="0"/>
                  <a:t>;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98" y="2925721"/>
                <a:ext cx="5641488" cy="1477328"/>
              </a:xfrm>
              <a:prstGeom prst="rect">
                <a:avLst/>
              </a:prstGeom>
              <a:blipFill rotWithShape="0">
                <a:blip r:embed="rId6"/>
                <a:stretch>
                  <a:fillRect l="-864" t="-2479" b="-57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6092949" y="3020526"/>
            <a:ext cx="5641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</a:t>
            </a:r>
          </a:p>
          <a:p>
            <a:r>
              <a:rPr lang="ru-RU" dirty="0" smtClean="0"/>
              <a:t>а) 2 купюры, 157 рублей сдачи;</a:t>
            </a:r>
          </a:p>
          <a:p>
            <a:r>
              <a:rPr lang="ru-RU" dirty="0" smtClean="0"/>
              <a:t>б) 2 пачки мороженого;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044035" y="1570104"/>
            <a:ext cx="31862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Льда, Мороженое, Вафельный, Десерт, Лето, Сладки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319" y="567355"/>
            <a:ext cx="1109149" cy="221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87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3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3" name="Прямая соединительная линия 7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08631"/>
            <a:ext cx="121920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73319" y="161602"/>
            <a:ext cx="10029387" cy="37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133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Примеры практико-ориентированных заданий в учебниках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162425" y="6454770"/>
            <a:ext cx="2581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hlinkClick r:id="rId3"/>
              </a:rPr>
              <a:t>УМК по математике </a:t>
            </a:r>
            <a:r>
              <a:rPr lang="ru-RU" sz="1100" b="1" dirty="0" smtClean="0">
                <a:hlinkClick r:id="rId3"/>
              </a:rPr>
              <a:t>Н.Я. </a:t>
            </a:r>
            <a:r>
              <a:rPr lang="ru-RU" sz="1100" b="1" dirty="0" err="1" smtClean="0">
                <a:hlinkClick r:id="rId3"/>
              </a:rPr>
              <a:t>Виленкина</a:t>
            </a:r>
            <a:r>
              <a:rPr lang="ru-RU" sz="1100" b="1" dirty="0" smtClean="0"/>
              <a:t>.</a:t>
            </a:r>
            <a:endParaRPr lang="ru-RU" sz="1100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05801" y="939256"/>
            <a:ext cx="9230849" cy="1657350"/>
            <a:chOff x="240697" y="980891"/>
            <a:chExt cx="9230849" cy="165735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697" y="980891"/>
              <a:ext cx="9210675" cy="165735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6092949" y="1842448"/>
              <a:ext cx="3378597" cy="7957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0698" y="2925721"/>
                <a:ext cx="564148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Решение</a:t>
                </a: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∙200=600 </m:t>
                    </m:r>
                    <m:d>
                      <m:dPr>
                        <m:ctrlP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р.</m:t>
                        </m:r>
                      </m:e>
                    </m:d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−всего у мальчиков;</m:t>
                    </m:r>
                  </m:oMath>
                </a14:m>
                <a:endParaRPr lang="ru-RU" b="0" dirty="0" smtClean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∙81=243</m:t>
                    </m:r>
                    <m:d>
                      <m:dPr>
                        <m:ctrlP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р.</m:t>
                        </m:r>
                      </m:e>
                    </m:d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−потратили на пряники;</m:t>
                    </m:r>
                  </m:oMath>
                </a14:m>
                <a:endParaRPr lang="ru-RU" b="0" dirty="0" smtClean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ru-RU" b="0" i="1" dirty="0" smtClean="0">
                        <a:latin typeface="Cambria Math" panose="02040503050406030204" pitchFamily="18" charset="0"/>
                      </a:rPr>
                      <m:t>400</m:t>
                    </m:r>
                    <m:r>
                      <a:rPr lang="ru-RU" i="1" dirty="0" smtClean="0">
                        <a:latin typeface="Cambria Math" panose="02040503050406030204" pitchFamily="18" charset="0"/>
                      </a:rPr>
                      <m:t>−243</m:t>
                    </m:r>
                    <m:r>
                      <a:rPr lang="ru-RU" b="0" i="0" dirty="0" smtClean="0">
                        <a:latin typeface="Cambria Math" panose="02040503050406030204" pitchFamily="18" charset="0"/>
                      </a:rPr>
                      <m:t>=157 </m:t>
                    </m:r>
                    <m:d>
                      <m:dPr>
                        <m:ctrlPr>
                          <a:rPr lang="ru-RU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0" i="0" dirty="0" smtClean="0">
                            <a:latin typeface="Cambria Math" panose="02040503050406030204" pitchFamily="18" charset="0"/>
                          </a:rPr>
                          <m:t>р.</m:t>
                        </m:r>
                      </m:e>
                    </m:d>
                    <m:r>
                      <a:rPr lang="ru-RU" b="0" i="0" dirty="0" smtClean="0">
                        <a:latin typeface="Cambria Math" panose="02040503050406030204" pitchFamily="18" charset="0"/>
                      </a:rPr>
                      <m:t>−сдача;</m:t>
                    </m:r>
                  </m:oMath>
                </a14:m>
                <a:endParaRPr lang="ru-RU" b="0" dirty="0" smtClean="0"/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157:60=2 (ост. 37 р.)</m:t>
                    </m:r>
                  </m:oMath>
                </a14:m>
                <a:r>
                  <a:rPr lang="ru-RU" dirty="0" smtClean="0"/>
                  <a:t>;</a:t>
                </a: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200+</m:t>
                    </m:r>
                    <m:r>
                      <a:rPr lang="ru-RU" b="0" i="1" dirty="0" smtClean="0">
                        <a:latin typeface="Cambria Math" panose="02040503050406030204" pitchFamily="18" charset="0"/>
                      </a:rPr>
                      <m:t>37=237 </m:t>
                    </m:r>
                    <m:d>
                      <m:dPr>
                        <m:ctrlPr>
                          <a:rPr lang="ru-RU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р.</m:t>
                        </m:r>
                      </m:e>
                    </m:d>
                    <m:r>
                      <a:rPr lang="ru-RU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98" y="2925721"/>
                <a:ext cx="5641488" cy="1754326"/>
              </a:xfrm>
              <a:prstGeom prst="rect">
                <a:avLst/>
              </a:prstGeom>
              <a:blipFill rotWithShape="0">
                <a:blip r:embed="rId5"/>
                <a:stretch>
                  <a:fillRect l="-864" t="-2083" b="-34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6092949" y="3020526"/>
            <a:ext cx="5641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</a:t>
            </a:r>
          </a:p>
          <a:p>
            <a:r>
              <a:rPr lang="ru-RU" dirty="0" smtClean="0"/>
              <a:t>а) 2 купюры, 157 рублей сдачи;</a:t>
            </a:r>
          </a:p>
          <a:p>
            <a:r>
              <a:rPr lang="ru-RU" dirty="0" smtClean="0"/>
              <a:t>б) 2 пачки мороженого;</a:t>
            </a:r>
          </a:p>
          <a:p>
            <a:r>
              <a:rPr lang="ru-RU" dirty="0" smtClean="0"/>
              <a:t>Осталось 237 рублей.</a:t>
            </a:r>
            <a:endParaRPr lang="ru-RU" dirty="0"/>
          </a:p>
        </p:txBody>
      </p:sp>
      <p:pic>
        <p:nvPicPr>
          <p:cNvPr id="32" name="Picture 2" descr="Льда, Мороженое, Вафельный, Десерт, Лето, Сладки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634" y="606923"/>
            <a:ext cx="1109149" cy="221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Льда, Мороженое, Вафельный, Десерт, Лето, Сладки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319" y="567355"/>
            <a:ext cx="1109149" cy="221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39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3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3" name="Прямая соединительная линия 7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08631"/>
            <a:ext cx="121920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73319" y="161602"/>
            <a:ext cx="10029387" cy="37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133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Примеры практико-ориентированных заданий в учебниках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162425" y="6454770"/>
            <a:ext cx="2581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hlinkClick r:id="rId3"/>
              </a:rPr>
              <a:t>УМК по математике </a:t>
            </a:r>
            <a:r>
              <a:rPr lang="ru-RU" sz="1100" b="1" dirty="0" smtClean="0">
                <a:hlinkClick r:id="rId3"/>
              </a:rPr>
              <a:t>Н.Я. </a:t>
            </a:r>
            <a:r>
              <a:rPr lang="ru-RU" sz="1100" b="1" dirty="0" err="1" smtClean="0">
                <a:hlinkClick r:id="rId3"/>
              </a:rPr>
              <a:t>Виленкина</a:t>
            </a:r>
            <a:r>
              <a:rPr lang="ru-RU" sz="1100" b="1" dirty="0" smtClean="0"/>
              <a:t>.</a:t>
            </a:r>
            <a:endParaRPr lang="ru-RU" sz="11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97" y="1099498"/>
            <a:ext cx="9239250" cy="1028700"/>
          </a:xfrm>
          <a:prstGeom prst="rect">
            <a:avLst/>
          </a:prstGeom>
        </p:spPr>
      </p:pic>
      <p:pic>
        <p:nvPicPr>
          <p:cNvPr id="71682" name="Picture 2" descr="Падение, Кран, Нажмите, Воды, Водослива, Капля Вод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05" y="643047"/>
            <a:ext cx="1354776" cy="178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90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3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3" name="Прямая соединительная линия 7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08631"/>
            <a:ext cx="121920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73319" y="161602"/>
            <a:ext cx="10029387" cy="37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133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Примеры практико-ориентированных заданий в учебниках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162425" y="6454770"/>
            <a:ext cx="2581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hlinkClick r:id="rId3"/>
              </a:rPr>
              <a:t>УМК по математике </a:t>
            </a:r>
            <a:r>
              <a:rPr lang="ru-RU" sz="1100" b="1" dirty="0" smtClean="0">
                <a:hlinkClick r:id="rId3"/>
              </a:rPr>
              <a:t>Н.Я. </a:t>
            </a:r>
            <a:r>
              <a:rPr lang="ru-RU" sz="1100" b="1" dirty="0" err="1" smtClean="0">
                <a:hlinkClick r:id="rId3"/>
              </a:rPr>
              <a:t>Виленкина</a:t>
            </a:r>
            <a:r>
              <a:rPr lang="ru-RU" sz="1100" b="1" dirty="0" smtClean="0"/>
              <a:t>.</a:t>
            </a:r>
            <a:endParaRPr lang="ru-RU" sz="11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97" y="1099498"/>
            <a:ext cx="9239250" cy="1028700"/>
          </a:xfrm>
          <a:prstGeom prst="rect">
            <a:avLst/>
          </a:prstGeom>
        </p:spPr>
      </p:pic>
      <p:pic>
        <p:nvPicPr>
          <p:cNvPr id="71682" name="Picture 2" descr="Падение, Кран, Нажмите, Воды, Водослива, Капля Вод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05" y="643047"/>
            <a:ext cx="1354776" cy="178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82253" y="2344793"/>
            <a:ext cx="648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1 минута = 60 секунд; 1 час = 60 минут; 1 сутки = 24 часа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6845966" y="2080070"/>
            <a:ext cx="245233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17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3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3" name="Прямая соединительная линия 7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08631"/>
            <a:ext cx="121920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73319" y="161602"/>
            <a:ext cx="10029387" cy="37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133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Примеры практико-ориентированных заданий в учебниках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162425" y="6454770"/>
            <a:ext cx="2581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hlinkClick r:id="rId3"/>
              </a:rPr>
              <a:t>УМК по математике </a:t>
            </a:r>
            <a:r>
              <a:rPr lang="ru-RU" sz="1100" b="1" dirty="0" smtClean="0">
                <a:hlinkClick r:id="rId3"/>
              </a:rPr>
              <a:t>Н.Я. </a:t>
            </a:r>
            <a:r>
              <a:rPr lang="ru-RU" sz="1100" b="1" dirty="0" err="1" smtClean="0">
                <a:hlinkClick r:id="rId3"/>
              </a:rPr>
              <a:t>Виленкина</a:t>
            </a:r>
            <a:r>
              <a:rPr lang="ru-RU" sz="1100" b="1" dirty="0" smtClean="0"/>
              <a:t>.</a:t>
            </a:r>
            <a:endParaRPr lang="ru-RU" sz="11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97" y="1099498"/>
            <a:ext cx="9239250" cy="1028700"/>
          </a:xfrm>
          <a:prstGeom prst="rect">
            <a:avLst/>
          </a:prstGeom>
        </p:spPr>
      </p:pic>
      <p:pic>
        <p:nvPicPr>
          <p:cNvPr id="71682" name="Picture 2" descr="Падение, Кран, Нажмите, Воды, Водослива, Капля Вод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05" y="643047"/>
            <a:ext cx="1354776" cy="178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40698" y="2925721"/>
                <a:ext cx="774827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Решение</a:t>
                </a: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∙60=1 800 </m:t>
                    </m:r>
                    <m:d>
                      <m:dPr>
                        <m:ctrlP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капель</m:t>
                        </m:r>
                      </m:e>
                    </m:d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−за час;</m:t>
                    </m:r>
                  </m:oMath>
                </a14:m>
                <a:endParaRPr lang="ru-RU" b="0" dirty="0" smtClean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24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∙1800=43 200</m:t>
                    </m:r>
                    <m:d>
                      <m:dPr>
                        <m:ctrlP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капель</m:t>
                        </m:r>
                      </m:e>
                    </m:d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−за сутки;</m:t>
                    </m:r>
                  </m:oMath>
                </a14:m>
                <a:endParaRPr lang="ru-RU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98" y="2925721"/>
                <a:ext cx="7748270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629" t="-3974" b="-7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382253" y="2344793"/>
            <a:ext cx="648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1 минута = 60 секунд; 1 час = 60 минут; 1 сутки = 24 часа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6845966" y="2080070"/>
            <a:ext cx="245233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659203" y="2956285"/>
            <a:ext cx="4939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</a:t>
            </a:r>
          </a:p>
          <a:p>
            <a:r>
              <a:rPr lang="ru-RU" dirty="0" smtClean="0"/>
              <a:t>а) 1 800 капель, 43 200 капель;</a:t>
            </a:r>
          </a:p>
        </p:txBody>
      </p:sp>
    </p:spTree>
    <p:extLst>
      <p:ext uri="{BB962C8B-B14F-4D97-AF65-F5344CB8AC3E}">
        <p14:creationId xmlns:p14="http://schemas.microsoft.com/office/powerpoint/2010/main" val="215016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3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3" name="Прямая соединительная линия 7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08631"/>
            <a:ext cx="121920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73319" y="161602"/>
            <a:ext cx="10029387" cy="37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133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Примеры практико-ориентированных заданий в учебниках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162425" y="6454770"/>
            <a:ext cx="2581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hlinkClick r:id="rId3"/>
              </a:rPr>
              <a:t>УМК по математике </a:t>
            </a:r>
            <a:r>
              <a:rPr lang="ru-RU" sz="1100" b="1" dirty="0" smtClean="0">
                <a:hlinkClick r:id="rId3"/>
              </a:rPr>
              <a:t>Н.Я. </a:t>
            </a:r>
            <a:r>
              <a:rPr lang="ru-RU" sz="1100" b="1" dirty="0" err="1" smtClean="0">
                <a:hlinkClick r:id="rId3"/>
              </a:rPr>
              <a:t>Виленкина</a:t>
            </a:r>
            <a:r>
              <a:rPr lang="ru-RU" sz="1100" b="1" dirty="0" smtClean="0"/>
              <a:t>.</a:t>
            </a:r>
            <a:endParaRPr lang="ru-RU" sz="11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97" y="1099498"/>
            <a:ext cx="9239250" cy="1028700"/>
          </a:xfrm>
          <a:prstGeom prst="rect">
            <a:avLst/>
          </a:prstGeom>
        </p:spPr>
      </p:pic>
      <p:pic>
        <p:nvPicPr>
          <p:cNvPr id="71682" name="Picture 2" descr="Падение, Кран, Нажмите, Воды, Водослива, Капля Вод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05" y="643047"/>
            <a:ext cx="1354776" cy="178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40698" y="2925721"/>
                <a:ext cx="774827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Решение</a:t>
                </a: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∙60=1 800 </m:t>
                    </m:r>
                    <m:d>
                      <m:dPr>
                        <m:ctrlP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капель</m:t>
                        </m:r>
                      </m:e>
                    </m:d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−за час;</m:t>
                    </m:r>
                  </m:oMath>
                </a14:m>
                <a:endParaRPr lang="ru-RU" b="0" dirty="0" smtClean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24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∙1800=43 200</m:t>
                    </m:r>
                    <m:d>
                      <m:dPr>
                        <m:ctrlP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капель</m:t>
                        </m:r>
                      </m:e>
                    </m:d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−за сутки;</m:t>
                    </m:r>
                  </m:oMath>
                </a14:m>
                <a:endParaRPr lang="ru-RU" b="0" dirty="0" smtClean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ru-RU" b="0" i="1" dirty="0" smtClean="0">
                        <a:latin typeface="Cambria Math" panose="02040503050406030204" pitchFamily="18" charset="0"/>
                      </a:rPr>
                      <m:t>43 200:100</m:t>
                    </m:r>
                    <m:r>
                      <a:rPr lang="ru-R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∙7=3 024</m:t>
                    </m:r>
                    <m:r>
                      <a:rPr lang="ru-RU" b="0" i="0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ru-RU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0" i="0" dirty="0" smtClean="0">
                            <a:latin typeface="Cambria Math" panose="02040503050406030204" pitchFamily="18" charset="0"/>
                          </a:rPr>
                          <m:t>г</m:t>
                        </m:r>
                      </m:e>
                    </m:d>
                    <m:r>
                      <a:rPr lang="ru-RU" b="0" i="0" dirty="0" smtClean="0">
                        <a:latin typeface="Cambria Math" panose="02040503050406030204" pitchFamily="18" charset="0"/>
                      </a:rPr>
                      <m:t>−воды вытечет за сутки.</m:t>
                    </m:r>
                  </m:oMath>
                </a14:m>
                <a:endParaRPr lang="ru-RU" b="0" dirty="0" smtClean="0"/>
              </a:p>
              <a:p>
                <a:pPr marL="342900" indent="-342900">
                  <a:buAutoNum type="arabicParenR"/>
                </a:pPr>
                <a:endParaRPr lang="ru-RU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98" y="2925721"/>
                <a:ext cx="7748270" cy="1477328"/>
              </a:xfrm>
              <a:prstGeom prst="rect">
                <a:avLst/>
              </a:prstGeom>
              <a:blipFill rotWithShape="0">
                <a:blip r:embed="rId6"/>
                <a:stretch>
                  <a:fillRect l="-629" t="-24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382253" y="2344793"/>
            <a:ext cx="648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1 минута = 60 секунд; 1 час = 60 минут; 1 сутки = 24 часа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6845966" y="2080070"/>
            <a:ext cx="245233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659203" y="2956285"/>
            <a:ext cx="4939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</a:t>
            </a:r>
          </a:p>
          <a:p>
            <a:r>
              <a:rPr lang="ru-RU" dirty="0" smtClean="0"/>
              <a:t>а) 1 800 капель, 43 200 капель;</a:t>
            </a:r>
          </a:p>
          <a:p>
            <a:r>
              <a:rPr lang="ru-RU" dirty="0" smtClean="0"/>
              <a:t>б) 3 024 г</a:t>
            </a:r>
          </a:p>
        </p:txBody>
      </p:sp>
    </p:spTree>
    <p:extLst>
      <p:ext uri="{BB962C8B-B14F-4D97-AF65-F5344CB8AC3E}">
        <p14:creationId xmlns:p14="http://schemas.microsoft.com/office/powerpoint/2010/main" val="71139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3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3" name="Прямая соединительная линия 7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08631"/>
            <a:ext cx="121920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73319" y="161602"/>
            <a:ext cx="10029387" cy="37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133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Примеры практико-ориентированных заданий в учебниках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162425" y="6454770"/>
            <a:ext cx="2581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hlinkClick r:id="rId3"/>
              </a:rPr>
              <a:t>УМК по математике </a:t>
            </a:r>
            <a:r>
              <a:rPr lang="ru-RU" sz="1100" b="1" dirty="0" smtClean="0">
                <a:hlinkClick r:id="rId3"/>
              </a:rPr>
              <a:t>Н.Я. </a:t>
            </a:r>
            <a:r>
              <a:rPr lang="ru-RU" sz="1100" b="1" dirty="0" err="1" smtClean="0">
                <a:hlinkClick r:id="rId3"/>
              </a:rPr>
              <a:t>Виленкина</a:t>
            </a:r>
            <a:r>
              <a:rPr lang="ru-RU" sz="1100" b="1" dirty="0" smtClean="0"/>
              <a:t>.</a:t>
            </a:r>
            <a:endParaRPr lang="ru-RU" sz="11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97" y="1099498"/>
            <a:ext cx="9239250" cy="1028700"/>
          </a:xfrm>
          <a:prstGeom prst="rect">
            <a:avLst/>
          </a:prstGeom>
        </p:spPr>
      </p:pic>
      <p:pic>
        <p:nvPicPr>
          <p:cNvPr id="71682" name="Picture 2" descr="Падение, Кран, Нажмите, Воды, Водослива, Капля Вод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05" y="643047"/>
            <a:ext cx="1354776" cy="178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40698" y="2925721"/>
                <a:ext cx="774827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Решение</a:t>
                </a: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∙60=1 800 </m:t>
                    </m:r>
                    <m:d>
                      <m:dPr>
                        <m:ctrlP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капель</m:t>
                        </m:r>
                      </m:e>
                    </m:d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−за час;</m:t>
                    </m:r>
                  </m:oMath>
                </a14:m>
                <a:endParaRPr lang="ru-RU" b="0" dirty="0" smtClean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24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∙1800=43 200</m:t>
                    </m:r>
                    <m:d>
                      <m:dPr>
                        <m:ctrlP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капель</m:t>
                        </m:r>
                      </m:e>
                    </m:d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−за сутки;</m:t>
                    </m:r>
                  </m:oMath>
                </a14:m>
                <a:endParaRPr lang="ru-RU" b="0" dirty="0" smtClean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ru-RU" b="0" i="1" dirty="0" smtClean="0">
                        <a:latin typeface="Cambria Math" panose="02040503050406030204" pitchFamily="18" charset="0"/>
                      </a:rPr>
                      <m:t>43 200:100</m:t>
                    </m:r>
                    <m:r>
                      <a:rPr lang="ru-R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∙7=3 024</m:t>
                    </m:r>
                    <m:r>
                      <a:rPr lang="ru-RU" b="0" i="0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ru-RU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0" i="0" dirty="0" smtClean="0">
                            <a:latin typeface="Cambria Math" panose="02040503050406030204" pitchFamily="18" charset="0"/>
                          </a:rPr>
                          <m:t>г</m:t>
                        </m:r>
                      </m:e>
                    </m:d>
                    <m:r>
                      <a:rPr lang="ru-RU" b="0" i="0" dirty="0" smtClean="0">
                        <a:latin typeface="Cambria Math" panose="02040503050406030204" pitchFamily="18" charset="0"/>
                      </a:rPr>
                      <m:t>−воды вытечет за сутки.</m:t>
                    </m:r>
                  </m:oMath>
                </a14:m>
                <a:endParaRPr lang="ru-RU" b="0" dirty="0" smtClean="0"/>
              </a:p>
              <a:p>
                <a:pPr marL="342900" indent="-342900">
                  <a:buAutoNum type="arabicParenR"/>
                </a:pPr>
                <a:endParaRPr lang="ru-RU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3 024 г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≈3 кг</m:t>
                      </m:r>
                    </m:oMath>
                  </m:oMathPara>
                </a14:m>
                <a:endParaRPr lang="ru-RU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98" y="2925721"/>
                <a:ext cx="7748270" cy="1754326"/>
              </a:xfrm>
              <a:prstGeom prst="rect">
                <a:avLst/>
              </a:prstGeom>
              <a:blipFill rotWithShape="0">
                <a:blip r:embed="rId6"/>
                <a:stretch>
                  <a:fillRect l="-629" t="-20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382253" y="2344793"/>
            <a:ext cx="648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1 минута = 60 секунд; 1 час = 60 минут; 1 сутки = 24 часа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6845966" y="2080070"/>
            <a:ext cx="245233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659203" y="2956285"/>
            <a:ext cx="4939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</a:t>
            </a:r>
          </a:p>
          <a:p>
            <a:r>
              <a:rPr lang="ru-RU" dirty="0" smtClean="0"/>
              <a:t>а) 1 800 капель, 43 200 капель;</a:t>
            </a:r>
          </a:p>
          <a:p>
            <a:r>
              <a:rPr lang="ru-RU" dirty="0" smtClean="0"/>
              <a:t>б) 3 024 г (примерно 3 кг).</a:t>
            </a:r>
          </a:p>
        </p:txBody>
      </p:sp>
    </p:spTree>
    <p:extLst>
      <p:ext uri="{BB962C8B-B14F-4D97-AF65-F5344CB8AC3E}">
        <p14:creationId xmlns:p14="http://schemas.microsoft.com/office/powerpoint/2010/main" val="336677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3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3" name="Прямая соединительная линия 7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08631"/>
            <a:ext cx="121920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73319" y="161602"/>
            <a:ext cx="10029387" cy="37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133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Примеры практико-ориентированных заданий в учебниках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162425" y="6454770"/>
            <a:ext cx="2581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hlinkClick r:id="rId3"/>
              </a:rPr>
              <a:t>УМК по математике </a:t>
            </a:r>
            <a:r>
              <a:rPr lang="ru-RU" sz="1100" b="1" dirty="0" smtClean="0">
                <a:hlinkClick r:id="rId3"/>
              </a:rPr>
              <a:t>Н.Я. </a:t>
            </a:r>
            <a:r>
              <a:rPr lang="ru-RU" sz="1100" b="1" dirty="0" err="1" smtClean="0">
                <a:hlinkClick r:id="rId3"/>
              </a:rPr>
              <a:t>Виленкина</a:t>
            </a:r>
            <a:r>
              <a:rPr lang="ru-RU" sz="1100" b="1" dirty="0" smtClean="0"/>
              <a:t>.</a:t>
            </a:r>
            <a:endParaRPr lang="ru-RU" sz="1100" b="1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633520"/>
            <a:ext cx="79533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72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850" y="1380322"/>
            <a:ext cx="114250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dirty="0"/>
              <a:t>Рассмотрите задания.</a:t>
            </a:r>
          </a:p>
          <a:p>
            <a:pPr lvl="0">
              <a:lnSpc>
                <a:spcPct val="150000"/>
              </a:lnSpc>
            </a:pPr>
            <a:r>
              <a:rPr lang="ru-RU" sz="2400" dirty="0"/>
              <a:t>Определите, к какому виду относится задание (</a:t>
            </a:r>
            <a:r>
              <a:rPr lang="en-US" sz="2400" dirty="0"/>
              <a:t>PISA</a:t>
            </a:r>
            <a:r>
              <a:rPr lang="ru-RU" sz="2400" dirty="0"/>
              <a:t> – не </a:t>
            </a:r>
            <a:r>
              <a:rPr lang="en-US" sz="2400" dirty="0"/>
              <a:t>PISA</a:t>
            </a:r>
            <a:r>
              <a:rPr lang="ru-RU" sz="2400" dirty="0"/>
              <a:t> – почти </a:t>
            </a:r>
            <a:r>
              <a:rPr lang="en-US" sz="2400" dirty="0"/>
              <a:t>PISA</a:t>
            </a:r>
            <a:r>
              <a:rPr lang="ru-RU" sz="2400" dirty="0"/>
              <a:t>). </a:t>
            </a:r>
            <a:endParaRPr lang="en-US" sz="2400" dirty="0" smtClean="0"/>
          </a:p>
          <a:p>
            <a:pPr lvl="0">
              <a:lnSpc>
                <a:spcPct val="150000"/>
              </a:lnSpc>
            </a:pPr>
            <a:r>
              <a:rPr lang="ru-RU" sz="2400" dirty="0" smtClean="0"/>
              <a:t>Ответьте </a:t>
            </a:r>
            <a:r>
              <a:rPr lang="ru-RU" sz="2400" dirty="0"/>
              <a:t>на вопросы: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Соответствует ли задание, относящееся к  PISA, формальной структуре? </a:t>
            </a:r>
            <a:endParaRPr lang="en-US" sz="2400" dirty="0" smtClean="0"/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Можно </a:t>
            </a:r>
            <a:r>
              <a:rPr lang="ru-RU" sz="2400" dirty="0"/>
              <a:t>ли использовать </a:t>
            </a:r>
            <a:r>
              <a:rPr lang="ru-RU" sz="2400" dirty="0" smtClean="0"/>
              <a:t>задание в </a:t>
            </a:r>
            <a:r>
              <a:rPr lang="ru-RU" sz="2400" dirty="0"/>
              <a:t>учебном процессе для формирования функциональной грамотности?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82422" y="196637"/>
            <a:ext cx="5553251" cy="4090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400" b="1" dirty="0">
                <a:solidFill>
                  <a:srgbClr val="2D2B8D"/>
                </a:solidFill>
                <a:latin typeface="+mj-lt"/>
                <a:ea typeface="Open Sans Condensed" pitchFamily="34" charset="0"/>
                <a:cs typeface="Open Sans Condensed" pitchFamily="34" charset="0"/>
              </a:rPr>
              <a:t>Определение характеристик заданий </a:t>
            </a:r>
            <a:r>
              <a:rPr lang="en-US" sz="2400" b="1" dirty="0">
                <a:solidFill>
                  <a:srgbClr val="2D2B8D"/>
                </a:solidFill>
                <a:latin typeface="+mj-lt"/>
                <a:ea typeface="Open Sans Condensed" pitchFamily="34" charset="0"/>
                <a:cs typeface="Open Sans Condensed" pitchFamily="34" charset="0"/>
              </a:rPr>
              <a:t>PISA</a:t>
            </a:r>
            <a:endParaRPr lang="ru-RU" sz="2400" b="1" dirty="0">
              <a:solidFill>
                <a:srgbClr val="2D2B8D"/>
              </a:solidFill>
              <a:latin typeface="+mj-lt"/>
              <a:ea typeface="Open Sans Condensed" pitchFamily="34" charset="0"/>
              <a:cs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3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3" name="Прямая соединительная линия 7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08631"/>
            <a:ext cx="121920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73319" y="161602"/>
            <a:ext cx="10029387" cy="37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133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Примеры практико-ориентированных заданий в учебниках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162425" y="6454770"/>
            <a:ext cx="2581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hlinkClick r:id="rId3"/>
              </a:rPr>
              <a:t>УМК по математике </a:t>
            </a:r>
            <a:r>
              <a:rPr lang="ru-RU" sz="1100" b="1" dirty="0" smtClean="0">
                <a:hlinkClick r:id="rId3"/>
              </a:rPr>
              <a:t>Н.Я. </a:t>
            </a:r>
            <a:r>
              <a:rPr lang="ru-RU" sz="1100" b="1" dirty="0" err="1" smtClean="0">
                <a:hlinkClick r:id="rId3"/>
              </a:rPr>
              <a:t>Виленкина</a:t>
            </a:r>
            <a:r>
              <a:rPr lang="ru-RU" sz="1100" b="1" dirty="0" smtClean="0"/>
              <a:t>.</a:t>
            </a:r>
            <a:endParaRPr lang="ru-RU" sz="1100" b="1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633520"/>
            <a:ext cx="79533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Прямая соединительная линия 25"/>
          <p:cNvCxnSpPr/>
          <p:nvPr/>
        </p:nvCxnSpPr>
        <p:spPr>
          <a:xfrm flipV="1">
            <a:off x="6087977" y="3188368"/>
            <a:ext cx="3838076" cy="1063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2257924" y="3409514"/>
            <a:ext cx="2662992" cy="1704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162425" y="3188368"/>
            <a:ext cx="962776" cy="95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526512" y="3404302"/>
            <a:ext cx="121722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9749596" y="3418035"/>
            <a:ext cx="296772" cy="852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2257924" y="3609598"/>
            <a:ext cx="5550571" cy="106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2456444" y="3824582"/>
            <a:ext cx="2996635" cy="2497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591273" y="3849553"/>
            <a:ext cx="33347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2287371" y="4081570"/>
            <a:ext cx="2549324" cy="1039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27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3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3" name="Прямая соединительная линия 7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08631"/>
            <a:ext cx="121920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73319" y="161602"/>
            <a:ext cx="10029387" cy="37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133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Примеры практико-ориентированных заданий в учебниках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162425" y="6454770"/>
            <a:ext cx="2581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hlinkClick r:id="rId3"/>
              </a:rPr>
              <a:t>УМК по математике </a:t>
            </a:r>
            <a:r>
              <a:rPr lang="ru-RU" sz="1100" b="1" dirty="0" smtClean="0">
                <a:hlinkClick r:id="rId3"/>
              </a:rPr>
              <a:t>Н.Я. </a:t>
            </a:r>
            <a:r>
              <a:rPr lang="ru-RU" sz="1100" b="1" dirty="0" err="1" smtClean="0">
                <a:hlinkClick r:id="rId3"/>
              </a:rPr>
              <a:t>Виленкина</a:t>
            </a:r>
            <a:r>
              <a:rPr lang="ru-RU" sz="1100" b="1" dirty="0" smtClean="0"/>
              <a:t>.</a:t>
            </a:r>
            <a:endParaRPr lang="ru-RU" sz="1100" b="1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633520"/>
            <a:ext cx="79533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46671"/>
              </p:ext>
            </p:extLst>
          </p:nvPr>
        </p:nvGraphicFramePr>
        <p:xfrm>
          <a:off x="288437" y="4193099"/>
          <a:ext cx="1179639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5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9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96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Стоимость, р.</a:t>
                      </a:r>
                      <a:endParaRPr lang="ru-RU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 батона хлеба</a:t>
                      </a:r>
                      <a:endParaRPr lang="ru-RU" sz="16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 пакета молока</a:t>
                      </a:r>
                      <a:endParaRPr lang="ru-RU" sz="16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 упаковка сыра</a:t>
                      </a:r>
                      <a:endParaRPr lang="ru-RU" sz="16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Вся покупка</a:t>
                      </a:r>
                      <a:endParaRPr lang="ru-RU" sz="16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«По пути»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«Рядом с домом»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«По соседству»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6" name="Прямая соединительная линия 25"/>
          <p:cNvCxnSpPr/>
          <p:nvPr/>
        </p:nvCxnSpPr>
        <p:spPr>
          <a:xfrm flipV="1">
            <a:off x="6087977" y="3188368"/>
            <a:ext cx="3838076" cy="1063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2257924" y="3409514"/>
            <a:ext cx="2662992" cy="1704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162425" y="3188368"/>
            <a:ext cx="962776" cy="95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526512" y="3404302"/>
            <a:ext cx="121722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9749596" y="3418035"/>
            <a:ext cx="296772" cy="852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2257924" y="3609598"/>
            <a:ext cx="5550571" cy="106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2456444" y="3824582"/>
            <a:ext cx="2996635" cy="2497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591273" y="3849553"/>
            <a:ext cx="33347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2287371" y="4081570"/>
            <a:ext cx="2549324" cy="1039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92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3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3" name="Прямая соединительная линия 7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08631"/>
            <a:ext cx="121920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73319" y="161602"/>
            <a:ext cx="10029387" cy="37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133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Примеры практико-ориентированных заданий в учебниках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162425" y="6454770"/>
            <a:ext cx="2581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hlinkClick r:id="rId3"/>
              </a:rPr>
              <a:t>УМК по математике </a:t>
            </a:r>
            <a:r>
              <a:rPr lang="ru-RU" sz="1100" b="1" dirty="0" smtClean="0">
                <a:hlinkClick r:id="rId3"/>
              </a:rPr>
              <a:t>Н.Я. </a:t>
            </a:r>
            <a:r>
              <a:rPr lang="ru-RU" sz="1100" b="1" dirty="0" err="1" smtClean="0">
                <a:hlinkClick r:id="rId3"/>
              </a:rPr>
              <a:t>Виленкина</a:t>
            </a:r>
            <a:r>
              <a:rPr lang="ru-RU" sz="1100" b="1" dirty="0" smtClean="0"/>
              <a:t>.</a:t>
            </a:r>
            <a:endParaRPr lang="ru-RU" sz="1100" b="1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633520"/>
            <a:ext cx="79533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5432407"/>
                  </p:ext>
                </p:extLst>
              </p:nvPr>
            </p:nvGraphicFramePr>
            <p:xfrm>
              <a:off x="288437" y="4193099"/>
              <a:ext cx="11796395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295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45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1908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0601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39617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/>
                            <a:t>Стоимость, р.</a:t>
                          </a:r>
                          <a:endParaRPr lang="ru-RU" b="1" dirty="0"/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/>
                            <a:t>2 батона хлеба</a:t>
                          </a:r>
                          <a:endParaRPr lang="ru-RU" sz="1600" b="1" dirty="0"/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/>
                            <a:t>3 пакета молока</a:t>
                          </a:r>
                          <a:endParaRPr lang="ru-RU" sz="1600" b="1" dirty="0"/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/>
                            <a:t>1 упаковка сыра</a:t>
                          </a:r>
                          <a:endParaRPr lang="ru-RU" sz="1600" b="1" dirty="0"/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/>
                            <a:t>Вся покупка</a:t>
                          </a:r>
                          <a:endParaRPr lang="ru-RU" sz="1600" b="1" dirty="0"/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b="1" dirty="0" smtClean="0"/>
                            <a:t>«По пути»</a:t>
                          </a:r>
                          <a:endParaRPr lang="ru-RU" b="1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54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165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144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363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b="1" dirty="0" smtClean="0"/>
                            <a:t>«Рядом с домом»</a:t>
                          </a:r>
                          <a:endParaRPr lang="ru-RU" b="1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50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>
                              <a:solidFill>
                                <a:srgbClr val="C00000"/>
                              </a:solidFill>
                            </a:rPr>
                            <a:t>128</a:t>
                          </a:r>
                          <a:endParaRPr lang="ru-RU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150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328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b="1" dirty="0" smtClean="0"/>
                            <a:t>«По соседству»</a:t>
                          </a:r>
                          <a:endParaRPr lang="ru-RU" b="1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48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180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140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i="1" dirty="0" smtClean="0">
                                    <a:latin typeface="Cambria Math" panose="02040503050406030204" pitchFamily="18" charset="0"/>
                                  </a:rPr>
                                  <m:t>368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6497315"/>
                  </p:ext>
                </p:extLst>
              </p:nvPr>
            </p:nvGraphicFramePr>
            <p:xfrm>
              <a:off x="288437" y="4193099"/>
              <a:ext cx="11796395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29548"/>
                    <a:gridCol w="1745575"/>
                    <a:gridCol w="1719086"/>
                    <a:gridCol w="1806010"/>
                    <a:gridCol w="4396176"/>
                  </a:tblGrid>
                  <a:tr h="370840">
                    <a:tc rowSpan="2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/>
                            <a:t>Стоимость, р.</a:t>
                          </a:r>
                          <a:endParaRPr lang="ru-RU" b="1" dirty="0"/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/>
                            <a:t>2 батона хлеба</a:t>
                          </a:r>
                          <a:endParaRPr lang="ru-RU" sz="1600" b="1" dirty="0"/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/>
                            <a:t>3 пакета молока</a:t>
                          </a:r>
                          <a:endParaRPr lang="ru-RU" sz="1600" b="1" dirty="0"/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/>
                            <a:t>1 упаковка сыра</a:t>
                          </a:r>
                          <a:endParaRPr lang="ru-RU" sz="1600" b="1" dirty="0"/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/>
                            <a:t>Вся покупка</a:t>
                          </a:r>
                          <a:endParaRPr lang="ru-RU" sz="1600" b="1" dirty="0"/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b="1" dirty="0" smtClean="0"/>
                            <a:t>«По пути»</a:t>
                          </a:r>
                          <a:endParaRPr lang="ru-RU" b="1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54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165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144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363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b="1" dirty="0" smtClean="0"/>
                            <a:t>«Рядом с домом»</a:t>
                          </a:r>
                          <a:endParaRPr lang="ru-RU" b="1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50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>
                              <a:solidFill>
                                <a:srgbClr val="C00000"/>
                              </a:solidFill>
                            </a:rPr>
                            <a:t>128</a:t>
                          </a:r>
                          <a:endParaRPr lang="ru-RU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150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328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b="1" dirty="0" smtClean="0"/>
                            <a:t>«По соседству»</a:t>
                          </a:r>
                          <a:endParaRPr lang="ru-RU" b="1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48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180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140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68655" t="-409836" r="-27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26" name="Прямая соединительная линия 25"/>
          <p:cNvCxnSpPr/>
          <p:nvPr/>
        </p:nvCxnSpPr>
        <p:spPr>
          <a:xfrm flipV="1">
            <a:off x="6087977" y="3188368"/>
            <a:ext cx="3838076" cy="1063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2257924" y="3409514"/>
            <a:ext cx="2662992" cy="1704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162425" y="3188368"/>
            <a:ext cx="962776" cy="95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526512" y="3404302"/>
            <a:ext cx="121722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9749596" y="3418035"/>
            <a:ext cx="296772" cy="852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2257924" y="3609598"/>
            <a:ext cx="5550571" cy="106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2456444" y="3824582"/>
            <a:ext cx="2996635" cy="2497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591273" y="3849553"/>
            <a:ext cx="33347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2287371" y="4081570"/>
            <a:ext cx="2549324" cy="1039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9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3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3" name="Прямая соединительная линия 7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08631"/>
            <a:ext cx="121920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73319" y="161602"/>
            <a:ext cx="10029387" cy="37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133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Примеры практико-ориентированных заданий в учебниках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162425" y="6454770"/>
            <a:ext cx="25813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hlinkClick r:id="rId3"/>
              </a:rPr>
              <a:t>УМК по математике </a:t>
            </a:r>
            <a:r>
              <a:rPr lang="ru-RU" sz="1100" b="1" dirty="0" smtClean="0">
                <a:hlinkClick r:id="rId3"/>
              </a:rPr>
              <a:t>Н.Я. </a:t>
            </a:r>
            <a:r>
              <a:rPr lang="ru-RU" sz="1100" b="1" dirty="0" err="1" smtClean="0">
                <a:hlinkClick r:id="rId3"/>
              </a:rPr>
              <a:t>Виленкина</a:t>
            </a:r>
            <a:r>
              <a:rPr lang="ru-RU" sz="1100" b="1" dirty="0" smtClean="0"/>
              <a:t>.</a:t>
            </a:r>
            <a:endParaRPr lang="ru-RU" sz="1100" b="1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633520"/>
            <a:ext cx="79533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5938118"/>
                  </p:ext>
                </p:extLst>
              </p:nvPr>
            </p:nvGraphicFramePr>
            <p:xfrm>
              <a:off x="288437" y="4193099"/>
              <a:ext cx="11796395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295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45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1908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0601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39617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/>
                            <a:t>Стоимость, р.</a:t>
                          </a:r>
                          <a:endParaRPr lang="ru-RU" b="1" dirty="0"/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/>
                            <a:t>2 батона хлеба</a:t>
                          </a:r>
                          <a:endParaRPr lang="ru-RU" sz="1600" b="1" dirty="0"/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/>
                            <a:t>3 пакета молока</a:t>
                          </a:r>
                          <a:endParaRPr lang="ru-RU" sz="1600" b="1" dirty="0"/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/>
                            <a:t>1 упаковка сыра</a:t>
                          </a:r>
                          <a:endParaRPr lang="ru-RU" sz="1600" b="1" dirty="0"/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/>
                            <a:t>Вся покупка</a:t>
                          </a:r>
                          <a:endParaRPr lang="ru-RU" sz="1600" b="1" dirty="0"/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b="1" dirty="0" smtClean="0"/>
                            <a:t>«По пути»</a:t>
                          </a:r>
                          <a:endParaRPr lang="ru-RU" b="1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54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165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144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363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b="1" dirty="0" smtClean="0"/>
                            <a:t>«Рядом с домом»</a:t>
                          </a:r>
                          <a:endParaRPr lang="ru-RU" b="1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50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>
                              <a:solidFill>
                                <a:srgbClr val="C00000"/>
                              </a:solidFill>
                            </a:rPr>
                            <a:t>128</a:t>
                          </a:r>
                          <a:endParaRPr lang="ru-RU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150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328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b="1" dirty="0" smtClean="0"/>
                            <a:t>«По соседству»</a:t>
                          </a:r>
                          <a:endParaRPr lang="ru-RU" b="1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48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180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140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i="1" dirty="0" smtClean="0">
                                    <a:latin typeface="Cambria Math" panose="02040503050406030204" pitchFamily="18" charset="0"/>
                                  </a:rPr>
                                  <m:t>368</m:t>
                                </m:r>
                                <m:r>
                                  <a:rPr lang="ru-RU" b="0" i="1" dirty="0" smtClean="0">
                                    <a:latin typeface="Cambria Math" panose="02040503050406030204" pitchFamily="18" charset="0"/>
                                  </a:rPr>
                                  <m:t>−368</m:t>
                                </m:r>
                                <m:r>
                                  <a:rPr lang="ru-RU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∙0,05=368−18,4=349,6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9894815"/>
                  </p:ext>
                </p:extLst>
              </p:nvPr>
            </p:nvGraphicFramePr>
            <p:xfrm>
              <a:off x="288437" y="4193099"/>
              <a:ext cx="11796395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29548"/>
                    <a:gridCol w="1745575"/>
                    <a:gridCol w="1719086"/>
                    <a:gridCol w="1806010"/>
                    <a:gridCol w="4396176"/>
                  </a:tblGrid>
                  <a:tr h="370840">
                    <a:tc rowSpan="2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/>
                            <a:t>Стоимость, р.</a:t>
                          </a:r>
                          <a:endParaRPr lang="ru-RU" b="1" dirty="0"/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/>
                            <a:t>2 батона хлеба</a:t>
                          </a:r>
                          <a:endParaRPr lang="ru-RU" sz="1600" b="1" dirty="0"/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/>
                            <a:t>3 пакета молока</a:t>
                          </a:r>
                          <a:endParaRPr lang="ru-RU" sz="1600" b="1" dirty="0"/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/>
                            <a:t>1 упаковка сыра</a:t>
                          </a:r>
                          <a:endParaRPr lang="ru-RU" sz="1600" b="1" dirty="0"/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 smtClean="0"/>
                            <a:t>Вся покупка</a:t>
                          </a:r>
                          <a:endParaRPr lang="ru-RU" sz="1600" b="1" dirty="0"/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b="1" dirty="0" smtClean="0"/>
                            <a:t>«По пути»</a:t>
                          </a:r>
                          <a:endParaRPr lang="ru-RU" b="1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54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165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144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363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b="1" dirty="0" smtClean="0"/>
                            <a:t>«Рядом с домом»</a:t>
                          </a:r>
                          <a:endParaRPr lang="ru-RU" b="1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50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 smtClean="0">
                              <a:solidFill>
                                <a:srgbClr val="C00000"/>
                              </a:solidFill>
                            </a:rPr>
                            <a:t>128</a:t>
                          </a:r>
                          <a:endParaRPr lang="ru-RU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150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328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b="1" dirty="0" smtClean="0"/>
                            <a:t>«По соседству»</a:t>
                          </a:r>
                          <a:endParaRPr lang="ru-RU" b="1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48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180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140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68655" t="-409836" r="-277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26" name="Прямая соединительная линия 25"/>
          <p:cNvCxnSpPr/>
          <p:nvPr/>
        </p:nvCxnSpPr>
        <p:spPr>
          <a:xfrm flipV="1">
            <a:off x="6087977" y="3188368"/>
            <a:ext cx="3838076" cy="1063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2257924" y="3409514"/>
            <a:ext cx="2662992" cy="1704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162425" y="3188368"/>
            <a:ext cx="962776" cy="95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526512" y="3404302"/>
            <a:ext cx="121722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9749596" y="3418035"/>
            <a:ext cx="296772" cy="852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2257924" y="3609598"/>
            <a:ext cx="5550571" cy="106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2456444" y="3824582"/>
            <a:ext cx="2996635" cy="2497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591273" y="3849553"/>
            <a:ext cx="33347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2287371" y="4081570"/>
            <a:ext cx="2549324" cy="1039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07705" y="6195563"/>
            <a:ext cx="4212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Ответ. </a:t>
            </a:r>
            <a:r>
              <a:rPr lang="ru-RU" sz="2000" dirty="0" smtClean="0"/>
              <a:t>В магазине «Рядом с домом».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394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779828" y="216591"/>
            <a:ext cx="10029387" cy="37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133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Математическая грамотность. Полезные материалы</a:t>
            </a:r>
          </a:p>
        </p:txBody>
      </p:sp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594" y="828733"/>
            <a:ext cx="2045253" cy="2717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682" name="Picture 2" descr="http://qrcoder.ru/code/?https%3A%2F%2Fshop.prosv.ru%2Fsearch%3Fq%3D%25D0%259C%25D0%25B0%25D1%2582%25D0%25B5%25D0%25BC%25D0%25B0%25D1%2582%25D0%25B8%25D1%2587%25D0%25B5%25D1%2581%25D0%25BA%25D0%25B0%25D1%258F%2B%25D0%25B3%25D1%2580%25D0%25B0%25D0%25BC%25D0%25BE%25D1%2582%25D0%25BD%25D0%25BE%25D1%2581%25D1%2582%25D1%258C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69" y="4101563"/>
            <a:ext cx="1893078" cy="189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Picture 4" descr="Изображение Математическая грамотность. Сборник эталонных заданий. Выпуск 1. Часть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278" y="848593"/>
            <a:ext cx="2025619" cy="2678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6" name="Picture 6" descr="Изображение Математическая грамотность. Сборник эталонных заданий. Выпуск 1. Часть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860" y="848592"/>
            <a:ext cx="2025620" cy="2678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8" name="Picture 8" descr="Изображение Математическая грамотность. Сборник эталонных заданий. Выпуск 2. Часть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954" y="3699688"/>
            <a:ext cx="2079245" cy="2742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0" name="Picture 10" descr="Изображение Математическая грамотность. Сборник эталонных заданий. Выпуск 2. Часть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639" y="3699687"/>
            <a:ext cx="2079245" cy="2742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6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899" y="5787237"/>
            <a:ext cx="611698" cy="682439"/>
          </a:xfrm>
          <a:prstGeom prst="rect">
            <a:avLst/>
          </a:prstGeom>
        </p:spPr>
      </p:pic>
      <p:sp>
        <p:nvSpPr>
          <p:cNvPr id="61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53355" y="305738"/>
            <a:ext cx="1002938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000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Электронный банк заданий. Удобно, доступно, эффективно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8319" y="1619163"/>
            <a:ext cx="5200334" cy="4358116"/>
          </a:xfrm>
          <a:prstGeom prst="rect">
            <a:avLst/>
          </a:prstGeom>
        </p:spPr>
        <p:txBody>
          <a:bodyPr wrap="square" lIns="0" tIns="45720" rIns="91440" bIns="45720">
            <a:spAutoFit/>
          </a:bodyPr>
          <a:lstStyle/>
          <a:p>
            <a:pPr marL="285750" indent="-285750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Интерактивные задания по всем видам функциональной грамотности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Возможна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сортировка заданий по виду грамотности, предмету и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классу, распечатки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ситуации и заданий</a:t>
            </a:r>
          </a:p>
          <a:p>
            <a:pPr marL="285750" indent="-285750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Доступна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электронная версия печатного пособия с возможностью выбора тем</a:t>
            </a:r>
          </a:p>
          <a:p>
            <a:pPr marL="285750" indent="-285750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Дидактическая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карточка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даёт рекомендации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 включению заданий и ситуаций в образовательный процесс. Позволит использовать ключи для оценки выполненных учащимися работ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  <a:p>
            <a:pPr marL="285750" indent="-285750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Доступны различные способы получения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доступа.</a:t>
            </a:r>
          </a:p>
          <a:p>
            <a:pPr marL="285750" indent="-285750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Возможность конструировать банк заданий под актуальные потребности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региона</a:t>
            </a:r>
          </a:p>
          <a:p>
            <a:pPr algn="ctr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defRPr/>
            </a:pPr>
            <a:r>
              <a:rPr lang="ru-RU" sz="2000" b="1" dirty="0" smtClean="0">
                <a:hlinkClick r:id="rId4"/>
              </a:rPr>
              <a:t>Ссылка на электронный банк заданий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597" y="1704328"/>
            <a:ext cx="6855206" cy="366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42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99" y="6422159"/>
            <a:ext cx="417983" cy="466321"/>
          </a:xfrm>
          <a:prstGeom prst="rect">
            <a:avLst/>
          </a:prstGeom>
        </p:spPr>
      </p:pic>
      <p:sp>
        <p:nvSpPr>
          <p:cNvPr id="61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53355" y="305738"/>
            <a:ext cx="1002938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000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Электронный банк заданий. Удобно, доступно, эффективно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245253" y="6145788"/>
            <a:ext cx="5200334" cy="411972"/>
          </a:xfrm>
          <a:prstGeom prst="rect">
            <a:avLst/>
          </a:prstGeom>
        </p:spPr>
        <p:txBody>
          <a:bodyPr wrap="square" lIns="0" tIns="45720" rIns="91440" bIns="45720">
            <a:spAutoFit/>
          </a:bodyPr>
          <a:lstStyle/>
          <a:p>
            <a:pPr algn="ctr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defRPr/>
            </a:pPr>
            <a:r>
              <a:rPr lang="ru-RU" sz="2000" b="1" dirty="0" smtClean="0">
                <a:hlinkClick r:id="rId4"/>
              </a:rPr>
              <a:t>Ссылка на электронный банк заданий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48" y="1150470"/>
            <a:ext cx="11510394" cy="46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7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99" y="6422159"/>
            <a:ext cx="417983" cy="466321"/>
          </a:xfrm>
          <a:prstGeom prst="rect">
            <a:avLst/>
          </a:prstGeom>
        </p:spPr>
      </p:pic>
      <p:sp>
        <p:nvSpPr>
          <p:cNvPr id="61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53355" y="305738"/>
            <a:ext cx="1002938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000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Электронный банк заданий. Удобно, доступно, эффективно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245253" y="6145788"/>
            <a:ext cx="5200334" cy="411972"/>
          </a:xfrm>
          <a:prstGeom prst="rect">
            <a:avLst/>
          </a:prstGeom>
        </p:spPr>
        <p:txBody>
          <a:bodyPr wrap="square" lIns="0" tIns="45720" rIns="91440" bIns="45720">
            <a:spAutoFit/>
          </a:bodyPr>
          <a:lstStyle/>
          <a:p>
            <a:pPr algn="ctr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defRPr/>
            </a:pPr>
            <a:r>
              <a:rPr lang="ru-RU" sz="2000" b="1" dirty="0" smtClean="0">
                <a:hlinkClick r:id="rId4"/>
              </a:rPr>
              <a:t>Ссылка на электронный банк заданий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77" y="1041103"/>
            <a:ext cx="10570920" cy="494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0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99" y="6422159"/>
            <a:ext cx="417983" cy="466321"/>
          </a:xfrm>
          <a:prstGeom prst="rect">
            <a:avLst/>
          </a:prstGeom>
        </p:spPr>
      </p:pic>
      <p:sp>
        <p:nvSpPr>
          <p:cNvPr id="61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53355" y="305738"/>
            <a:ext cx="1002938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000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Электронный банк заданий. Удобно, доступно, эффективно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245253" y="6145788"/>
            <a:ext cx="5200334" cy="411972"/>
          </a:xfrm>
          <a:prstGeom prst="rect">
            <a:avLst/>
          </a:prstGeom>
        </p:spPr>
        <p:txBody>
          <a:bodyPr wrap="square" lIns="0" tIns="45720" rIns="91440" bIns="45720">
            <a:spAutoFit/>
          </a:bodyPr>
          <a:lstStyle/>
          <a:p>
            <a:pPr algn="ctr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defRPr/>
            </a:pPr>
            <a:r>
              <a:rPr lang="ru-RU" sz="2000" b="1" dirty="0" smtClean="0">
                <a:hlinkClick r:id="rId4"/>
              </a:rPr>
              <a:t>Ссылка на электронный банк заданий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155" y="791156"/>
            <a:ext cx="8017650" cy="527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10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99" y="6422159"/>
            <a:ext cx="417983" cy="466321"/>
          </a:xfrm>
          <a:prstGeom prst="rect">
            <a:avLst/>
          </a:prstGeom>
        </p:spPr>
      </p:pic>
      <p:sp>
        <p:nvSpPr>
          <p:cNvPr id="61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53355" y="305738"/>
            <a:ext cx="1002938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000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Электронный банк заданий. Удобно, доступно, эффективно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245253" y="6145788"/>
            <a:ext cx="5200334" cy="411972"/>
          </a:xfrm>
          <a:prstGeom prst="rect">
            <a:avLst/>
          </a:prstGeom>
        </p:spPr>
        <p:txBody>
          <a:bodyPr wrap="square" lIns="0" tIns="45720" rIns="91440" bIns="45720">
            <a:spAutoFit/>
          </a:bodyPr>
          <a:lstStyle/>
          <a:p>
            <a:pPr algn="ctr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defRPr/>
            </a:pPr>
            <a:r>
              <a:rPr lang="ru-RU" sz="2000" b="1" dirty="0" smtClean="0">
                <a:hlinkClick r:id="rId4"/>
              </a:rPr>
              <a:t>Ссылка на электронный банк заданий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634" y="796972"/>
            <a:ext cx="4457347" cy="534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71"/>
          <a:stretch/>
        </p:blipFill>
        <p:spPr bwMode="auto">
          <a:xfrm>
            <a:off x="137987" y="1658470"/>
            <a:ext cx="6500112" cy="33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36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3053" y="137532"/>
            <a:ext cx="3722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PISA – не PISA – почти PISA</a:t>
            </a:r>
            <a:endParaRPr lang="ru-RU" sz="2400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50" y="976645"/>
            <a:ext cx="3000248" cy="275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211427" y="977836"/>
            <a:ext cx="82753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рисунке изображён план однокомнатной квартиры в 12-этажном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жилом доме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(сторона каждой клетки на плане равна 0,4 м). Окна квартиры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выходят 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север. При входе в квартиру располагается прихожая. Справа от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прихожей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находится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санузел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а слева — вход в комнату. Санузел имеет общую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стену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кухней, отмеченной на плане цифрой 2. Комната имеет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наибольшую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 всех помещений. Из кухни есть выход на балкон. Пол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санузла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выложен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плиткой размером 20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 см.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72831" y="2960323"/>
            <a:ext cx="83525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Для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объектов, указанных в таблице, определите, какими цифрами они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обозначены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плане. Заполните таблицу, в бланк перенесите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последовательность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четырёх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цифр.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11426" y="3883653"/>
            <a:ext cx="11828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Решение.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Поскольку прихожая находится при входе в квартиру, на плане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обозначена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цифрой 4. Поскольку санузел находится справа от прихожей, 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комната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слева, то на плане они обозначены цифрами 5 и 1 соответственно.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Ясно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что балкон обозначен на плане цифрой 3.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Таблица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примет следующий вид: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5083982"/>
            <a:ext cx="9051575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79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" y="1029098"/>
            <a:ext cx="12188950" cy="791464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1895322" y="1085439"/>
            <a:ext cx="976121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МНОГОФУНКЦИОНАЛЬНЫЕ ПОСОБИЯ </a:t>
            </a:r>
          </a:p>
          <a:p>
            <a:pPr lvl="0">
              <a:lnSpc>
                <a:spcPct val="120000"/>
              </a:lnSpc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для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эффективной подготовки к олимпиадам, ОГЭ,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rPr>
              <a:t>ЕГЭ, ВПР, международным исследованиям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-3051" y="1029097"/>
            <a:ext cx="1753613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1779828" y="218874"/>
            <a:ext cx="10029387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000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Серия «ЗАДАЧНИКИ»</a:t>
            </a:r>
          </a:p>
        </p:txBody>
      </p:sp>
      <p:sp>
        <p:nvSpPr>
          <p:cNvPr id="60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Группа 61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7" name="Прямая соединительная линия 76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240697" y="2057845"/>
            <a:ext cx="5200334" cy="2796856"/>
          </a:xfrm>
          <a:prstGeom prst="rect">
            <a:avLst/>
          </a:prstGeom>
        </p:spPr>
        <p:txBody>
          <a:bodyPr wrap="square" lIns="0" tIns="45720" rIns="91440" bIns="45720">
            <a:spAutoFit/>
          </a:bodyPr>
          <a:lstStyle/>
          <a:p>
            <a:pPr marL="285750" indent="-285750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600" dirty="0" smtClean="0">
                <a:ea typeface="Open Sans" pitchFamily="34" charset="0"/>
                <a:cs typeface="Open Sans" pitchFamily="34" charset="0"/>
              </a:rPr>
              <a:t>Позволят </a:t>
            </a:r>
            <a:r>
              <a:rPr lang="ru-RU" sz="1600" dirty="0">
                <a:ea typeface="Open Sans" pitchFamily="34" charset="0"/>
                <a:cs typeface="Open Sans" pitchFamily="34" charset="0"/>
              </a:rPr>
              <a:t>учащимся существенно повысить уровень своей функциональной </a:t>
            </a:r>
            <a:r>
              <a:rPr lang="ru-RU" sz="1600" dirty="0" smtClean="0">
                <a:ea typeface="Open Sans" pitchFamily="34" charset="0"/>
                <a:cs typeface="Open Sans" pitchFamily="34" charset="0"/>
              </a:rPr>
              <a:t>грамотности </a:t>
            </a:r>
            <a:endParaRPr lang="ru-RU" sz="1600" dirty="0">
              <a:ea typeface="Open Sans" pitchFamily="34" charset="0"/>
              <a:cs typeface="Open Sans" pitchFamily="34" charset="0"/>
            </a:endParaRPr>
          </a:p>
          <a:p>
            <a:pPr marL="285750" indent="-285750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600" dirty="0" smtClean="0">
                <a:ea typeface="Open Sans" pitchFamily="34" charset="0"/>
                <a:cs typeface="Open Sans" pitchFamily="34" charset="0"/>
              </a:rPr>
              <a:t>Содержат </a:t>
            </a:r>
            <a:r>
              <a:rPr lang="ru-RU" sz="1600" dirty="0">
                <a:ea typeface="Open Sans" pitchFamily="34" charset="0"/>
                <a:cs typeface="Open Sans" pitchFamily="34" charset="0"/>
              </a:rPr>
              <a:t>разнообразные тренировочные и проверочные задания и упражнения для текущего и итогового контроля знаний, а также творческие задания, позволяющие углубить знания по различным предметным </a:t>
            </a:r>
            <a:r>
              <a:rPr lang="ru-RU" sz="1600" dirty="0" smtClean="0">
                <a:ea typeface="Open Sans" pitchFamily="34" charset="0"/>
                <a:cs typeface="Open Sans" pitchFamily="34" charset="0"/>
              </a:rPr>
              <a:t>областям</a:t>
            </a:r>
          </a:p>
          <a:p>
            <a:pPr marL="285750" indent="-285750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600" dirty="0" smtClean="0">
                <a:ea typeface="Open Sans" pitchFamily="34" charset="0"/>
                <a:cs typeface="Open Sans" pitchFamily="34" charset="0"/>
              </a:rPr>
              <a:t>Универсальные</a:t>
            </a:r>
            <a:r>
              <a:rPr lang="ru-RU" sz="1600" dirty="0">
                <a:ea typeface="Open Sans" pitchFamily="34" charset="0"/>
                <a:cs typeface="Open Sans" pitchFamily="34" charset="0"/>
              </a:rPr>
              <a:t>, могут быть </a:t>
            </a:r>
            <a:r>
              <a:rPr lang="ru-RU" sz="1600" dirty="0" smtClean="0">
                <a:ea typeface="Open Sans" pitchFamily="34" charset="0"/>
                <a:cs typeface="Open Sans" pitchFamily="34" charset="0"/>
              </a:rPr>
              <a:t>использованы с </a:t>
            </a:r>
            <a:r>
              <a:rPr lang="ru-RU" sz="1600" dirty="0">
                <a:ea typeface="Open Sans" pitchFamily="34" charset="0"/>
                <a:cs typeface="Open Sans" pitchFamily="34" charset="0"/>
              </a:rPr>
              <a:t>любым учебно-методическим </a:t>
            </a:r>
            <a:r>
              <a:rPr lang="ru-RU" sz="1600" dirty="0" smtClean="0">
                <a:ea typeface="Open Sans" pitchFamily="34" charset="0"/>
                <a:cs typeface="Open Sans" pitchFamily="34" charset="0"/>
              </a:rPr>
              <a:t>комплектом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71352" y="1508787"/>
            <a:ext cx="9475996" cy="383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Ins="108000" bIns="108000" rtlCol="0" anchor="ctr">
            <a:noAutofit/>
          </a:bodyPr>
          <a:lstStyle/>
          <a:p>
            <a:pPr defTabSz="914377">
              <a:buClr>
                <a:srgbClr val="0070C0"/>
              </a:buClr>
              <a:defRPr/>
            </a:pPr>
            <a:endParaRPr lang="ru-RU" sz="1733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77" y="2080786"/>
            <a:ext cx="1468982" cy="1981710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444" name="Picture 4" descr="https://catalog.prosv.ru/images/big/5d910e56-b724-11e8-b40a-0050569c7d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115" y="2078965"/>
            <a:ext cx="1483650" cy="2024746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0" name="Picture 2" descr="Изображение Геометрия. Универсальный многоуровневый сборник задач 10-11 классы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126" y="2078061"/>
            <a:ext cx="1539841" cy="201645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2" name="Picture 4" descr="Изображение Задачи по геометрии. 7–11 классы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77" y="4272601"/>
            <a:ext cx="1468982" cy="226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4" name="Picture 6" descr="Изображение Сборник задач по алгебре. 8–9 классы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115" y="4266809"/>
            <a:ext cx="1483650" cy="227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6" name="Picture 8" descr="Изображение Тысяча и одна задача по математике. 5 — 7 классы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126" y="4274477"/>
            <a:ext cx="1599421" cy="222704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8" name="Picture 10" descr="http://qrcoder.ru/code/?https%3A%2F%2Fshop.prosv.ru%2Fsearch%3Fq%3D%25D0%25B7%25D0%25B0%25D0%25B4%25D0%25B0%25D1%2587%25D0%25BD%25D0%25B8%25D0%25BA%23%2Forderby%3D5%26q%3D%25D0%25B7%25D0%25B0%25D0%25B4%25D0%25B0%25D1%2587%25D0%25BD%25D0%25B8%25D0%25BA%26sFilters%3D2%211716%2C1721%2C1732%3B13%212969%3B&amp;4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38" y="4854701"/>
            <a:ext cx="1748758" cy="174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8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1" name="Прямая соединительная линия 70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6853" y="485751"/>
            <a:ext cx="11478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493058" y="1677982"/>
            <a:ext cx="3380482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lnSpc>
                <a:spcPct val="85000"/>
              </a:lnSpc>
              <a:defRPr b="1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/>
                <a:hlinkClick r:id="rId3"/>
              </a:rPr>
              <a:t>https://uchitel.club/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t="4558"/>
          <a:stretch/>
        </p:blipFill>
        <p:spPr>
          <a:xfrm>
            <a:off x="295718" y="1011115"/>
            <a:ext cx="8637878" cy="495690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796537" y="183750"/>
            <a:ext cx="9697077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lnSpc>
                <a:spcPct val="85000"/>
              </a:lnSpc>
              <a:defRPr b="1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/>
              </a:rPr>
              <a:t>Просвещение. Поддержка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98889" y="3650701"/>
            <a:ext cx="385413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lvl="0" indent="-285750">
              <a:spcBef>
                <a:spcPts val="1800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Портал, на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котором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собраны материалы в  помощь учителям и родителям для организации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обучения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Консультации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при выполнении домашних заданий в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видеоформате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 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Обмен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лучшими практиками, их апробация и распространение в сотрудничестве с органами управления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образованием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9" y="6539934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29038" y="1771118"/>
            <a:ext cx="432048" cy="44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02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1" name="Прямая соединительная линия 70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6853" y="485751"/>
            <a:ext cx="11478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96537" y="183750"/>
            <a:ext cx="9697077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lnSpc>
                <a:spcPct val="85000"/>
              </a:lnSpc>
              <a:defRPr b="1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/>
              </a:rPr>
              <a:t>Конкурс-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/>
              </a:rPr>
              <a:t>квиз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/>
              </a:rPr>
              <a:t> по математике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9" y="6539934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57288"/>
            <a:ext cx="12188949" cy="439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99" y="4993292"/>
            <a:ext cx="24193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0319" y="5333229"/>
            <a:ext cx="432048" cy="44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46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1" name="Прямая соединительная линия 70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6853" y="485751"/>
            <a:ext cx="11478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96537" y="183750"/>
            <a:ext cx="9697077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lnSpc>
                <a:spcPct val="85000"/>
              </a:lnSpc>
              <a:defRPr b="1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/>
              </a:rPr>
              <a:t>Химический диктант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9" y="6539934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0319" y="5333229"/>
            <a:ext cx="432048" cy="44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19" y="762000"/>
            <a:ext cx="11630025" cy="560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78" y="5264754"/>
            <a:ext cx="1828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19" y="5623741"/>
            <a:ext cx="432048" cy="44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69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5327"/>
            <a:ext cx="12179770" cy="4762673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48970" y="108504"/>
            <a:ext cx="6817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Внимание, конкурс!</a:t>
            </a:r>
          </a:p>
          <a:p>
            <a:pPr lvl="0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Естественно-научная грамотность в курсе физики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-3051" y="1029097"/>
            <a:ext cx="12195051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66255" y="1183883"/>
            <a:ext cx="116793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377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Призы – подписка на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  <a:hlinkClick r:id="rId4"/>
              </a:rPr>
              <a:t>электронный банк заданий по формированию функциональной грамотности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64332" y="1872731"/>
            <a:ext cx="6521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Конкурс «Авторская задача»: </a:t>
            </a:r>
            <a:r>
              <a:rPr lang="ru-RU" dirty="0" smtClean="0">
                <a:hlinkClick r:id="rId6"/>
              </a:rPr>
              <a:t>https</a:t>
            </a:r>
            <a:r>
              <a:rPr lang="ru-RU" dirty="0">
                <a:hlinkClick r:id="rId6"/>
              </a:rPr>
              <a:t>://</a:t>
            </a:r>
            <a:r>
              <a:rPr lang="ru-RU" dirty="0" smtClean="0">
                <a:hlinkClick r:id="rId6"/>
              </a:rPr>
              <a:t>uchitel.club/physics-award/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03467" y="5506088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6"/>
              </a:rPr>
              <a:t>Принять участие</a:t>
            </a:r>
            <a:endParaRPr lang="ru-RU" dirty="0"/>
          </a:p>
        </p:txBody>
      </p:sp>
      <p:pic>
        <p:nvPicPr>
          <p:cNvPr id="19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0734" y="5715046"/>
            <a:ext cx="383958" cy="394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19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3" name="Слайд think-cell" r:id="rId6" imgW="359" imgH="360" progId="TCLayout.ActiveDocument.1">
                  <p:embed/>
                </p:oleObj>
              </mc:Choice>
              <mc:Fallback>
                <p:oleObj name="Слайд think-cell" r:id="rId6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94" name="Подзаголовок 2"/>
          <p:cNvSpPr txBox="1">
            <a:spLocks/>
          </p:cNvSpPr>
          <p:nvPr/>
        </p:nvSpPr>
        <p:spPr>
          <a:xfrm>
            <a:off x="4713372" y="3828975"/>
            <a:ext cx="6194758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1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Группа компаний «Просвещение»</a:t>
            </a:r>
          </a:p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Адрес: 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127473, г. Москва, ул. Краснопролетарская, д. 16, стр. 3, подъезд 8, бизнес-центр «Новослободский»</a:t>
            </a:r>
          </a:p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Горячая линия: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vopros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@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prosv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ru</a:t>
            </a:r>
            <a:endParaRPr kumimoji="0" lang="ru-RU" sz="1200" b="0" i="0" u="none" strike="noStrike" kern="1200" cap="none" spc="-4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2192" name="Picture 32" descr="http://qrcoder.ru/code/?https%3A%2F%2Fshop.prosv.ru%2F&amp;8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950" y="3842483"/>
            <a:ext cx="1105175" cy="11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Заголовок 1"/>
          <p:cNvSpPr txBox="1">
            <a:spLocks/>
          </p:cNvSpPr>
          <p:nvPr/>
        </p:nvSpPr>
        <p:spPr>
          <a:xfrm>
            <a:off x="42862" y="125466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pc="-40" dirty="0" smtClean="0">
                <a:solidFill>
                  <a:srgbClr val="2A3393"/>
                </a:solidFill>
                <a:latin typeface="+mn-lt"/>
                <a:ea typeface="Cambria Math" panose="02040503050406030204" pitchFamily="18" charset="0"/>
                <a:cs typeface="Open Sans" panose="020B0606030504020204" pitchFamily="34" charset="0"/>
              </a:rPr>
              <a:t>ЖЕЛАЮ ТВОРЧЕСКИХ УСПЕХОВ!</a:t>
            </a:r>
            <a:br>
              <a:rPr lang="ru-RU" sz="3200" b="1" spc="-40" dirty="0" smtClean="0">
                <a:solidFill>
                  <a:srgbClr val="2A3393"/>
                </a:solidFill>
                <a:latin typeface="+mn-lt"/>
                <a:ea typeface="Cambria Math" panose="02040503050406030204" pitchFamily="18" charset="0"/>
                <a:cs typeface="Open Sans" panose="020B0606030504020204" pitchFamily="34" charset="0"/>
              </a:rPr>
            </a:br>
            <a:endParaRPr lang="ru-RU" sz="3200" b="1" spc="-40" dirty="0">
              <a:solidFill>
                <a:srgbClr val="2A3393"/>
              </a:solidFill>
              <a:latin typeface="+mn-lt"/>
              <a:ea typeface="Cambria Math" panose="02040503050406030204" pitchFamily="18" charset="0"/>
              <a:cs typeface="Open Sans" panose="020B0606030504020204" pitchFamily="34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0"/>
            <a:ext cx="121062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2854" y="2292618"/>
            <a:ext cx="5601160" cy="12988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Отдел методической поддержки педагогов и ОО</a:t>
            </a:r>
          </a:p>
          <a:p>
            <a:r>
              <a:rPr lang="ru-RU" sz="1400" dirty="0" smtClean="0"/>
              <a:t>Ведущий методист по математике </a:t>
            </a:r>
            <a:r>
              <a:rPr lang="ru-RU" sz="1400" b="1" dirty="0" smtClean="0"/>
              <a:t>Зубкова Екатерина Дмитриевна</a:t>
            </a:r>
          </a:p>
          <a:p>
            <a:pPr defTabSz="914377">
              <a:lnSpc>
                <a:spcPct val="120000"/>
              </a:lnSpc>
              <a:defRPr/>
            </a:pPr>
            <a:r>
              <a:rPr lang="ru-RU" sz="14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Моб. телефон </a:t>
            </a:r>
            <a:r>
              <a:rPr lang="ru-RU" sz="14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 (</a:t>
            </a:r>
            <a:r>
              <a:rPr lang="ru-RU" sz="14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919) 839-05-78</a:t>
            </a:r>
          </a:p>
          <a:p>
            <a:pPr defTabSz="914377">
              <a:lnSpc>
                <a:spcPct val="120000"/>
              </a:lnSpc>
              <a:defRPr/>
            </a:pPr>
            <a:r>
              <a:rPr lang="en-US" sz="14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E-mail:</a:t>
            </a:r>
            <a:r>
              <a:rPr lang="ru-RU" sz="14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2"/>
              </a:rPr>
              <a:t>EZubkova@prosv.ru</a:t>
            </a:r>
            <a:endParaRPr lang="ru-RU" sz="1400" spc="-40" dirty="0" smtClean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377">
              <a:lnSpc>
                <a:spcPct val="120000"/>
              </a:lnSpc>
              <a:defRPr/>
            </a:pPr>
            <a:r>
              <a:rPr lang="ru-RU" sz="14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@</a:t>
            </a:r>
            <a:r>
              <a:rPr lang="en-US" sz="1400" spc="-4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life_and_math</a:t>
            </a:r>
            <a:endParaRPr lang="ru-RU" sz="1400" spc="-40" dirty="0" smtClean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5" descr="Картинки по запросу значок инстаграм 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923" y="3276680"/>
            <a:ext cx="215511" cy="21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809470" y="5072598"/>
            <a:ext cx="71966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Уважаемые коллеги!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Заинтересовавшие вас </a:t>
            </a:r>
            <a:r>
              <a:rPr lang="ru-RU" sz="2000" b="1" dirty="0">
                <a:solidFill>
                  <a:srgbClr val="002060"/>
                </a:solidFill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</a:rPr>
              <a:t>особия вы можете приобрести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 нашем интернет-магазине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hlinkClick r:id="rId14"/>
              </a:rPr>
              <a:t>shop.prosv.ru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со скидкой 10% по </a:t>
            </a:r>
            <a:r>
              <a:rPr lang="ru-RU" sz="2000" b="1" dirty="0" err="1" smtClean="0">
                <a:solidFill>
                  <a:srgbClr val="002060"/>
                </a:solidFill>
              </a:rPr>
              <a:t>промокоду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WEBPROSV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9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3053" y="137532"/>
            <a:ext cx="3722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PISA – не PISA – почти PISA</a:t>
            </a: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086225" y="972445"/>
            <a:ext cx="79459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Аня и Денис ехали в метро и увидели в вагоне рекламу двух банков, которые предлагают сделать вклад.</a:t>
            </a:r>
          </a:p>
          <a:p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Как кстати, — сказала Аня. — Мы с сестрой работали всё </a:t>
            </a: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лето и 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сумели собрать определённую сумму денег. </a:t>
            </a:r>
            <a:endParaRPr lang="ru-RU" sz="19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вижу, что хранить эти деньги выгодно в банке. </a:t>
            </a:r>
            <a:endParaRPr lang="ru-RU" sz="19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счёт процентов можно увеличить вложенную сумму.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0"/>
          <a:stretch/>
        </p:blipFill>
        <p:spPr bwMode="auto">
          <a:xfrm>
            <a:off x="137987" y="914812"/>
            <a:ext cx="3948238" cy="183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618740"/>
              </p:ext>
            </p:extLst>
          </p:nvPr>
        </p:nvGraphicFramePr>
        <p:xfrm>
          <a:off x="244875" y="3047712"/>
          <a:ext cx="7119495" cy="267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0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3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Условия</a:t>
                      </a:r>
                      <a:endParaRPr lang="ru-RU" b="1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Банк</a:t>
                      </a:r>
                      <a:endParaRPr lang="ru-RU" b="1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«Пегас»</a:t>
                      </a:r>
                      <a:endParaRPr lang="ru-RU" b="1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«Цезарь»</a:t>
                      </a:r>
                      <a:endParaRPr lang="ru-RU" b="1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Минимальный вклад</a:t>
                      </a:r>
                      <a:endParaRPr lang="ru-RU" sz="18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</a:t>
                      </a:r>
                      <a:endParaRPr lang="ru-RU" sz="18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5 000</a:t>
                      </a:r>
                      <a:endParaRPr lang="ru-RU" sz="18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Процентная ставка</a:t>
                      </a:r>
                      <a:endParaRPr lang="ru-RU" sz="18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baseline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 годовых</a:t>
                      </a:r>
                      <a:endParaRPr lang="ru-RU" sz="18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baseline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 годовых</a:t>
                      </a:r>
                      <a:endParaRPr lang="ru-RU" sz="18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 вклада</a:t>
                      </a:r>
                      <a:endParaRPr lang="ru-RU" sz="18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1 года</a:t>
                      </a:r>
                      <a:endParaRPr lang="ru-RU" sz="1800" kern="12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 месяца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 возможностью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частичного снятия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денег)</a:t>
                      </a:r>
                      <a:endParaRPr lang="ru-RU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7502615" y="2819104"/>
            <a:ext cx="45295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Задание 1</a:t>
            </a:r>
          </a:p>
          <a:p>
            <a:r>
              <a:rPr lang="ru-RU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сколько рублей увеличится вложенная сумма, если Аня и её </a:t>
            </a:r>
            <a:r>
              <a:rPr lang="ru-RU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сестра откроют </a:t>
            </a:r>
            <a:r>
              <a:rPr lang="ru-RU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минимальный вклад на один год в банке «Пегас»? </a:t>
            </a:r>
            <a:r>
              <a:rPr lang="ru-RU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Выберите один </a:t>
            </a:r>
            <a:r>
              <a:rPr lang="ru-RU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правильный ответ.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213366" y="4573430"/>
            <a:ext cx="28530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1 000 рублей</a:t>
            </a:r>
          </a:p>
          <a:p>
            <a:r>
              <a:rPr lang="ru-RU" sz="20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800 рублей</a:t>
            </a:r>
          </a:p>
          <a:p>
            <a:r>
              <a:rPr lang="ru-RU" sz="20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10 000 рублей</a:t>
            </a:r>
          </a:p>
          <a:p>
            <a:r>
              <a:rPr lang="ru-RU" sz="20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11 000 рублей</a:t>
            </a:r>
          </a:p>
        </p:txBody>
      </p:sp>
    </p:spTree>
    <p:extLst>
      <p:ext uri="{BB962C8B-B14F-4D97-AF65-F5344CB8AC3E}">
        <p14:creationId xmlns:p14="http://schemas.microsoft.com/office/powerpoint/2010/main" val="284000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3053" y="137532"/>
            <a:ext cx="3722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PISA – не PISA – почти PISA</a:t>
            </a:r>
            <a:endParaRPr lang="ru-RU" sz="2400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65" y="1283957"/>
            <a:ext cx="10191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4" descr="Рыжий кот пазлы &quot;Домик у пруда&quot; 1000 элементов — купить в интернет-магазине  OZON с быстрой доставко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3050536"/>
            <a:ext cx="3581119" cy="237070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6" name="Picture 6" descr="Пазлы Животные в номере, 1000 элементов, цена 293 грн., купить в Запорожье  — Prom.ua (ID#1010131463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" t="3689" r="7860" b="4276"/>
          <a:stretch/>
        </p:blipFill>
        <p:spPr bwMode="auto">
          <a:xfrm>
            <a:off x="1509657" y="3050536"/>
            <a:ext cx="3605268" cy="258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28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3053" y="137532"/>
            <a:ext cx="3722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PISA – не PISA – почти PISA</a:t>
            </a:r>
            <a:endParaRPr lang="ru-RU" sz="2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5029" y="752549"/>
            <a:ext cx="11857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История волонтёрского движения в нашей стране ведёт свой </a:t>
            </a:r>
            <a:r>
              <a:rPr lang="ru-RU" dirty="0" smtClean="0"/>
              <a:t>отсчёт с </a:t>
            </a:r>
            <a:r>
              <a:rPr lang="ru-RU" dirty="0"/>
              <a:t>1995 года, когда состоялся первый Российский форум добровольцев</a:t>
            </a:r>
            <a:r>
              <a:rPr lang="ru-RU" dirty="0" smtClean="0"/>
              <a:t>. Волонтёрство </a:t>
            </a:r>
            <a:r>
              <a:rPr lang="ru-RU" dirty="0"/>
              <a:t>— это оказание добровольной и бескорыстной </a:t>
            </a:r>
            <a:r>
              <a:rPr lang="ru-RU" dirty="0" smtClean="0"/>
              <a:t>помощи тем</a:t>
            </a:r>
            <a:r>
              <a:rPr lang="ru-RU" dirty="0"/>
              <a:t>, кто в ней нуждается. В основе волонтёрского движения </a:t>
            </a:r>
            <a:r>
              <a:rPr lang="ru-RU" dirty="0" smtClean="0"/>
              <a:t>лежит простой </a:t>
            </a:r>
            <a:r>
              <a:rPr lang="ru-RU" dirty="0"/>
              <a:t>принцип: хочешь почувствовать себя человеком — помоги</a:t>
            </a:r>
          </a:p>
          <a:p>
            <a:r>
              <a:rPr lang="ru-RU" dirty="0"/>
              <a:t>другому. За прошедшие годы на информационной платформе «</a:t>
            </a:r>
            <a:r>
              <a:rPr lang="ru-RU" dirty="0" smtClean="0"/>
              <a:t>Добровольцы </a:t>
            </a:r>
            <a:r>
              <a:rPr lang="ru-RU" dirty="0"/>
              <a:t>России» зарегистрировано более 1,5 тыс. добровольческих </a:t>
            </a:r>
            <a:r>
              <a:rPr lang="ru-RU" dirty="0" smtClean="0"/>
              <a:t>организаций </a:t>
            </a:r>
            <a:r>
              <a:rPr lang="ru-RU" dirty="0"/>
              <a:t>и более 31,4 тыс. волонтёров. Большая часть из них — </a:t>
            </a:r>
            <a:r>
              <a:rPr lang="ru-RU" dirty="0" smtClean="0"/>
              <a:t>молодёжь </a:t>
            </a:r>
            <a:r>
              <a:rPr lang="ru-RU" dirty="0"/>
              <a:t>в возрасте младше 17 лет (23%) и от 18 до 24 лет (58%). </a:t>
            </a:r>
            <a:r>
              <a:rPr lang="ru-RU" dirty="0" smtClean="0"/>
              <a:t>Волонтёрские </a:t>
            </a:r>
            <a:r>
              <a:rPr lang="ru-RU" dirty="0"/>
              <a:t>организации активно взаимодействуют друг с другом.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37985" y="2608251"/>
            <a:ext cx="57284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Вопрос 1</a:t>
            </a:r>
          </a:p>
          <a:p>
            <a:r>
              <a:rPr lang="ru-RU" sz="1600" dirty="0"/>
              <a:t>Для руководителей волонтёрского движения из разных </a:t>
            </a:r>
            <a:r>
              <a:rPr lang="ru-RU" sz="1600" dirty="0" smtClean="0"/>
              <a:t>городов России </a:t>
            </a:r>
            <a:r>
              <a:rPr lang="ru-RU" sz="1600" dirty="0"/>
              <a:t>решено провести вебинар. Часовые пояса разных </a:t>
            </a:r>
            <a:r>
              <a:rPr lang="ru-RU" sz="1600" dirty="0" smtClean="0"/>
              <a:t>городов России </a:t>
            </a:r>
            <a:r>
              <a:rPr lang="ru-RU" sz="1600" dirty="0"/>
              <a:t>представлены на </a:t>
            </a:r>
            <a:r>
              <a:rPr lang="ru-RU" sz="1600" dirty="0" smtClean="0"/>
              <a:t>рисунке. </a:t>
            </a:r>
            <a:r>
              <a:rPr lang="ru-RU" sz="1600" dirty="0"/>
              <a:t>Найдите разницу во </a:t>
            </a:r>
            <a:r>
              <a:rPr lang="ru-RU" sz="1600" dirty="0" smtClean="0"/>
              <a:t>времени между </a:t>
            </a:r>
            <a:r>
              <a:rPr lang="ru-RU" sz="1600" dirty="0"/>
              <a:t>самым западным и самым восточным городами России.</a:t>
            </a: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85" y="2608251"/>
            <a:ext cx="6076269" cy="351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96094" y="4366272"/>
            <a:ext cx="56122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Вопрос </a:t>
            </a:r>
            <a:r>
              <a:rPr lang="ru-RU" sz="1600" b="1" dirty="0" smtClean="0">
                <a:solidFill>
                  <a:srgbClr val="002060"/>
                </a:solidFill>
              </a:rPr>
              <a:t>2</a:t>
            </a:r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dirty="0"/>
              <a:t>На какое время по Москве необходимо назначить начало </a:t>
            </a:r>
            <a:r>
              <a:rPr lang="ru-RU" sz="1600" dirty="0" err="1" smtClean="0"/>
              <a:t>вебинара</a:t>
            </a:r>
            <a:r>
              <a:rPr lang="ru-RU" sz="1600" dirty="0"/>
              <a:t>, чтобы в нём приняли участие руководители </a:t>
            </a:r>
            <a:r>
              <a:rPr lang="ru-RU" sz="1600" dirty="0" smtClean="0"/>
              <a:t>волонтёрского</a:t>
            </a:r>
            <a:r>
              <a:rPr lang="ru-RU" sz="1600" dirty="0"/>
              <a:t> движения из городов всех часовых поясов России, если </a:t>
            </a:r>
            <a:r>
              <a:rPr lang="ru-RU" sz="1600" dirty="0" err="1"/>
              <a:t>вебинар</a:t>
            </a:r>
            <a:r>
              <a:rPr lang="ru-RU" sz="1600" dirty="0"/>
              <a:t> </a:t>
            </a:r>
            <a:r>
              <a:rPr lang="ru-RU" sz="1600" dirty="0" smtClean="0"/>
              <a:t>не может </a:t>
            </a:r>
            <a:r>
              <a:rPr lang="ru-RU" sz="1600" dirty="0"/>
              <a:t>начинаться ранее 9:00 и позже 19:00 по местному времени?</a:t>
            </a:r>
          </a:p>
        </p:txBody>
      </p:sp>
    </p:spTree>
    <p:extLst>
      <p:ext uri="{BB962C8B-B14F-4D97-AF65-F5344CB8AC3E}">
        <p14:creationId xmlns:p14="http://schemas.microsoft.com/office/powerpoint/2010/main" val="12270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17240</TotalTime>
  <Words>6514</Words>
  <Application>Microsoft Office PowerPoint</Application>
  <PresentationFormat>Широкоэкранный</PresentationFormat>
  <Paragraphs>684</Paragraphs>
  <Slides>65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77" baseType="lpstr">
      <vt:lpstr>Arial</vt:lpstr>
      <vt:lpstr>Calibri</vt:lpstr>
      <vt:lpstr>Calibri Light</vt:lpstr>
      <vt:lpstr>Cambria Math</vt:lpstr>
      <vt:lpstr>Franklin Gothic Book</vt:lpstr>
      <vt:lpstr>Lato</vt:lpstr>
      <vt:lpstr>Open Sans</vt:lpstr>
      <vt:lpstr>Open Sans Condensed</vt:lpstr>
      <vt:lpstr>Open Sans Condensed Light</vt:lpstr>
      <vt:lpstr>Open Sans Light</vt:lpstr>
      <vt:lpstr>Тема Office</vt:lpstr>
      <vt:lpstr>Слайд think-cell</vt:lpstr>
      <vt:lpstr>Презентация PowerPoint</vt:lpstr>
      <vt:lpstr>Презентация PowerPoint</vt:lpstr>
      <vt:lpstr>Модель математической грамотности. PISA</vt:lpstr>
      <vt:lpstr>Контексты/ ситуации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Маркетинг</dc:creator>
  <cp:lastModifiedBy>Каташук Валентина Николаевна</cp:lastModifiedBy>
  <cp:revision>557</cp:revision>
  <dcterms:created xsi:type="dcterms:W3CDTF">2020-02-25T09:30:21Z</dcterms:created>
  <dcterms:modified xsi:type="dcterms:W3CDTF">2021-04-28T09:00:37Z</dcterms:modified>
</cp:coreProperties>
</file>