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2"/>
  </p:sldMasterIdLst>
  <p:sldIdLst>
    <p:sldId id="256" r:id="rId3"/>
    <p:sldId id="292" r:id="rId4"/>
    <p:sldId id="313" r:id="rId5"/>
    <p:sldId id="314" r:id="rId6"/>
    <p:sldId id="257" r:id="rId7"/>
    <p:sldId id="258" r:id="rId8"/>
    <p:sldId id="291" r:id="rId9"/>
    <p:sldId id="259" r:id="rId10"/>
    <p:sldId id="278" r:id="rId11"/>
    <p:sldId id="293" r:id="rId12"/>
    <p:sldId id="280" r:id="rId13"/>
    <p:sldId id="300" r:id="rId14"/>
    <p:sldId id="302" r:id="rId15"/>
    <p:sldId id="303" r:id="rId16"/>
    <p:sldId id="283" r:id="rId17"/>
    <p:sldId id="284" r:id="rId18"/>
    <p:sldId id="294" r:id="rId19"/>
    <p:sldId id="315" r:id="rId20"/>
    <p:sldId id="316" r:id="rId21"/>
    <p:sldId id="290" r:id="rId22"/>
    <p:sldId id="285" r:id="rId23"/>
    <p:sldId id="295" r:id="rId24"/>
    <p:sldId id="296" r:id="rId25"/>
    <p:sldId id="298" r:id="rId26"/>
    <p:sldId id="299" r:id="rId27"/>
    <p:sldId id="297" r:id="rId28"/>
    <p:sldId id="286" r:id="rId29"/>
    <p:sldId id="317" r:id="rId30"/>
    <p:sldId id="318" r:id="rId31"/>
    <p:sldId id="287" r:id="rId32"/>
    <p:sldId id="288" r:id="rId33"/>
    <p:sldId id="304" r:id="rId34"/>
    <p:sldId id="305" r:id="rId35"/>
    <p:sldId id="306" r:id="rId36"/>
    <p:sldId id="307" r:id="rId37"/>
    <p:sldId id="308" r:id="rId38"/>
    <p:sldId id="309" r:id="rId39"/>
    <p:sldId id="311" r:id="rId40"/>
    <p:sldId id="28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0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5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050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8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1694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1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3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6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99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2059176"/>
            <a:ext cx="2772308" cy="135213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4" y="0"/>
            <a:ext cx="2252189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3555330"/>
            <a:ext cx="2700299" cy="1227517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4" y="3525011"/>
            <a:ext cx="4555937" cy="33329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1" y="452669"/>
            <a:ext cx="3888431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3573017"/>
            <a:ext cx="3892522" cy="2688297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46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93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40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68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3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6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8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2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ECD11-450E-4758-A1BA-71D34FC47078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056499-F2DA-4035-9D49-E1F177A0F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24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f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6480720" cy="2766169"/>
          </a:xfrm>
        </p:spPr>
        <p:txBody>
          <a:bodyPr>
            <a:normAutofit/>
          </a:bodyPr>
          <a:lstStyle/>
          <a:p>
            <a:r>
              <a:rPr lang="ru-RU" sz="4000" b="1" u="sng" dirty="0" smtClean="0"/>
              <a:t>Реализация </a:t>
            </a:r>
            <a:r>
              <a:rPr lang="ru-RU" sz="4000" b="1" u="sng" dirty="0"/>
              <a:t>предметной области ОДНКНР. Нормативно-правовое </a:t>
            </a:r>
            <a:r>
              <a:rPr lang="ru-RU" sz="4000" b="1" u="sng" dirty="0" smtClean="0"/>
              <a:t>обеспечение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5312" y="3645024"/>
            <a:ext cx="6626968" cy="2520280"/>
          </a:xfrm>
        </p:spPr>
        <p:txBody>
          <a:bodyPr>
            <a:normAutofit/>
          </a:bodyPr>
          <a:lstStyle/>
          <a:p>
            <a:r>
              <a:rPr lang="ru-RU" dirty="0" smtClean="0"/>
              <a:t>Наталья Эдуардовна Юферева</a:t>
            </a:r>
          </a:p>
          <a:p>
            <a:r>
              <a:rPr lang="ru-RU" dirty="0"/>
              <a:t>к</a:t>
            </a:r>
            <a:r>
              <a:rPr lang="ru-RU" dirty="0" smtClean="0"/>
              <a:t>андидат филологических наук, старший преподаватель кафедры социального образования СПб АППО, методист Информационно-методического центра Красногвардейского района СПб, учитель ОРКСЭ и ОДНКНР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3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2.Содержательные линии ОДНКНР в УМК издательства «Просвещение»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7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672408" cy="583268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УМК Основы духовно-нравственной культуры народов России: 5 класс: учебник для учащихся общеобразовательных учреждений / Н.Ф. Виноградова, В.И. Власенко, А.В. Поляков. – М.: </a:t>
            </a:r>
            <a:r>
              <a:rPr lang="ru-RU" sz="2400" b="1" dirty="0" err="1" smtClean="0"/>
              <a:t>Вентана</a:t>
            </a:r>
            <a:r>
              <a:rPr lang="ru-RU" sz="2400" b="1" dirty="0" smtClean="0"/>
              <a:t>-Граф, 2018.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229230" cy="584667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7" y="5013176"/>
            <a:ext cx="183138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1718" y="2708920"/>
            <a:ext cx="3948633" cy="381642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УМК Основы духовно-нравственной культуры народов России: </a:t>
            </a:r>
            <a:r>
              <a:rPr lang="ru-RU" sz="2400" b="1" dirty="0"/>
              <a:t>6</a:t>
            </a:r>
            <a:r>
              <a:rPr lang="ru-RU" sz="2400" b="1" dirty="0" smtClean="0"/>
              <a:t> класс: учебник для учащихся общеобразовательных учреждений / Н.Ф. Виноградова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0372" y="836712"/>
            <a:ext cx="35795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0C226"/>
                </a:solidFill>
                <a:ea typeface="+mj-ea"/>
                <a:cs typeface="+mj-cs"/>
              </a:rPr>
              <a:t>УМК Основы духовно-нравственной культуры народов России: 5 класс: учебник для учащихся общеобразовательных учреждений / Н.Ф. Виноградова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1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95" y="1270000"/>
            <a:ext cx="7576928" cy="5400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5074"/>
            <a:ext cx="1934984" cy="267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32656"/>
            <a:ext cx="2770487" cy="19747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47" y="0"/>
            <a:ext cx="5328592" cy="6931271"/>
          </a:xfrm>
        </p:spPr>
      </p:pic>
      <p:sp>
        <p:nvSpPr>
          <p:cNvPr id="6" name="Стрелка углом 5"/>
          <p:cNvSpPr/>
          <p:nvPr/>
        </p:nvSpPr>
        <p:spPr>
          <a:xfrm>
            <a:off x="1227211" y="2942021"/>
            <a:ext cx="1081311" cy="294099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6919876" y="3465635"/>
            <a:ext cx="1008112" cy="72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16"/>
          <p:cNvSpPr/>
          <p:nvPr/>
        </p:nvSpPr>
        <p:spPr>
          <a:xfrm>
            <a:off x="2003443" y="3680047"/>
            <a:ext cx="432048" cy="68407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38" y="298004"/>
            <a:ext cx="1507409" cy="20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88"/>
            <a:ext cx="3563938" cy="295433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86542"/>
            <a:ext cx="6182166" cy="4871458"/>
          </a:xfrm>
        </p:spPr>
      </p:pic>
    </p:spTree>
    <p:extLst>
      <p:ext uri="{BB962C8B-B14F-4D97-AF65-F5344CB8AC3E}">
        <p14:creationId xmlns:p14="http://schemas.microsoft.com/office/powerpoint/2010/main" val="4908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" y="116631"/>
            <a:ext cx="3266678" cy="30660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97" y="2708920"/>
            <a:ext cx="6468403" cy="4189380"/>
          </a:xfrm>
        </p:spPr>
      </p:pic>
    </p:spTree>
    <p:extLst>
      <p:ext uri="{BB962C8B-B14F-4D97-AF65-F5344CB8AC3E}">
        <p14:creationId xmlns:p14="http://schemas.microsoft.com/office/powerpoint/2010/main" val="34833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390" y="260648"/>
            <a:ext cx="6554867" cy="1524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Интеграция тем ОДНКНР с уроками литературы в старших классах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10355"/>
            <a:ext cx="5766792" cy="5418860"/>
          </a:xfrm>
        </p:spPr>
      </p:pic>
    </p:spTree>
    <p:extLst>
      <p:ext uri="{BB962C8B-B14F-4D97-AF65-F5344CB8AC3E}">
        <p14:creationId xmlns:p14="http://schemas.microsoft.com/office/powerpoint/2010/main" val="40674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347713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ОДНКНР через русскую литературу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4" y="1340768"/>
            <a:ext cx="5457825" cy="33242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3312570"/>
            <a:ext cx="54483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</a:t>
            </a:r>
            <a:r>
              <a:rPr lang="ru-RU" dirty="0" smtClean="0"/>
              <a:t>поисковой системе: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«Юферева</a:t>
            </a:r>
            <a:r>
              <a:rPr lang="ru-RU" dirty="0"/>
              <a:t> </a:t>
            </a:r>
            <a:r>
              <a:rPr lang="ru-RU" dirty="0" smtClean="0"/>
              <a:t>Кинолекторий»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4864"/>
            <a:ext cx="6415608" cy="3909511"/>
          </a:xfrm>
        </p:spPr>
      </p:pic>
    </p:spTree>
    <p:extLst>
      <p:ext uri="{BB962C8B-B14F-4D97-AF65-F5344CB8AC3E}">
        <p14:creationId xmlns:p14="http://schemas.microsoft.com/office/powerpoint/2010/main" val="42382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 Нормативно-правовое обеспечение предметной области ОДНКНР и особенности ее реализации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2420888"/>
            <a:ext cx="7848872" cy="18265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3. Что такое </a:t>
            </a:r>
            <a:br>
              <a:rPr lang="ru-RU" dirty="0" smtClean="0"/>
            </a:br>
            <a:r>
              <a:rPr lang="ru-RU" dirty="0" smtClean="0"/>
              <a:t>«духовно-нравственная культура»?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7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культура?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994" y="1930400"/>
            <a:ext cx="4923599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0400"/>
            <a:ext cx="6707088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«Своеобразие культуры как исторического феномена состоит в том, что она вбирает в себя исключительно </a:t>
            </a:r>
            <a:r>
              <a:rPr lang="ru-RU" sz="2400" b="1" u="sng" dirty="0" smtClean="0"/>
              <a:t>аксиологические</a:t>
            </a:r>
            <a:r>
              <a:rPr lang="ru-RU" sz="2400" dirty="0" smtClean="0"/>
              <a:t> (ценностные) аспекты жизнедеятельности людей и сохраняет их, (…) обеспечивая тем самым </a:t>
            </a:r>
            <a:r>
              <a:rPr lang="ru-RU" sz="2400" b="1" u="sng" dirty="0" smtClean="0"/>
              <a:t>духовную преемственность </a:t>
            </a:r>
            <a:r>
              <a:rPr lang="ru-RU" sz="2400" dirty="0" smtClean="0"/>
              <a:t>между сосуществующими и сменяющими друг друга в истории народами и цивилизациями».</a:t>
            </a:r>
          </a:p>
          <a:p>
            <a:pPr marL="0" indent="0" algn="r">
              <a:buNone/>
            </a:pPr>
            <a:r>
              <a:rPr lang="ru-RU" sz="2400" dirty="0" smtClean="0"/>
              <a:t>д.ф.н., проф. Ю.К. Руденко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522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нравственность?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994" y="1930400"/>
            <a:ext cx="4923599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Нра́вственность</a:t>
            </a:r>
            <a:r>
              <a:rPr lang="ru-RU" sz="2400" dirty="0"/>
              <a:t> — моральное качество человека, некие правила, которыми руководствуется человек в своём выборе.</a:t>
            </a:r>
          </a:p>
        </p:txBody>
      </p:sp>
    </p:spTree>
    <p:extLst>
      <p:ext uri="{BB962C8B-B14F-4D97-AF65-F5344CB8AC3E}">
        <p14:creationId xmlns:p14="http://schemas.microsoft.com/office/powerpoint/2010/main" val="26561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Может ли человек на необитаемом острове совершить безнравственный поступок?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729" y="2663743"/>
            <a:ext cx="5067423" cy="33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духовность?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994" y="1930400"/>
            <a:ext cx="4923599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академик Д.С. Лихачёв: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5158680" cy="4925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«Что такое духовность? Конечно же, не образованность. Разве мало образованных циников? Культура – ближе, потому что культура – это не только знания, но еще идеалы, нравственность, традиции, определенный опыт… И все же нельзя говорить о духовности, не подразумевая непременного религиозного мироощущения. Но, думаю, и без культуры вместо духовности может возникнуть лишь фанатизм».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11" y="2122053"/>
            <a:ext cx="2860006" cy="3881437"/>
          </a:xfrm>
        </p:spPr>
      </p:pic>
    </p:spTree>
    <p:extLst>
      <p:ext uri="{BB962C8B-B14F-4D97-AF65-F5344CB8AC3E}">
        <p14:creationId xmlns:p14="http://schemas.microsoft.com/office/powerpoint/2010/main" val="27353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Может ли человек на необитаемом острове совершить безнравственный поступок?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729" y="2663743"/>
            <a:ext cx="5067423" cy="33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4. Научные подходы к изучению духовно-нравственной культуры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963755"/>
            <a:ext cx="6347713" cy="1320800"/>
          </a:xfrm>
        </p:spPr>
        <p:txBody>
          <a:bodyPr/>
          <a:lstStyle/>
          <a:p>
            <a:r>
              <a:rPr lang="ru-RU" dirty="0" smtClean="0"/>
              <a:t>3 декабря 2014 г.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6840760" cy="513057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5301208"/>
            <a:ext cx="634648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404664"/>
            <a:ext cx="3812366" cy="569860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Цивилизационный подход в педагогике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9599" y="2160590"/>
            <a:ext cx="3818385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«Отечественная цивилизация – </a:t>
            </a:r>
          </a:p>
          <a:p>
            <a:pPr marL="0" indent="0">
              <a:buNone/>
            </a:pPr>
            <a:r>
              <a:rPr lang="ru-RU" dirty="0" smtClean="0"/>
              <a:t>многонациональная </a:t>
            </a:r>
            <a:r>
              <a:rPr lang="ru-RU" dirty="0" smtClean="0"/>
              <a:t>по характеру народной жизни,</a:t>
            </a:r>
          </a:p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усская по культурному коду и</a:t>
            </a:r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равославная по истокам антропологического идеала и ценностного сознания».</a:t>
            </a:r>
          </a:p>
          <a:p>
            <a:pPr marL="0" indent="0" algn="r">
              <a:buNone/>
            </a:pPr>
            <a:r>
              <a:rPr lang="ru-RU" dirty="0" smtClean="0"/>
              <a:t>М.В. Захарченко</a:t>
            </a:r>
          </a:p>
          <a:p>
            <a:pPr marL="0" indent="0" algn="r">
              <a:buNone/>
            </a:pPr>
            <a:r>
              <a:rPr lang="ru-RU" dirty="0" smtClean="0"/>
              <a:t>д.ф.н</a:t>
            </a:r>
            <a:r>
              <a:rPr lang="ru-RU" dirty="0"/>
              <a:t>., проф. СПб АППО </a:t>
            </a:r>
          </a:p>
          <a:p>
            <a:pPr marL="0" indent="0" algn="r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770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404664"/>
            <a:ext cx="3812366" cy="569860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2160590"/>
            <a:ext cx="403244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</a:t>
            </a:r>
            <a:r>
              <a:rPr lang="ru-RU" dirty="0" smtClean="0"/>
              <a:t>олжна помочь развитию и духовному становлению ребенка одновременно в трех мирах:</a:t>
            </a:r>
          </a:p>
          <a:p>
            <a:r>
              <a:rPr lang="ru-RU" dirty="0"/>
              <a:t>в</a:t>
            </a:r>
            <a:r>
              <a:rPr lang="ru-RU" dirty="0" smtClean="0"/>
              <a:t> мире этнической культуры,</a:t>
            </a:r>
          </a:p>
          <a:p>
            <a:r>
              <a:rPr lang="ru-RU" dirty="0"/>
              <a:t>в</a:t>
            </a:r>
            <a:r>
              <a:rPr lang="ru-RU" dirty="0" smtClean="0"/>
              <a:t> отечественной цивилизации и</a:t>
            </a:r>
          </a:p>
          <a:p>
            <a:r>
              <a:rPr lang="ru-RU" dirty="0"/>
              <a:t>в</a:t>
            </a:r>
            <a:r>
              <a:rPr lang="ru-RU" dirty="0" smtClean="0"/>
              <a:t> мировой цивилизации.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94" y="54868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Трехуровневая модель содержания образования: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6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4472248"/>
            <a:ext cx="7272808" cy="2232248"/>
          </a:xfrm>
        </p:spPr>
        <p:txBody>
          <a:bodyPr>
            <a:noAutofit/>
          </a:bodyPr>
          <a:lstStyle/>
          <a:p>
            <a:r>
              <a:rPr lang="ru-RU" sz="2400" dirty="0"/>
              <a:t>Семя = религия, духовные ценности (ядро цивилизации)</a:t>
            </a:r>
            <a:br>
              <a:rPr lang="ru-RU" sz="2400" dirty="0"/>
            </a:br>
            <a:r>
              <a:rPr lang="ru-RU" sz="2400" dirty="0"/>
              <a:t>Мякоть = культура (питательная среда цивилизации)</a:t>
            </a:r>
            <a:br>
              <a:rPr lang="ru-RU" sz="2400" dirty="0"/>
            </a:br>
            <a:r>
              <a:rPr lang="ru-RU" sz="2400" dirty="0"/>
              <a:t>Кожура = государство (защита цивилизации)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643" y="1268760"/>
            <a:ext cx="3087688" cy="307590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923928" y="1242216"/>
            <a:ext cx="3088110" cy="309634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«Цивилизация – это особая форма организации жизни людей, при которой народы, живущие на обширной территории, тесно взаимодействуют между собой на протяжении многих веков, при этом их объединяют история и предания»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53506"/>
            <a:ext cx="4896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Цивилизационный подход в образовании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7995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0351" y="764704"/>
            <a:ext cx="5826719" cy="16463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Культурологи выделяют два типа культуры: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971600" y="2602680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R"/>
            </a:pPr>
            <a:r>
              <a:rPr lang="ru-RU" sz="3200" dirty="0"/>
              <a:t> </a:t>
            </a:r>
            <a:r>
              <a:rPr lang="ru-RU" sz="3200" dirty="0" err="1"/>
              <a:t>Сотериологический</a:t>
            </a:r>
            <a:r>
              <a:rPr lang="ru-RU" sz="3200" dirty="0"/>
              <a:t> – от греческого слова «</a:t>
            </a:r>
            <a:r>
              <a:rPr lang="ru-RU" sz="3200" dirty="0" err="1"/>
              <a:t>сотерио</a:t>
            </a:r>
            <a:r>
              <a:rPr lang="ru-RU" sz="3200" dirty="0"/>
              <a:t>», спасение</a:t>
            </a:r>
          </a:p>
          <a:p>
            <a:pPr marL="342900" indent="-342900">
              <a:buAutoNum type="arabicParenR"/>
            </a:pPr>
            <a:r>
              <a:rPr lang="ru-RU" sz="3200" dirty="0"/>
              <a:t> </a:t>
            </a:r>
            <a:r>
              <a:rPr lang="ru-RU" sz="3200" dirty="0" err="1"/>
              <a:t>Эвдемонический</a:t>
            </a:r>
            <a:r>
              <a:rPr lang="ru-RU" sz="3200" dirty="0"/>
              <a:t> – от греческого слова «</a:t>
            </a:r>
            <a:r>
              <a:rPr lang="ru-RU" sz="3200" dirty="0" err="1"/>
              <a:t>эвдемония</a:t>
            </a:r>
            <a:r>
              <a:rPr lang="ru-RU" sz="3200" dirty="0"/>
              <a:t>», счастье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632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2872" y="1412776"/>
            <a:ext cx="3673697" cy="432048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Глава I. Строфа XXXVIII.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/>
              <a:t>Недуг, которого причину </a:t>
            </a:r>
            <a:br>
              <a:rPr lang="ru-RU" sz="2200" dirty="0"/>
            </a:br>
            <a:r>
              <a:rPr lang="ru-RU" sz="2200" dirty="0"/>
              <a:t>Давно бы отыскать пора,</a:t>
            </a:r>
            <a:br>
              <a:rPr lang="ru-RU" sz="2200" dirty="0"/>
            </a:br>
            <a:r>
              <a:rPr lang="ru-RU" sz="2200" dirty="0"/>
              <a:t>Подобный английскому сплину, </a:t>
            </a:r>
            <a:br>
              <a:rPr lang="ru-RU" sz="2200" dirty="0"/>
            </a:br>
            <a:r>
              <a:rPr lang="ru-RU" sz="2200" dirty="0"/>
              <a:t>Короче: </a:t>
            </a:r>
            <a:r>
              <a:rPr lang="ru-RU" sz="2200" b="1" dirty="0"/>
              <a:t>русская хандра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Им овладела понемногу; </a:t>
            </a:r>
            <a:br>
              <a:rPr lang="ru-RU" sz="2200" dirty="0"/>
            </a:br>
            <a:r>
              <a:rPr lang="ru-RU" sz="2200" dirty="0"/>
              <a:t>Он застрелиться, слава Богу, Попробовать не захотел, </a:t>
            </a:r>
            <a:br>
              <a:rPr lang="ru-RU" sz="2200" dirty="0"/>
            </a:br>
            <a:r>
              <a:rPr lang="ru-RU" sz="2200" dirty="0"/>
              <a:t>Но к жизни вовсе охладел.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90516" y="8210637"/>
            <a:ext cx="45719" cy="15763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6146" name="Picture 2" descr="https://ds05.infourok.ru/uploads/ex/0096/0003968d-ca14dcf0/hello_html_688655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3365"/>
            <a:ext cx="36353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8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6336704" cy="2736304"/>
          </a:xfrm>
        </p:spPr>
        <p:txBody>
          <a:bodyPr>
            <a:normAutofit/>
          </a:bodyPr>
          <a:lstStyle/>
          <a:p>
            <a:r>
              <a:rPr lang="ru-RU" sz="3100" b="1" dirty="0"/>
              <a:t>«русская хандра» -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>в </a:t>
            </a:r>
            <a:r>
              <a:rPr lang="ru-RU" sz="2200" b="1" dirty="0"/>
              <a:t>цивилизационном плане это метание современного человека между духовными и материальными ценностями, небесным и земным идеалами.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90516" y="8210637"/>
            <a:ext cx="45719" cy="15763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64437"/>
            <a:ext cx="4464496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3204356" cy="345638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Вечный спор «западников» и «славянофилов» в России…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575556" y="3933056"/>
            <a:ext cx="2700299" cy="2000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«Крылья, ноги и хвосты» – мультфильм 1985 года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 b="9357"/>
          <a:stretch>
            <a:fillRect/>
          </a:stretch>
        </p:blipFill>
        <p:spPr>
          <a:xfrm>
            <a:off x="3454286" y="96011"/>
            <a:ext cx="2252189" cy="3429000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5" b="13415"/>
          <a:stretch>
            <a:fillRect/>
          </a:stretch>
        </p:blipFill>
        <p:spPr>
          <a:xfrm>
            <a:off x="3449765" y="3512410"/>
            <a:ext cx="4555937" cy="3332989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0" r="25590"/>
          <a:stretch>
            <a:fillRect/>
          </a:stretch>
        </p:blipFill>
        <p:spPr>
          <a:xfrm>
            <a:off x="5750416" y="96011"/>
            <a:ext cx="2231232" cy="3429000"/>
          </a:xfrm>
        </p:spPr>
      </p:pic>
    </p:spTree>
    <p:extLst>
      <p:ext uri="{BB962C8B-B14F-4D97-AF65-F5344CB8AC3E}">
        <p14:creationId xmlns:p14="http://schemas.microsoft.com/office/powerpoint/2010/main" val="22891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60649"/>
            <a:ext cx="6192688" cy="1080119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Песня группы</a:t>
            </a:r>
            <a:r>
              <a:rPr lang="ru-RU" sz="2200" b="1" dirty="0"/>
              <a:t>  </a:t>
            </a:r>
            <a:r>
              <a:rPr lang="ru-RU" sz="2200" b="1" dirty="0" smtClean="0"/>
              <a:t>«Аквариум»</a:t>
            </a:r>
            <a:r>
              <a:rPr lang="ru-RU" sz="2200" b="1" dirty="0"/>
              <a:t> - </a:t>
            </a:r>
            <a:r>
              <a:rPr lang="ru-RU" sz="2200" b="1" dirty="0" smtClean="0"/>
              <a:t>«Дубровский»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5"/>
          </p:nvPr>
        </p:nvSpPr>
        <p:spPr>
          <a:xfrm>
            <a:off x="3059832" y="836712"/>
            <a:ext cx="5184576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/>
              <a:t>Когда </a:t>
            </a:r>
            <a:r>
              <a:rPr lang="ru-RU" sz="1400" dirty="0"/>
              <a:t>в лихие года пахнет народной бедой,</a:t>
            </a:r>
            <a:br>
              <a:rPr lang="ru-RU" sz="1400" dirty="0"/>
            </a:br>
            <a:r>
              <a:rPr lang="ru-RU" sz="1400" dirty="0"/>
              <a:t>тогда в полуночный час, тихий, неброский,</a:t>
            </a:r>
            <a:br>
              <a:rPr lang="ru-RU" sz="1400" dirty="0"/>
            </a:br>
            <a:r>
              <a:rPr lang="ru-RU" sz="1400" dirty="0"/>
              <a:t>из леса выходит старик, а глядишь - он совсем не старик,</a:t>
            </a:r>
            <a:br>
              <a:rPr lang="ru-RU" sz="1400" dirty="0"/>
            </a:br>
            <a:r>
              <a:rPr lang="ru-RU" sz="1400" dirty="0"/>
              <a:t>а напротив, совсем молодой красавец Дубровский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Проснись, моя Кострома, не спи, Саратов и Тверь,</a:t>
            </a:r>
            <a:br>
              <a:rPr lang="ru-RU" sz="1400" dirty="0"/>
            </a:br>
            <a:r>
              <a:rPr lang="ru-RU" sz="1400" dirty="0"/>
              <a:t>не век же нам мыкать беду и плакать о хлебе,</a:t>
            </a:r>
            <a:br>
              <a:rPr lang="ru-RU" sz="1400" dirty="0"/>
            </a:br>
            <a:r>
              <a:rPr lang="ru-RU" sz="1400" dirty="0"/>
              <a:t>Дубровский берет </a:t>
            </a:r>
            <a:r>
              <a:rPr lang="ru-RU" sz="1400" dirty="0" err="1"/>
              <a:t>ероплан</a:t>
            </a:r>
            <a:r>
              <a:rPr lang="ru-RU" sz="1400" dirty="0"/>
              <a:t>, Дубровский взлетает наверх,</a:t>
            </a:r>
            <a:br>
              <a:rPr lang="ru-RU" sz="1400" dirty="0"/>
            </a:br>
            <a:r>
              <a:rPr lang="ru-RU" sz="1400" dirty="0"/>
              <a:t>летает над грешной землей, и пишет на небе -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"Не плачь, Маша, я здесь;</a:t>
            </a:r>
            <a:br>
              <a:rPr lang="ru-RU" sz="1400" dirty="0"/>
            </a:br>
            <a:r>
              <a:rPr lang="ru-RU" sz="1400" dirty="0"/>
              <a:t>не плачь - солнце взойдет;</a:t>
            </a:r>
            <a:br>
              <a:rPr lang="ru-RU" sz="1400" dirty="0"/>
            </a:br>
            <a:r>
              <a:rPr lang="ru-RU" sz="1400" dirty="0"/>
              <a:t>не прячь от Бога глаза,</a:t>
            </a:r>
            <a:br>
              <a:rPr lang="ru-RU" sz="1400" dirty="0"/>
            </a:br>
            <a:r>
              <a:rPr lang="ru-RU" sz="1400" dirty="0"/>
              <a:t>а то как он найдет нас?</a:t>
            </a:r>
            <a:br>
              <a:rPr lang="ru-RU" sz="1400" dirty="0"/>
            </a:br>
            <a:r>
              <a:rPr lang="ru-RU" sz="1400" dirty="0"/>
              <a:t>Небесный храм Иерусалим</a:t>
            </a:r>
            <a:br>
              <a:rPr lang="ru-RU" sz="1400" dirty="0"/>
            </a:br>
            <a:r>
              <a:rPr lang="ru-RU" sz="1400" dirty="0"/>
              <a:t>горит сквозь холод и лед</a:t>
            </a:r>
            <a:br>
              <a:rPr lang="ru-RU" sz="1400" dirty="0"/>
            </a:br>
            <a:r>
              <a:rPr lang="ru-RU" sz="1400" dirty="0"/>
              <a:t>и вот он стоит вокруг нас,</a:t>
            </a:r>
            <a:br>
              <a:rPr lang="ru-RU" sz="1400" dirty="0"/>
            </a:br>
            <a:r>
              <a:rPr lang="ru-RU" sz="1400" dirty="0"/>
              <a:t>и ждет нас, и ждет нас...."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Он бросил свой щит и свой меч, швырнул в канаву наган,</a:t>
            </a:r>
            <a:br>
              <a:rPr lang="ru-RU" sz="1400" dirty="0"/>
            </a:br>
            <a:r>
              <a:rPr lang="ru-RU" sz="1400" dirty="0"/>
              <a:t>он понял, что некому мстить, и радостно дышит</a:t>
            </a:r>
            <a:r>
              <a:rPr lang="ru-RU" sz="1400" dirty="0" smtClean="0"/>
              <a:t>,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 тяжелый для Родины час над нами летит его </a:t>
            </a:r>
            <a:r>
              <a:rPr lang="ru-RU" sz="1400" dirty="0" err="1"/>
              <a:t>ероплан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красивый, как иконостас, и пишет, и пишет -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"Не плачь, Маша, я здесь;</a:t>
            </a:r>
            <a:br>
              <a:rPr lang="ru-RU" sz="1400" dirty="0"/>
            </a:br>
            <a:r>
              <a:rPr lang="ru-RU" sz="1400" dirty="0"/>
              <a:t>не плачь - солнце взойдет;</a:t>
            </a:r>
            <a:br>
              <a:rPr lang="ru-RU" sz="1400" dirty="0"/>
            </a:br>
            <a:r>
              <a:rPr lang="ru-RU" sz="1400" dirty="0"/>
              <a:t>не прячь от Бога глаза,</a:t>
            </a:r>
            <a:br>
              <a:rPr lang="ru-RU" sz="1400" dirty="0"/>
            </a:br>
            <a:r>
              <a:rPr lang="ru-RU" sz="1400" dirty="0"/>
              <a:t>а то как он найдет нас?</a:t>
            </a:r>
            <a:br>
              <a:rPr lang="ru-RU" sz="1400" dirty="0"/>
            </a:br>
            <a:r>
              <a:rPr lang="ru-RU" sz="1400" dirty="0"/>
              <a:t>Небесный храм Иерусалим</a:t>
            </a:r>
            <a:br>
              <a:rPr lang="ru-RU" sz="1400" dirty="0"/>
            </a:br>
            <a:r>
              <a:rPr lang="ru-RU" sz="1400" dirty="0"/>
              <a:t>горит сквозь холод и лед</a:t>
            </a:r>
            <a:br>
              <a:rPr lang="ru-RU" sz="1400" dirty="0"/>
            </a:br>
            <a:r>
              <a:rPr lang="ru-RU" sz="1400" dirty="0"/>
              <a:t>и вот он стоит вокруг нас,</a:t>
            </a:r>
            <a:br>
              <a:rPr lang="ru-RU" sz="1400" dirty="0"/>
            </a:br>
            <a:r>
              <a:rPr lang="ru-RU" sz="1400" dirty="0"/>
              <a:t>и ждет нас, и ждет нас</a:t>
            </a:r>
            <a:r>
              <a:rPr lang="ru-RU" sz="1400" dirty="0" smtClean="0"/>
              <a:t>....«</a:t>
            </a:r>
          </a:p>
          <a:p>
            <a:pPr algn="r"/>
            <a:r>
              <a:rPr lang="ru-RU" sz="1400" dirty="0" smtClean="0"/>
              <a:t>Б. Гребенщиков, 1992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4098" name="Picture 2" descr="https://i.ytimg.com/vi/ZFZzIjunAJI/hqdefault.jpg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r="26528"/>
          <a:stretch>
            <a:fillRect/>
          </a:stretch>
        </p:blipFill>
        <p:spPr bwMode="auto">
          <a:xfrm>
            <a:off x="107504" y="419852"/>
            <a:ext cx="2803066" cy="597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«Стратегия национальной безопасности» от 31.12.2015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40" y="609600"/>
            <a:ext cx="672343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6500112" cy="3777283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/>
              <a:t>Наталья Эдуардовна Юферева</a:t>
            </a:r>
          </a:p>
          <a:p>
            <a:pPr marL="0" indent="0" algn="r">
              <a:buNone/>
            </a:pPr>
            <a:r>
              <a:rPr lang="ru-RU" dirty="0" smtClean="0"/>
              <a:t> </a:t>
            </a:r>
          </a:p>
          <a:p>
            <a:pPr marL="0" indent="0" algn="r">
              <a:buNone/>
            </a:pPr>
            <a:r>
              <a:rPr lang="ru-RU" dirty="0" smtClean="0"/>
              <a:t>к.ф.н., старший преподаватель кафедры </a:t>
            </a:r>
          </a:p>
          <a:p>
            <a:pPr marL="0" indent="0" algn="r">
              <a:buNone/>
            </a:pPr>
            <a:r>
              <a:rPr lang="ru-RU" dirty="0" smtClean="0"/>
              <a:t>социального образования СПб АППО, </a:t>
            </a:r>
          </a:p>
          <a:p>
            <a:pPr marL="0" indent="0" algn="r">
              <a:buNone/>
            </a:pPr>
            <a:r>
              <a:rPr lang="ru-RU" dirty="0" smtClean="0"/>
              <a:t>методист ИМЦ Красногвардейского района СПб,</a:t>
            </a:r>
          </a:p>
          <a:p>
            <a:pPr marL="0" indent="0" algn="r">
              <a:buNone/>
            </a:pPr>
            <a:r>
              <a:rPr lang="ru-RU" dirty="0" smtClean="0"/>
              <a:t> учитель ОРКСЭ и ОДНКНР</a:t>
            </a:r>
          </a:p>
          <a:p>
            <a:pPr marL="0" indent="0" algn="r">
              <a:buNone/>
            </a:pPr>
            <a:r>
              <a:rPr lang="ru-RU" dirty="0" smtClean="0"/>
              <a:t> </a:t>
            </a:r>
          </a:p>
          <a:p>
            <a:pPr marL="0" indent="0" algn="r">
              <a:buNone/>
            </a:pPr>
            <a:r>
              <a:rPr lang="ru-RU" dirty="0" smtClean="0"/>
              <a:t>тел. 8(911)- 733-6-744,</a:t>
            </a:r>
          </a:p>
          <a:p>
            <a:pPr marL="0" indent="0" algn="r">
              <a:buNone/>
            </a:pPr>
            <a:r>
              <a:rPr lang="en-US" dirty="0" smtClean="0"/>
              <a:t>yuferevy@inbox.ru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97152"/>
            <a:ext cx="6347713" cy="1320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п. 79. Размывание </a:t>
            </a:r>
            <a:r>
              <a:rPr lang="ru-RU" sz="2400" dirty="0"/>
              <a:t>традиционных российских духовно-нравственных ценностей является угрозой национальной безопасности России.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82343"/>
            <a:ext cx="6273744" cy="46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91" y="62068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  <a:ea typeface="+mn-ea"/>
                <a:cs typeface="+mn-cs"/>
              </a:rPr>
              <a:t>Письмо Министерства образования и науки РФ от 25 мая 2015 г. № 08-761 “Об изучении предметных областей: «Основы религиозных культур и светской этики» и «Основы духовно-нравственной культуры народов </a:t>
            </a:r>
            <a:r>
              <a:rPr lang="ru-RU" sz="2400" b="1" dirty="0">
                <a:solidFill>
                  <a:prstClr val="white"/>
                </a:solidFill>
                <a:ea typeface="+mn-ea"/>
                <a:cs typeface="+mn-cs"/>
              </a:rPr>
              <a:t>России»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564904"/>
            <a:ext cx="7776864" cy="439248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6200" u="sng" dirty="0" smtClean="0"/>
              <a:t>Предметная область «Основы духовно-нравственной культуры народов России»</a:t>
            </a:r>
            <a:r>
              <a:rPr lang="ru-RU" sz="6200" dirty="0" smtClean="0">
                <a:solidFill>
                  <a:srgbClr val="FF0000"/>
                </a:solidFill>
              </a:rPr>
              <a:t> </a:t>
            </a:r>
            <a:r>
              <a:rPr lang="ru-RU" sz="6200" dirty="0" smtClean="0"/>
              <a:t>(далее - предметная область ОДНКНР) в соответствии с вводимым федеральным государственным образовательным стандартом основного общего образования </a:t>
            </a:r>
            <a:r>
              <a:rPr lang="ru-RU" sz="6200" u="sng" dirty="0" smtClean="0"/>
              <a:t>с 1 сентября 2015 года </a:t>
            </a:r>
            <a:r>
              <a:rPr lang="ru-RU" sz="6200" dirty="0" smtClean="0"/>
              <a:t>должна обеспечить, в том числе знание основных норм морали, культурных традиций народов России, формирование представлений об исторической роли традиционных религий и гражданского общества в становлении российской государственности.</a:t>
            </a:r>
          </a:p>
          <a:p>
            <a:pPr marL="0" indent="0">
              <a:buNone/>
            </a:pPr>
            <a:endParaRPr lang="ru-RU" sz="6200" dirty="0" smtClean="0"/>
          </a:p>
          <a:p>
            <a:pPr marL="0" indent="0">
              <a:buNone/>
            </a:pPr>
            <a:r>
              <a:rPr lang="ru-RU" sz="6200" dirty="0"/>
              <a:t/>
            </a:r>
            <a:br>
              <a:rPr lang="ru-RU" sz="6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4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900" u="sng" dirty="0" smtClean="0"/>
              <a:t>Предметная область ОДНКНР является логическим продолжением предметной области (учебного предмета) ОРКСЭ начальной школы</a:t>
            </a:r>
            <a:r>
              <a:rPr lang="ru-RU" sz="2900" dirty="0" smtClean="0"/>
              <a:t>. В рамках предметной области ОДНКНР возможна реализация учебных предметов, учитывающих региональные, национальные и этнокультурные особенности народов Российской Федерации, которые обеспечивают достижение следующих результатов:</a:t>
            </a:r>
          </a:p>
          <a:p>
            <a:pPr marL="0" indent="0">
              <a:buNone/>
            </a:pPr>
            <a:endParaRPr lang="ru-RU" sz="2900" u="sng" dirty="0" smtClean="0"/>
          </a:p>
          <a:p>
            <a:pPr>
              <a:buFontTx/>
              <a:buChar char="-"/>
            </a:pPr>
            <a:r>
              <a:rPr lang="ru-RU" sz="2900" u="sng" dirty="0" smtClean="0"/>
              <a:t>воспитание способности к духовному развитию, нравственному самосовершенствованию</a:t>
            </a:r>
            <a:r>
              <a:rPr lang="ru-RU" sz="2900" dirty="0" smtClean="0"/>
              <a:t>; воспитание веротерпимости, уважительного отношения к религиозным чувствам, взглядам людей или их отсутствию;</a:t>
            </a:r>
          </a:p>
          <a:p>
            <a:pPr>
              <a:buFontTx/>
              <a:buChar char="-"/>
            </a:pPr>
            <a:endParaRPr lang="ru-RU" sz="2900" dirty="0" smtClean="0"/>
          </a:p>
          <a:p>
            <a:pPr>
              <a:buFontTx/>
              <a:buChar char="-"/>
            </a:pPr>
            <a:r>
              <a:rPr lang="ru-RU" sz="2900" dirty="0" smtClean="0"/>
              <a:t>знание основных норм морали, нравственных, духовных идеалов, хранимых в культурных традициях народов России, готовность на их основе к сознательному самоограничению в поступках, поведении, расточительном </a:t>
            </a:r>
            <a:r>
              <a:rPr lang="ru-RU" sz="2900" dirty="0" err="1" smtClean="0"/>
              <a:t>потребительстве</a:t>
            </a:r>
            <a:r>
              <a:rPr lang="ru-RU" sz="2900" dirty="0" smtClean="0"/>
              <a:t>;</a:t>
            </a:r>
          </a:p>
          <a:p>
            <a:pPr>
              <a:buFontTx/>
              <a:buChar char="-"/>
            </a:pPr>
            <a:endParaRPr lang="ru-RU" sz="29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0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7499176" cy="2592288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ru-RU" sz="2600" u="sng" dirty="0" smtClean="0"/>
              <a:t>формирование представлений об основах светской этики, культуры традиционных религий, их роли в развитии культуры и истории России и человечества</a:t>
            </a:r>
            <a:r>
              <a:rPr lang="ru-RU" sz="2600" dirty="0" smtClean="0"/>
              <a:t>, в становлении гражданского общества и российской государственности;</a:t>
            </a:r>
          </a:p>
          <a:p>
            <a:pPr>
              <a:buFontTx/>
              <a:buChar char="-"/>
            </a:pPr>
            <a:endParaRPr lang="ru-RU" sz="2600" dirty="0" smtClean="0"/>
          </a:p>
          <a:p>
            <a:pPr>
              <a:buFontTx/>
              <a:buChar char="-"/>
            </a:pPr>
            <a:r>
              <a:rPr lang="ru-RU" sz="2600" dirty="0" smtClean="0"/>
              <a:t>понимание значения нравственности, веры и религии в жизни человека, семьи и общества</a:t>
            </a:r>
            <a:r>
              <a:rPr lang="ru-RU" sz="2600" dirty="0"/>
              <a:t>.</a:t>
            </a:r>
            <a:endParaRPr lang="ru-RU" sz="2600" dirty="0" smtClean="0"/>
          </a:p>
          <a:p>
            <a:pPr>
              <a:buFontTx/>
              <a:buChar char="-"/>
            </a:pPr>
            <a:endParaRPr lang="ru-RU" sz="2600" dirty="0" smtClean="0"/>
          </a:p>
          <a:p>
            <a:pPr>
              <a:buFontTx/>
              <a:buChar char="-"/>
            </a:pPr>
            <a:endParaRPr lang="ru-RU" sz="29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0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264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Предметная область ОДНКНР может быть реализована через:</a:t>
            </a:r>
          </a:p>
          <a:p>
            <a:endParaRPr lang="ru-RU" sz="2000" dirty="0" smtClean="0"/>
          </a:p>
          <a:p>
            <a:r>
              <a:rPr lang="ru-RU" sz="2000" dirty="0" smtClean="0"/>
              <a:t>1) занятия по предметной области ОДНКНР, учитывающие региональные, национальные и этнокультурные особенности региона России, </a:t>
            </a:r>
            <a:r>
              <a:rPr lang="ru-RU" sz="2000" u="sng" dirty="0" smtClean="0"/>
              <a:t>включенные в часть учебного плана</a:t>
            </a:r>
            <a:r>
              <a:rPr lang="ru-RU" sz="2000" dirty="0" smtClean="0"/>
              <a:t>, формируемую участниками образовательных отношений;</a:t>
            </a:r>
          </a:p>
          <a:p>
            <a:endParaRPr lang="ru-RU" sz="2000" dirty="0" smtClean="0"/>
          </a:p>
          <a:p>
            <a:r>
              <a:rPr lang="ru-RU" sz="2000" dirty="0" smtClean="0"/>
              <a:t>2) включение в рабочие программы учебных предметов, курсов, дисциплин (модулей) </a:t>
            </a:r>
            <a:r>
              <a:rPr lang="ru-RU" sz="2000" u="sng" dirty="0" smtClean="0"/>
              <a:t>других предметных областей, тем, содержащих вопросы духовно-нравственного воспитания</a:t>
            </a:r>
            <a:r>
              <a:rPr lang="ru-RU" sz="2000" dirty="0" smtClean="0"/>
              <a:t>;</a:t>
            </a:r>
          </a:p>
          <a:p>
            <a:endParaRPr lang="ru-RU" sz="2000" dirty="0" smtClean="0"/>
          </a:p>
          <a:p>
            <a:r>
              <a:rPr lang="ru-RU" sz="2000" dirty="0" smtClean="0"/>
              <a:t>3) включение занятий по предметной области ОДНКНР во </a:t>
            </a:r>
            <a:r>
              <a:rPr lang="ru-RU" sz="2000" u="sng" dirty="0" smtClean="0"/>
              <a:t>внеурочную деятельность </a:t>
            </a:r>
            <a:r>
              <a:rPr lang="ru-RU" sz="2000" dirty="0" smtClean="0"/>
              <a:t>в рамках реализации Программы воспитания и социализации обучающихся.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5132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Для выставления </a:t>
            </a:r>
            <a:r>
              <a:rPr lang="ru-RU" sz="2400" dirty="0">
                <a:solidFill>
                  <a:srgbClr val="FF0000"/>
                </a:solidFill>
              </a:rPr>
              <a:t>итоговой отметки в аттестат </a:t>
            </a:r>
            <a:r>
              <a:rPr lang="ru-RU" sz="2400" dirty="0"/>
              <a:t>об основном общем образовании минимальный объём часов учебных занятий по программе учебного курса в соответствии с учебным планом образовательной организации должен составлять </a:t>
            </a:r>
            <a:r>
              <a:rPr lang="ru-RU" sz="2400" b="1" dirty="0">
                <a:solidFill>
                  <a:srgbClr val="FF0000"/>
                </a:solidFill>
              </a:rPr>
              <a:t>не менее 64 часов за 2 учебных года</a:t>
            </a:r>
            <a:r>
              <a:rPr lang="ru-RU" sz="2400" dirty="0"/>
              <a:t> (приказ </a:t>
            </a:r>
            <a:r>
              <a:rPr lang="ru-RU" sz="2400" dirty="0" err="1"/>
              <a:t>Минобрнауки</a:t>
            </a:r>
            <a:r>
              <a:rPr lang="ru-RU" sz="2400" dirty="0"/>
              <a:t> России от 14.02.2014 г. № 115 «Об утверждении Порядка заполнения, учёта и выдачи аттестатов об основном общем и среднем общем образовании и их дубликатов</a:t>
            </a:r>
            <a:r>
              <a:rPr lang="ru-RU" sz="2400" dirty="0" smtClean="0"/>
              <a:t>»).</a:t>
            </a:r>
          </a:p>
          <a:p>
            <a:pPr marL="0" indent="0">
              <a:buNone/>
            </a:pPr>
            <a:r>
              <a:rPr lang="ru-RU" sz="2400" dirty="0"/>
              <a:t>В</a:t>
            </a:r>
            <a:r>
              <a:rPr lang="ru-RU" sz="2400" dirty="0" smtClean="0"/>
              <a:t> </a:t>
            </a:r>
            <a:r>
              <a:rPr lang="ru-RU" sz="2400" dirty="0"/>
              <a:t>целях обеспечения преемственности с предметной областью ОРКСЭ, изучаемой в 4-м классе начальной школы, изучение предметной области ОДНКНР в основной школе </a:t>
            </a:r>
            <a:r>
              <a:rPr lang="ru-RU" sz="2400" dirty="0">
                <a:solidFill>
                  <a:srgbClr val="FF0000"/>
                </a:solidFill>
              </a:rPr>
              <a:t>целесообразно </a:t>
            </a:r>
            <a:r>
              <a:rPr lang="ru-RU" sz="2400" b="1" dirty="0">
                <a:solidFill>
                  <a:srgbClr val="FF0000"/>
                </a:solidFill>
              </a:rPr>
              <a:t>начинать с 5-го класса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98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1088</TotalTime>
  <Words>858</Words>
  <Application>Microsoft Office PowerPoint</Application>
  <PresentationFormat>Экран (4:3)</PresentationFormat>
  <Paragraphs>88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Trebuchet MS</vt:lpstr>
      <vt:lpstr>Wingdings 3</vt:lpstr>
      <vt:lpstr>Аспект</vt:lpstr>
      <vt:lpstr>Реализация предметной области ОДНКНР. Нормативно-правовое обеспечение</vt:lpstr>
      <vt:lpstr>1. Нормативно-правовое обеспечение предметной области ОДНКНР и особенности ее реализации</vt:lpstr>
      <vt:lpstr>3 декабря 2014 г.</vt:lpstr>
      <vt:lpstr>п. 79. Размывание традиционных российских духовно-нравственных ценностей является угрозой национальной безопасности России.</vt:lpstr>
      <vt:lpstr>Письмо Министерства образования и науки РФ от 25 мая 2015 г. № 08-761 “Об изучении предметных областей: «Основы религиозных культур и светской этики» и «Основы духовно-нравственной культуры народов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2.Содержательные линии ОДНКНР в УМК издательства «Просвещение» </vt:lpstr>
      <vt:lpstr> УМК Основы духовно-нравственной культуры народов России: 5 класс: учебник для учащихся общеобразовательных учреждений / Н.Ф. Виноградова, В.И. Власенко, А.В. Поляков. – М.: Вентана-Граф, 2018.</vt:lpstr>
      <vt:lpstr> УМК Основы духовно-нравственной культуры народов России: 6 класс: учебник для учащихся общеобразовательных учреждений / Н.Ф. Виноградова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Интеграция тем ОДНКНР с уроками литературы в старших классах</vt:lpstr>
      <vt:lpstr>ОДНКНР через русскую литературу</vt:lpstr>
      <vt:lpstr>В поисковой системе:  «Юферева Кинолекторий»</vt:lpstr>
      <vt:lpstr>3. Что такое  «духовно-нравственная культура»?</vt:lpstr>
      <vt:lpstr>Что такое культура?</vt:lpstr>
      <vt:lpstr>Презентация PowerPoint</vt:lpstr>
      <vt:lpstr>Что такое нравственность?</vt:lpstr>
      <vt:lpstr>Презентация PowerPoint</vt:lpstr>
      <vt:lpstr>Может ли человек на необитаемом острове совершить безнравственный поступок?</vt:lpstr>
      <vt:lpstr>Что такое духовность?</vt:lpstr>
      <vt:lpstr>академик Д.С. Лихачёв:</vt:lpstr>
      <vt:lpstr>Может ли человек на необитаемом острове совершить безнравственный поступок?</vt:lpstr>
      <vt:lpstr>4. Научные подходы к изучению духовно-нравственной культуры</vt:lpstr>
      <vt:lpstr>Цивилизационный подход в педагогике</vt:lpstr>
      <vt:lpstr>Презентация PowerPoint</vt:lpstr>
      <vt:lpstr>Семя = религия, духовные ценности (ядро цивилизации) Мякоть = культура (питательная среда цивилизации) Кожура = государство (защита цивилизации) </vt:lpstr>
      <vt:lpstr>Культурологи выделяют два типа культуры:</vt:lpstr>
      <vt:lpstr>Глава I. Строфа XXXVIII.   Недуг, которого причину  Давно бы отыскать пора, Подобный английскому сплину,  Короче: русская хандра  Им овладела понемногу;  Он застрелиться, слава Богу, Попробовать не захотел,  Но к жизни вовсе охладел.</vt:lpstr>
      <vt:lpstr>«русская хандра» -  в цивилизационном плане это метание современного человека между духовными и материальными ценностями, небесным и земным идеалами. </vt:lpstr>
      <vt:lpstr>Вечный спор «западников» и «славянофилов» в России…</vt:lpstr>
      <vt:lpstr>Песня группы  «Аквариум» - «Дубровский» </vt:lpstr>
      <vt:lpstr>«Стратегия национальной безопасности» от 31.12.2015</vt:lpstr>
      <vt:lpstr>Благодарю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«ДНК русской литературы»</dc:title>
  <dc:creator>801719</dc:creator>
  <cp:lastModifiedBy>Наталья Юферева</cp:lastModifiedBy>
  <cp:revision>44</cp:revision>
  <dcterms:created xsi:type="dcterms:W3CDTF">2017-09-13T12:25:20Z</dcterms:created>
  <dcterms:modified xsi:type="dcterms:W3CDTF">2021-03-25T07:33:13Z</dcterms:modified>
</cp:coreProperties>
</file>