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tags/tag35.xml" ContentType="application/vnd.openxmlformats-officedocument.presentationml.tags+xml"/>
  <Override PartName="/ppt/notesSlides/notesSlide39.xml" ContentType="application/vnd.openxmlformats-officedocument.presentationml.notesSlide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notesSlides/notesSlide41.xml" ContentType="application/vnd.openxmlformats-officedocument.presentationml.notesSlide+xml"/>
  <Override PartName="/ppt/tags/tag38.xml" ContentType="application/vnd.openxmlformats-officedocument.presentationml.tags+xml"/>
  <Override PartName="/ppt/notesSlides/notesSlide42.xml" ContentType="application/vnd.openxmlformats-officedocument.presentationml.notesSlide+xml"/>
  <Override PartName="/ppt/tags/tag39.xml" ContentType="application/vnd.openxmlformats-officedocument.presentationml.tags+xml"/>
  <Override PartName="/ppt/notesSlides/notesSlide4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507" r:id="rId2"/>
    <p:sldId id="545" r:id="rId3"/>
    <p:sldId id="546" r:id="rId4"/>
    <p:sldId id="547" r:id="rId5"/>
    <p:sldId id="519" r:id="rId6"/>
    <p:sldId id="520" r:id="rId7"/>
    <p:sldId id="548" r:id="rId8"/>
    <p:sldId id="549" r:id="rId9"/>
    <p:sldId id="521" r:id="rId10"/>
    <p:sldId id="522" r:id="rId11"/>
    <p:sldId id="523" r:id="rId12"/>
    <p:sldId id="524" r:id="rId13"/>
    <p:sldId id="525" r:id="rId14"/>
    <p:sldId id="526" r:id="rId15"/>
    <p:sldId id="527" r:id="rId16"/>
    <p:sldId id="528" r:id="rId17"/>
    <p:sldId id="529" r:id="rId18"/>
    <p:sldId id="530" r:id="rId19"/>
    <p:sldId id="531" r:id="rId20"/>
    <p:sldId id="532" r:id="rId21"/>
    <p:sldId id="533" r:id="rId22"/>
    <p:sldId id="534" r:id="rId23"/>
    <p:sldId id="535" r:id="rId24"/>
    <p:sldId id="536" r:id="rId25"/>
    <p:sldId id="537" r:id="rId26"/>
    <p:sldId id="538" r:id="rId27"/>
    <p:sldId id="539" r:id="rId28"/>
    <p:sldId id="540" r:id="rId29"/>
    <p:sldId id="541" r:id="rId30"/>
    <p:sldId id="544" r:id="rId31"/>
    <p:sldId id="552" r:id="rId32"/>
    <p:sldId id="551" r:id="rId33"/>
    <p:sldId id="508" r:id="rId34"/>
    <p:sldId id="553" r:id="rId35"/>
    <p:sldId id="554" r:id="rId36"/>
    <p:sldId id="555" r:id="rId37"/>
    <p:sldId id="556" r:id="rId38"/>
    <p:sldId id="557" r:id="rId39"/>
    <p:sldId id="558" r:id="rId40"/>
    <p:sldId id="559" r:id="rId41"/>
    <p:sldId id="560" r:id="rId42"/>
    <p:sldId id="561" r:id="rId43"/>
    <p:sldId id="562" r:id="rId44"/>
    <p:sldId id="563" r:id="rId45"/>
    <p:sldId id="564" r:id="rId46"/>
    <p:sldId id="565" r:id="rId47"/>
    <p:sldId id="566" r:id="rId48"/>
    <p:sldId id="567" r:id="rId49"/>
    <p:sldId id="568" r:id="rId50"/>
    <p:sldId id="569" r:id="rId51"/>
    <p:sldId id="510" r:id="rId52"/>
    <p:sldId id="301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" initials="M" lastIdx="9" clrIdx="0">
    <p:extLst/>
  </p:cmAuthor>
  <p:cmAuthor id="2" name="Leilas" initials="L" lastIdx="11" clrIdx="1">
    <p:extLst/>
  </p:cmAuthor>
  <p:cmAuthor id="3" name="Admin" initials="AAA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5FB"/>
    <a:srgbClr val="0073B8"/>
    <a:srgbClr val="D8EBF4"/>
    <a:srgbClr val="9ED442"/>
    <a:srgbClr val="40A7E1"/>
    <a:srgbClr val="F5B144"/>
    <a:srgbClr val="F6DB7E"/>
    <a:srgbClr val="E9950D"/>
    <a:srgbClr val="4383DD"/>
    <a:srgbClr val="79B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4" autoAdjust="0"/>
    <p:restoredTop sz="96408" autoAdjust="0"/>
  </p:normalViewPr>
  <p:slideViewPr>
    <p:cSldViewPr snapToGrid="0">
      <p:cViewPr>
        <p:scale>
          <a:sx n="80" d="100"/>
          <a:sy n="80" d="100"/>
        </p:scale>
        <p:origin x="-546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8789-1979-4371-9085-ABA0C510A7FF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7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59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03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03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03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03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 smtClean="0"/>
              <a:t>Наши учебники помогают учителю</a:t>
            </a:r>
            <a:r>
              <a:rPr lang="ru-RU" sz="1200" baseline="0" dirty="0" smtClean="0"/>
              <a:t> реализовать эти практики. Например, в комплекте учебников «Школа России» каждый новый раздел или тема начинаются с </a:t>
            </a:r>
            <a:r>
              <a:rPr lang="ru-RU" sz="1200" b="1" baseline="0" dirty="0" smtClean="0"/>
              <a:t>целеполагания. </a:t>
            </a:r>
            <a:r>
              <a:rPr lang="ru-RU" sz="1200" b="0" baseline="0" dirty="0" smtClean="0"/>
              <a:t>Учебники помогают учителю</a:t>
            </a:r>
          </a:p>
          <a:p>
            <a:pPr indent="287970"/>
            <a:r>
              <a:rPr lang="ru-RU" sz="1200" b="0" baseline="0" dirty="0" smtClean="0"/>
              <a:t>-вовлечь учащихся в целесообразную учебную деятельность, </a:t>
            </a:r>
          </a:p>
          <a:p>
            <a:pPr indent="287970"/>
            <a:r>
              <a:rPr lang="ru-RU" sz="1200" b="0" baseline="0" dirty="0" smtClean="0"/>
              <a:t>-сориентировать детей в том, </a:t>
            </a:r>
            <a:r>
              <a:rPr lang="ru-RU" sz="1200" b="0" i="1" baseline="0" dirty="0" smtClean="0"/>
              <a:t>на какой результат</a:t>
            </a:r>
            <a:r>
              <a:rPr lang="ru-RU" sz="1200" b="0" baseline="0" dirty="0" smtClean="0"/>
              <a:t> они начинают работать; в чём заключается этот результат, как он будет проверяться и оцениваться.  </a:t>
            </a:r>
            <a:endParaRPr lang="en-US" sz="1200" b="0" baseline="0" dirty="0" smtClean="0"/>
          </a:p>
          <a:p>
            <a:pPr indent="287970"/>
            <a:endParaRPr lang="en-US" sz="12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53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В портфель по формированию функциональной грамотности Издательство «Просвещение» предлагает специальные серии. Серия «Внеурочная деятельность», а также пособия «Русский язык. Проекты и творческие задания» помогут организовать работу над проектом, в которой формируется функциональная грамотность.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Есть и </a:t>
            </a:r>
            <a:r>
              <a:rPr lang="ru-RU" b="1" dirty="0" smtClean="0"/>
              <a:t>специализированные учебные издания</a:t>
            </a:r>
            <a:r>
              <a:rPr lang="ru-RU" dirty="0" smtClean="0"/>
              <a:t>, посвященные целенаправленному формированию исследовательских умений как в ходе уроков, так и во </a:t>
            </a:r>
            <a:r>
              <a:rPr lang="ru-RU" b="1" dirty="0" smtClean="0"/>
              <a:t>внеурочной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17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Российской экономической школы.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прошел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(8–9 классы).</a:t>
            </a:r>
          </a:p>
          <a:p>
            <a:pPr indent="287970"/>
            <a:r>
              <a:rPr lang="ru-RU" b="1" dirty="0"/>
              <a:t>В УМК в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доступной и понятной форме изложены следующие темы</a:t>
            </a:r>
            <a:r>
              <a:rPr lang="ru-RU" b="1" dirty="0"/>
              <a:t>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способы сохранить и преумножить сбережения;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махинаций.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F9092B0-3572-41E5-ACB1-B45717419603}" type="datetime1">
              <a:rPr lang="ru-RU" smtClean="0"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5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Учебное сотрудничество – важнейшая и необходимая составляющая учебной самостоятельности (т.е. умения самостоятельно учить себя). </a:t>
            </a:r>
          </a:p>
          <a:p>
            <a:pPr marL="0" marR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Еще в школе дети должны понять, что может быть и иное мнение, научиться </a:t>
            </a:r>
            <a:r>
              <a:rPr lang="ru-RU" i="1" dirty="0" smtClean="0"/>
              <a:t>слушать и слышать мнение партнёра</a:t>
            </a:r>
            <a:r>
              <a:rPr lang="ru-RU" dirty="0" smtClean="0"/>
              <a:t>. Обмен мнениями, позициями по поводу учебного задания – </a:t>
            </a:r>
            <a:r>
              <a:rPr lang="ru-RU" i="1" dirty="0" smtClean="0"/>
              <a:t>А ты как понял задание? А ты как будешь делать? А как ты делал? …  – </a:t>
            </a:r>
            <a:r>
              <a:rPr lang="ru-RU" dirty="0" smtClean="0"/>
              <a:t>и позволяет ребёнку </a:t>
            </a:r>
            <a:r>
              <a:rPr lang="ru-RU" i="1" dirty="0" smtClean="0"/>
              <a:t>понять учебную задачу</a:t>
            </a:r>
            <a:r>
              <a:rPr lang="ru-RU" dirty="0" smtClean="0"/>
              <a:t>, </a:t>
            </a:r>
            <a:r>
              <a:rPr lang="ru-RU" i="1" dirty="0" smtClean="0"/>
              <a:t>увидеть противоречия</a:t>
            </a:r>
            <a:r>
              <a:rPr lang="ru-RU" dirty="0" smtClean="0"/>
              <a:t>, </a:t>
            </a:r>
            <a:r>
              <a:rPr lang="ru-RU" i="1" dirty="0" smtClean="0"/>
              <a:t>задать вопрос </a:t>
            </a:r>
            <a:r>
              <a:rPr lang="ru-RU" dirty="0" smtClean="0"/>
              <a:t>учителю, </a:t>
            </a:r>
            <a:r>
              <a:rPr lang="ru-RU" i="1" dirty="0" smtClean="0"/>
              <a:t>сформулировать образовательный запрос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Дети учатся уважительно обращаться друг к другу, осваивают речевые обороты (формулы) для прояснения позиций и порядка обсуждения, учатся действовать в ситуации несогласия, учатся выявлять противоречия и конструктивно разрешать конфликты.</a:t>
            </a:r>
          </a:p>
          <a:p>
            <a:pPr indent="287970"/>
            <a:r>
              <a:rPr lang="ru-RU" dirty="0" smtClean="0"/>
              <a:t>Они учатся </a:t>
            </a:r>
            <a:r>
              <a:rPr lang="ru-RU" i="1" dirty="0" smtClean="0"/>
              <a:t>сотрудничать</a:t>
            </a:r>
            <a:r>
              <a:rPr lang="ru-RU" dirty="0" smtClean="0"/>
              <a:t>: осознавать необходимость сотрудничества в определённых ситуациях,  распределять обязанности, определять вклад каждого, личный вклад, осваивать роли как лидера, так и члена команды. Осваивают роли, соответствующие тем или иным функциям учебной деятельности.</a:t>
            </a:r>
          </a:p>
          <a:p>
            <a:pPr indent="287970"/>
            <a:r>
              <a:rPr lang="ru-RU" dirty="0" smtClean="0"/>
              <a:t>Навык позиционного сотрудничества лежит и в основе любой творческой деятельности, поскольку </a:t>
            </a:r>
            <a:r>
              <a:rPr lang="ru-RU" b="1" dirty="0" smtClean="0"/>
              <a:t>приучает детей всё время рассматривать объекты, явления, суждения с разных точек зрения, с разных позиций</a:t>
            </a:r>
            <a:r>
              <a:rPr lang="ru-RU" dirty="0" smtClean="0"/>
              <a:t>; </a:t>
            </a:r>
            <a:r>
              <a:rPr lang="ru-RU" b="1" dirty="0" smtClean="0"/>
              <a:t>учит сомневаться</a:t>
            </a:r>
            <a:r>
              <a:rPr lang="ru-RU" dirty="0" smtClean="0"/>
              <a:t>, </a:t>
            </a:r>
            <a:r>
              <a:rPr lang="ru-RU" b="1" dirty="0" smtClean="0"/>
              <a:t>ставить проблемы </a:t>
            </a:r>
            <a:r>
              <a:rPr lang="ru-RU" dirty="0" smtClean="0"/>
              <a:t>и </a:t>
            </a:r>
            <a:r>
              <a:rPr lang="ru-RU" b="1" dirty="0" smtClean="0"/>
              <a:t>предлагать решения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Лучший способ формировать навыки учебного сотрудничества</a:t>
            </a:r>
            <a:r>
              <a:rPr lang="ru-RU" baseline="0" dirty="0" smtClean="0"/>
              <a:t> (позиционного сотрудничества), навыки учения в общении – это предоставить детям возможность </a:t>
            </a:r>
            <a:r>
              <a:rPr lang="ru-RU" b="1" baseline="0" dirty="0" smtClean="0"/>
              <a:t>работать в парах и малых группах</a:t>
            </a:r>
            <a:r>
              <a:rPr lang="ru-RU" baseline="0" dirty="0" smtClean="0"/>
              <a:t>. Такие задания широко представлены во всех наших учебниках, начиная с 1 класса</a:t>
            </a:r>
            <a:endParaRPr lang="ru-RU" dirty="0" smtClean="0"/>
          </a:p>
          <a:p>
            <a:pPr indent="287970"/>
            <a:endParaRPr lang="ru-RU" dirty="0" smtClean="0"/>
          </a:p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48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Учебное сотрудничество – важнейшая и необходимая составляющая учебной самостоятельности (т.е. умения самостоятельно учить себя). </a:t>
            </a:r>
          </a:p>
          <a:p>
            <a:pPr marL="0" marR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Еще в школе дети должны понять, что может быть и иное мнение, научиться </a:t>
            </a:r>
            <a:r>
              <a:rPr lang="ru-RU" i="1" dirty="0" smtClean="0"/>
              <a:t>слушать и слышать мнение партнёра</a:t>
            </a:r>
            <a:r>
              <a:rPr lang="ru-RU" dirty="0" smtClean="0"/>
              <a:t>. Обмен мнениями, позициями по поводу учебного задания – </a:t>
            </a:r>
            <a:r>
              <a:rPr lang="ru-RU" i="1" dirty="0" smtClean="0"/>
              <a:t>А ты как понял задание? А ты как будешь делать? А как ты делал? …  – </a:t>
            </a:r>
            <a:r>
              <a:rPr lang="ru-RU" dirty="0" smtClean="0"/>
              <a:t>и позволяет ребёнку </a:t>
            </a:r>
            <a:r>
              <a:rPr lang="ru-RU" i="1" dirty="0" smtClean="0"/>
              <a:t>понять учебную задачу</a:t>
            </a:r>
            <a:r>
              <a:rPr lang="ru-RU" dirty="0" smtClean="0"/>
              <a:t>, </a:t>
            </a:r>
            <a:r>
              <a:rPr lang="ru-RU" i="1" dirty="0" smtClean="0"/>
              <a:t>увидеть противоречия</a:t>
            </a:r>
            <a:r>
              <a:rPr lang="ru-RU" dirty="0" smtClean="0"/>
              <a:t>, </a:t>
            </a:r>
            <a:r>
              <a:rPr lang="ru-RU" i="1" dirty="0" smtClean="0"/>
              <a:t>задать вопрос </a:t>
            </a:r>
            <a:r>
              <a:rPr lang="ru-RU" dirty="0" smtClean="0"/>
              <a:t>учителю, </a:t>
            </a:r>
            <a:r>
              <a:rPr lang="ru-RU" i="1" dirty="0" smtClean="0"/>
              <a:t>сформулировать образовательный запрос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Дети учатся уважительно обращаться друг к другу, осваивают речевые обороты (формулы) для прояснения позиций и порядка обсуждения, учатся действовать в ситуации несогласия, учатся выявлять противоречия и конструктивно разрешать конфликты.</a:t>
            </a:r>
          </a:p>
          <a:p>
            <a:pPr indent="287970"/>
            <a:r>
              <a:rPr lang="ru-RU" dirty="0" smtClean="0"/>
              <a:t>Они учатся </a:t>
            </a:r>
            <a:r>
              <a:rPr lang="ru-RU" i="1" dirty="0" smtClean="0"/>
              <a:t>сотрудничать</a:t>
            </a:r>
            <a:r>
              <a:rPr lang="ru-RU" dirty="0" smtClean="0"/>
              <a:t>: осознавать необходимость сотрудничества в определённых ситуациях,  распределять обязанности, определять вклад каждого, личный вклад, осваивать роли как лидера, так и члена команды. Осваивают роли, соответствующие тем или иным функциям учебной деятельности.</a:t>
            </a:r>
          </a:p>
          <a:p>
            <a:pPr indent="287970"/>
            <a:r>
              <a:rPr lang="ru-RU" dirty="0" smtClean="0"/>
              <a:t>Навык позиционного сотрудничества лежит и в основе любой творческой деятельности, поскольку </a:t>
            </a:r>
            <a:r>
              <a:rPr lang="ru-RU" b="1" dirty="0" smtClean="0"/>
              <a:t>приучает детей всё время рассматривать объекты, явления, суждения с разных точек зрения, с разных позиций</a:t>
            </a:r>
            <a:r>
              <a:rPr lang="ru-RU" dirty="0" smtClean="0"/>
              <a:t>; </a:t>
            </a:r>
            <a:r>
              <a:rPr lang="ru-RU" b="1" dirty="0" smtClean="0"/>
              <a:t>учит сомневаться</a:t>
            </a:r>
            <a:r>
              <a:rPr lang="ru-RU" dirty="0" smtClean="0"/>
              <a:t>, </a:t>
            </a:r>
            <a:r>
              <a:rPr lang="ru-RU" b="1" dirty="0" smtClean="0"/>
              <a:t>ставить проблемы </a:t>
            </a:r>
            <a:r>
              <a:rPr lang="ru-RU" dirty="0" smtClean="0"/>
              <a:t>и </a:t>
            </a:r>
            <a:r>
              <a:rPr lang="ru-RU" b="1" dirty="0" smtClean="0"/>
              <a:t>предлагать решения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Лучший способ формировать навыки учебного сотрудничества</a:t>
            </a:r>
            <a:r>
              <a:rPr lang="ru-RU" baseline="0" dirty="0" smtClean="0"/>
              <a:t> (позиционного сотрудничества), навыки учения в общении – это предоставить детям возможность </a:t>
            </a:r>
            <a:r>
              <a:rPr lang="ru-RU" b="1" baseline="0" dirty="0" smtClean="0"/>
              <a:t>работать в парах и малых группах</a:t>
            </a:r>
            <a:r>
              <a:rPr lang="ru-RU" baseline="0" dirty="0" smtClean="0"/>
              <a:t>. Такие задания широко представлены во всех наших учебниках, начиная с 1 класса</a:t>
            </a:r>
            <a:endParaRPr lang="ru-RU" dirty="0" smtClean="0"/>
          </a:p>
          <a:p>
            <a:pPr indent="287970"/>
            <a:endParaRPr lang="ru-RU" dirty="0" smtClean="0"/>
          </a:p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48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– педагогических и информационных, –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умений,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–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–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pPr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24.02.2021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78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Учебное сотрудничество – важнейшая и необходимая составляющая учебной самостоятельности (т.е. умения самостоятельно учить себя). </a:t>
            </a:r>
          </a:p>
          <a:p>
            <a:pPr marL="0" marR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Еще в школе дети должны понять, что может быть и иное мнение, научиться </a:t>
            </a:r>
            <a:r>
              <a:rPr lang="ru-RU" i="1" dirty="0" smtClean="0"/>
              <a:t>слушать и слышать мнение партнёра</a:t>
            </a:r>
            <a:r>
              <a:rPr lang="ru-RU" dirty="0" smtClean="0"/>
              <a:t>. Обмен мнениями, позициями по поводу учебного задания – </a:t>
            </a:r>
            <a:r>
              <a:rPr lang="ru-RU" i="1" dirty="0" smtClean="0"/>
              <a:t>А ты как понял задание? А ты как будешь делать? А как ты делал? …  – </a:t>
            </a:r>
            <a:r>
              <a:rPr lang="ru-RU" dirty="0" smtClean="0"/>
              <a:t>и позволяет ребёнку </a:t>
            </a:r>
            <a:r>
              <a:rPr lang="ru-RU" i="1" dirty="0" smtClean="0"/>
              <a:t>понять учебную задачу</a:t>
            </a:r>
            <a:r>
              <a:rPr lang="ru-RU" dirty="0" smtClean="0"/>
              <a:t>, </a:t>
            </a:r>
            <a:r>
              <a:rPr lang="ru-RU" i="1" dirty="0" smtClean="0"/>
              <a:t>увидеть противоречия</a:t>
            </a:r>
            <a:r>
              <a:rPr lang="ru-RU" dirty="0" smtClean="0"/>
              <a:t>, </a:t>
            </a:r>
            <a:r>
              <a:rPr lang="ru-RU" i="1" dirty="0" smtClean="0"/>
              <a:t>задать вопрос </a:t>
            </a:r>
            <a:r>
              <a:rPr lang="ru-RU" dirty="0" smtClean="0"/>
              <a:t>учителю, </a:t>
            </a:r>
            <a:r>
              <a:rPr lang="ru-RU" i="1" dirty="0" smtClean="0"/>
              <a:t>сформулировать образовательный запрос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Дети учатся уважительно обращаться друг к другу, осваивают речевые обороты (формулы) для прояснения позиций и порядка обсуждения, учатся действовать в ситуации несогласия, учатся выявлять противоречия и конструктивно разрешать конфликты.</a:t>
            </a:r>
          </a:p>
          <a:p>
            <a:pPr indent="287970"/>
            <a:r>
              <a:rPr lang="ru-RU" dirty="0" smtClean="0"/>
              <a:t>Они учатся </a:t>
            </a:r>
            <a:r>
              <a:rPr lang="ru-RU" i="1" dirty="0" smtClean="0"/>
              <a:t>сотрудничать</a:t>
            </a:r>
            <a:r>
              <a:rPr lang="ru-RU" dirty="0" smtClean="0"/>
              <a:t>: осознавать необходимость сотрудничества в определённых ситуациях,  распределять обязанности, определять вклад каждого, личный вклад, осваивать роли как лидера, так и члена команды. Осваивают роли, соответствующие тем или иным функциям учебной деятельности.</a:t>
            </a:r>
          </a:p>
          <a:p>
            <a:pPr indent="287970"/>
            <a:r>
              <a:rPr lang="ru-RU" dirty="0" smtClean="0"/>
              <a:t>Навык позиционного сотрудничества лежит и в основе любой творческой деятельности, поскольку </a:t>
            </a:r>
            <a:r>
              <a:rPr lang="ru-RU" b="1" dirty="0" smtClean="0"/>
              <a:t>приучает детей всё время рассматривать объекты, явления, суждения с разных точек зрения, с разных позиций</a:t>
            </a:r>
            <a:r>
              <a:rPr lang="ru-RU" dirty="0" smtClean="0"/>
              <a:t>; </a:t>
            </a:r>
            <a:r>
              <a:rPr lang="ru-RU" b="1" dirty="0" smtClean="0"/>
              <a:t>учит сомневаться</a:t>
            </a:r>
            <a:r>
              <a:rPr lang="ru-RU" dirty="0" smtClean="0"/>
              <a:t>, </a:t>
            </a:r>
            <a:r>
              <a:rPr lang="ru-RU" b="1" dirty="0" smtClean="0"/>
              <a:t>ставить проблемы </a:t>
            </a:r>
            <a:r>
              <a:rPr lang="ru-RU" dirty="0" smtClean="0"/>
              <a:t>и </a:t>
            </a:r>
            <a:r>
              <a:rPr lang="ru-RU" b="1" dirty="0" smtClean="0"/>
              <a:t>предлагать решения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Лучший способ формировать навыки учебного сотрудничества</a:t>
            </a:r>
            <a:r>
              <a:rPr lang="ru-RU" baseline="0" dirty="0" smtClean="0"/>
              <a:t> (позиционного сотрудничества), навыки учения в общении – это предоставить детям возможность </a:t>
            </a:r>
            <a:r>
              <a:rPr lang="ru-RU" b="1" baseline="0" dirty="0" smtClean="0"/>
              <a:t>работать в парах и малых группах</a:t>
            </a:r>
            <a:r>
              <a:rPr lang="ru-RU" baseline="0" dirty="0" smtClean="0"/>
              <a:t>. Такие задания широко представлены во всех наших учебниках, начиная с 1 класса</a:t>
            </a:r>
            <a:endParaRPr lang="ru-RU" dirty="0" smtClean="0"/>
          </a:p>
          <a:p>
            <a:pPr indent="287970"/>
            <a:endParaRPr lang="ru-RU" dirty="0" smtClean="0"/>
          </a:p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4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Учебное сотрудничество – важнейшая и необходимая составляющая учебной самостоятельности (т.е. умения самостоятельно учить себя). </a:t>
            </a:r>
          </a:p>
          <a:p>
            <a:pPr marL="0" marR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Еще в школе дети должны понять, что может быть и иное мнение, научиться </a:t>
            </a:r>
            <a:r>
              <a:rPr lang="ru-RU" i="1" dirty="0" smtClean="0"/>
              <a:t>слушать и слышать мнение партнёра</a:t>
            </a:r>
            <a:r>
              <a:rPr lang="ru-RU" dirty="0" smtClean="0"/>
              <a:t>. Обмен мнениями, позициями по поводу учебного задания – </a:t>
            </a:r>
            <a:r>
              <a:rPr lang="ru-RU" i="1" dirty="0" smtClean="0"/>
              <a:t>А ты как понял задание? А ты как будешь делать? А как ты делал? …  – </a:t>
            </a:r>
            <a:r>
              <a:rPr lang="ru-RU" dirty="0" smtClean="0"/>
              <a:t>и позволяет ребёнку </a:t>
            </a:r>
            <a:r>
              <a:rPr lang="ru-RU" i="1" dirty="0" smtClean="0"/>
              <a:t>понять учебную задачу</a:t>
            </a:r>
            <a:r>
              <a:rPr lang="ru-RU" dirty="0" smtClean="0"/>
              <a:t>, </a:t>
            </a:r>
            <a:r>
              <a:rPr lang="ru-RU" i="1" dirty="0" smtClean="0"/>
              <a:t>увидеть противоречия</a:t>
            </a:r>
            <a:r>
              <a:rPr lang="ru-RU" dirty="0" smtClean="0"/>
              <a:t>, </a:t>
            </a:r>
            <a:r>
              <a:rPr lang="ru-RU" i="1" dirty="0" smtClean="0"/>
              <a:t>задать вопрос </a:t>
            </a:r>
            <a:r>
              <a:rPr lang="ru-RU" dirty="0" smtClean="0"/>
              <a:t>учителю, </a:t>
            </a:r>
            <a:r>
              <a:rPr lang="ru-RU" i="1" dirty="0" smtClean="0"/>
              <a:t>сформулировать образовательный запрос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Дети учатся уважительно обращаться друг к другу, осваивают речевые обороты (формулы) для прояснения позиций и порядка обсуждения, учатся действовать в ситуации несогласия, учатся выявлять противоречия и конструктивно разрешать конфликты.</a:t>
            </a:r>
          </a:p>
          <a:p>
            <a:pPr indent="287970"/>
            <a:r>
              <a:rPr lang="ru-RU" dirty="0" smtClean="0"/>
              <a:t>Они учатся </a:t>
            </a:r>
            <a:r>
              <a:rPr lang="ru-RU" i="1" dirty="0" smtClean="0"/>
              <a:t>сотрудничать</a:t>
            </a:r>
            <a:r>
              <a:rPr lang="ru-RU" dirty="0" smtClean="0"/>
              <a:t>: осознавать необходимость сотрудничества в определённых ситуациях,  распределять обязанности, определять вклад каждого, личный вклад, осваивать роли как лидера, так и члена команды. Осваивают роли, соответствующие тем или иным функциям учебной деятельности.</a:t>
            </a:r>
          </a:p>
          <a:p>
            <a:pPr indent="287970"/>
            <a:r>
              <a:rPr lang="ru-RU" dirty="0" smtClean="0"/>
              <a:t>Навык позиционного сотрудничества лежит и в основе любой творческой деятельности, поскольку </a:t>
            </a:r>
            <a:r>
              <a:rPr lang="ru-RU" b="1" dirty="0" smtClean="0"/>
              <a:t>приучает детей всё время рассматривать объекты, явления, суждения с разных точек зрения, с разных позиций</a:t>
            </a:r>
            <a:r>
              <a:rPr lang="ru-RU" dirty="0" smtClean="0"/>
              <a:t>; </a:t>
            </a:r>
            <a:r>
              <a:rPr lang="ru-RU" b="1" dirty="0" smtClean="0"/>
              <a:t>учит сомневаться</a:t>
            </a:r>
            <a:r>
              <a:rPr lang="ru-RU" dirty="0" smtClean="0"/>
              <a:t>, </a:t>
            </a:r>
            <a:r>
              <a:rPr lang="ru-RU" b="1" dirty="0" smtClean="0"/>
              <a:t>ставить проблемы </a:t>
            </a:r>
            <a:r>
              <a:rPr lang="ru-RU" dirty="0" smtClean="0"/>
              <a:t>и </a:t>
            </a:r>
            <a:r>
              <a:rPr lang="ru-RU" b="1" dirty="0" smtClean="0"/>
              <a:t>предлагать решения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Лучший способ формировать навыки учебного сотрудничества</a:t>
            </a:r>
            <a:r>
              <a:rPr lang="ru-RU" baseline="0" dirty="0" smtClean="0"/>
              <a:t> (позиционного сотрудничества), навыки учения в общении – это предоставить детям возможность </a:t>
            </a:r>
            <a:r>
              <a:rPr lang="ru-RU" b="1" baseline="0" dirty="0" smtClean="0"/>
              <a:t>работать в парах и малых группах</a:t>
            </a:r>
            <a:r>
              <a:rPr lang="ru-RU" baseline="0" dirty="0" smtClean="0"/>
              <a:t>. Такие задания широко представлены во всех наших учебниках, начиная с 1 класса</a:t>
            </a:r>
            <a:endParaRPr lang="ru-RU" dirty="0" smtClean="0"/>
          </a:p>
          <a:p>
            <a:pPr indent="287970"/>
            <a:endParaRPr lang="ru-RU" dirty="0" smtClean="0"/>
          </a:p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48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Учебное сотрудничество – важнейшая и необходимая составляющая учебной самостоятельности (т.е. умения самостоятельно учить себя). </a:t>
            </a:r>
          </a:p>
          <a:p>
            <a:pPr marL="0" marR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Еще в школе дети должны понять, что может быть и иное мнение, научиться </a:t>
            </a:r>
            <a:r>
              <a:rPr lang="ru-RU" i="1" dirty="0" smtClean="0"/>
              <a:t>слушать и слышать мнение партнёра</a:t>
            </a:r>
            <a:r>
              <a:rPr lang="ru-RU" dirty="0" smtClean="0"/>
              <a:t>. Обмен мнениями, позициями по поводу учебного задания – </a:t>
            </a:r>
            <a:r>
              <a:rPr lang="ru-RU" i="1" dirty="0" smtClean="0"/>
              <a:t>А ты как понял задание? А ты как будешь делать? А как ты делал? …  – </a:t>
            </a:r>
            <a:r>
              <a:rPr lang="ru-RU" dirty="0" smtClean="0"/>
              <a:t>и позволяет ребёнку </a:t>
            </a:r>
            <a:r>
              <a:rPr lang="ru-RU" i="1" dirty="0" smtClean="0"/>
              <a:t>понять учебную задачу</a:t>
            </a:r>
            <a:r>
              <a:rPr lang="ru-RU" dirty="0" smtClean="0"/>
              <a:t>, </a:t>
            </a:r>
            <a:r>
              <a:rPr lang="ru-RU" i="1" dirty="0" smtClean="0"/>
              <a:t>увидеть противоречия</a:t>
            </a:r>
            <a:r>
              <a:rPr lang="ru-RU" dirty="0" smtClean="0"/>
              <a:t>, </a:t>
            </a:r>
            <a:r>
              <a:rPr lang="ru-RU" i="1" dirty="0" smtClean="0"/>
              <a:t>задать вопрос </a:t>
            </a:r>
            <a:r>
              <a:rPr lang="ru-RU" dirty="0" smtClean="0"/>
              <a:t>учителю, </a:t>
            </a:r>
            <a:r>
              <a:rPr lang="ru-RU" i="1" dirty="0" smtClean="0"/>
              <a:t>сформулировать образовательный запрос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Дети учатся уважительно обращаться друг к другу, осваивают речевые обороты (формулы) для прояснения позиций и порядка обсуждения, учатся действовать в ситуации несогласия, учатся выявлять противоречия и конструктивно разрешать конфликты.</a:t>
            </a:r>
          </a:p>
          <a:p>
            <a:pPr indent="287970"/>
            <a:r>
              <a:rPr lang="ru-RU" dirty="0" smtClean="0"/>
              <a:t>Они учатся </a:t>
            </a:r>
            <a:r>
              <a:rPr lang="ru-RU" i="1" dirty="0" smtClean="0"/>
              <a:t>сотрудничать</a:t>
            </a:r>
            <a:r>
              <a:rPr lang="ru-RU" dirty="0" smtClean="0"/>
              <a:t>: осознавать необходимость сотрудничества в определённых ситуациях,  распределять обязанности, определять вклад каждого, личный вклад, осваивать роли как лидера, так и члена команды. Осваивают роли, соответствующие тем или иным функциям учебной деятельности.</a:t>
            </a:r>
          </a:p>
          <a:p>
            <a:pPr indent="287970"/>
            <a:r>
              <a:rPr lang="ru-RU" dirty="0" smtClean="0"/>
              <a:t>Навык позиционного сотрудничества лежит и в основе любой творческой деятельности, поскольку </a:t>
            </a:r>
            <a:r>
              <a:rPr lang="ru-RU" b="1" dirty="0" smtClean="0"/>
              <a:t>приучает детей всё время рассматривать объекты, явления, суждения с разных точек зрения, с разных позиций</a:t>
            </a:r>
            <a:r>
              <a:rPr lang="ru-RU" dirty="0" smtClean="0"/>
              <a:t>; </a:t>
            </a:r>
            <a:r>
              <a:rPr lang="ru-RU" b="1" dirty="0" smtClean="0"/>
              <a:t>учит сомневаться</a:t>
            </a:r>
            <a:r>
              <a:rPr lang="ru-RU" dirty="0" smtClean="0"/>
              <a:t>, </a:t>
            </a:r>
            <a:r>
              <a:rPr lang="ru-RU" b="1" dirty="0" smtClean="0"/>
              <a:t>ставить проблемы </a:t>
            </a:r>
            <a:r>
              <a:rPr lang="ru-RU" dirty="0" smtClean="0"/>
              <a:t>и </a:t>
            </a:r>
            <a:r>
              <a:rPr lang="ru-RU" b="1" dirty="0" smtClean="0"/>
              <a:t>предлагать решения</a:t>
            </a:r>
            <a:r>
              <a:rPr lang="ru-RU" dirty="0" smtClean="0"/>
              <a:t>.</a:t>
            </a:r>
          </a:p>
          <a:p>
            <a:pPr indent="287970"/>
            <a:r>
              <a:rPr lang="ru-RU" dirty="0" smtClean="0"/>
              <a:t>Лучший способ формировать навыки учебного сотрудничества</a:t>
            </a:r>
            <a:r>
              <a:rPr lang="ru-RU" baseline="0" dirty="0" smtClean="0"/>
              <a:t> (позиционного сотрудничества), навыки учения в общении – это предоставить детям возможность </a:t>
            </a:r>
            <a:r>
              <a:rPr lang="ru-RU" b="1" baseline="0" dirty="0" smtClean="0"/>
              <a:t>работать в парах и малых группах</a:t>
            </a:r>
            <a:r>
              <a:rPr lang="ru-RU" baseline="0" dirty="0" smtClean="0"/>
              <a:t>. Такие задания широко представлены во всех наших учебниках, начиная с 1 класса</a:t>
            </a:r>
            <a:endParaRPr lang="ru-RU" dirty="0" smtClean="0"/>
          </a:p>
          <a:p>
            <a:pPr indent="287970"/>
            <a:endParaRPr lang="ru-RU" dirty="0" smtClean="0"/>
          </a:p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48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Есть и </a:t>
            </a:r>
            <a:r>
              <a:rPr lang="ru-RU" b="1" dirty="0" smtClean="0"/>
              <a:t>специализированные учебные издания</a:t>
            </a:r>
            <a:r>
              <a:rPr lang="ru-RU" dirty="0" smtClean="0"/>
              <a:t>, посвященные целенаправленному формированию исследовательских умений как в ходе уроков, так и во </a:t>
            </a:r>
            <a:r>
              <a:rPr lang="ru-RU" b="1" dirty="0" smtClean="0"/>
              <a:t>внеурочной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438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0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0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518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3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3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9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2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4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24.02.2021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Relationship Id="rId1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2.emf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12" Type="http://schemas.openxmlformats.org/officeDocument/2006/relationships/image" Target="../media/image2.e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11" Type="http://schemas.openxmlformats.org/officeDocument/2006/relationships/image" Target="../media/image48.jpe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7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.e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11" Type="http://schemas.openxmlformats.org/officeDocument/2006/relationships/image" Target="../media/image70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2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11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.em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.em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11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1.png"/><Relationship Id="rId12" Type="http://schemas.openxmlformats.org/officeDocument/2006/relationships/image" Target="../media/image2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11" Type="http://schemas.openxmlformats.org/officeDocument/2006/relationships/image" Target="../media/image95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9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6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.emf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jp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hyperlink" Target="https://shop.prosv.ru/formirovanie-funkcionalnoj-gramotnosti-sbornik-zadach-po-russkomu-yazyku-dlya-8-11-klassov2781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0.png"/><Relationship Id="rId12" Type="http://schemas.openxmlformats.org/officeDocument/2006/relationships/image" Target="../media/image10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11" Type="http://schemas.openxmlformats.org/officeDocument/2006/relationships/hyperlink" Target="https://www.youtube.com/watch?v=D1S2FrIZlfc" TargetMode="External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2.emf"/><Relationship Id="rId10" Type="http://schemas.openxmlformats.org/officeDocument/2006/relationships/hyperlink" Target="https://www.youtube.com/watch?v=EwD_P-r7U9s" TargetMode="External"/><Relationship Id="rId4" Type="http://schemas.openxmlformats.org/officeDocument/2006/relationships/notesSlide" Target="../notesSlides/notesSlide25.xml"/><Relationship Id="rId9" Type="http://schemas.openxmlformats.org/officeDocument/2006/relationships/hyperlink" Target="https://www.youtube.com/watch?v=v4DRwvetawQ&amp;feature=youtu.be" TargetMode="External"/><Relationship Id="rId14" Type="http://schemas.openxmlformats.org/officeDocument/2006/relationships/image" Target="../media/image10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10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t35bxjqA20&amp;feature=youtu.be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_1Ji2QlHBM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8RQzhu-8s8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prosv.ru/s/scwWHZAyqCf2jQC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11" Type="http://schemas.openxmlformats.org/officeDocument/2006/relationships/hyperlink" Target="https://fgosreestr.ru/registry/literat-chtenie-na-rodnom-russkom-yazyke/" TargetMode="External"/><Relationship Id="rId5" Type="http://schemas.openxmlformats.org/officeDocument/2006/relationships/oleObject" Target="../embeddings/oleObject25.bin"/><Relationship Id="rId10" Type="http://schemas.openxmlformats.org/officeDocument/2006/relationships/hyperlink" Target="https://fgosreestr.ru/registry/rodnay-literature-russkay-5-9/" TargetMode="External"/><Relationship Id="rId4" Type="http://schemas.openxmlformats.org/officeDocument/2006/relationships/notesSlide" Target="../notesSlides/notesSlide30.xml"/><Relationship Id="rId9" Type="http://schemas.openxmlformats.org/officeDocument/2006/relationships/hyperlink" Target="https://cloud.prosv.ru/s/Yain5PNcKzFpWrM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11" Type="http://schemas.openxmlformats.org/officeDocument/2006/relationships/image" Target="../media/image128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127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11" Type="http://schemas.openxmlformats.org/officeDocument/2006/relationships/image" Target="../media/image132.png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131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12" Type="http://schemas.openxmlformats.org/officeDocument/2006/relationships/image" Target="../media/image119.png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11" Type="http://schemas.openxmlformats.org/officeDocument/2006/relationships/image" Target="../media/image136.png"/><Relationship Id="rId5" Type="http://schemas.openxmlformats.org/officeDocument/2006/relationships/oleObject" Target="../embeddings/oleObject38.bin"/><Relationship Id="rId15" Type="http://schemas.openxmlformats.org/officeDocument/2006/relationships/image" Target="../media/image46.jpeg"/><Relationship Id="rId10" Type="http://schemas.openxmlformats.org/officeDocument/2006/relationships/image" Target="../media/image135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34.png"/><Relationship Id="rId1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GTrofimova@prosv.ru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hyperlink" Target="https://shop.prosv.ru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mailto:vopros@prosv.ru" TargetMode="External"/><Relationship Id="rId3" Type="http://schemas.openxmlformats.org/officeDocument/2006/relationships/tags" Target="../tags/tag41.xml"/><Relationship Id="rId7" Type="http://schemas.openxmlformats.org/officeDocument/2006/relationships/image" Target="../media/image1.emf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39.bin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103.gif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shop.prosv.ru/formirovanie-funkcionalnoj-gramotnosti-sbornik-zadach-po-russkomu-yazyku-dlya-8-11-klassov2781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1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86182" y="4101075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Freeform 30"/>
          <p:cNvSpPr>
            <a:spLocks noEditPoints="1"/>
          </p:cNvSpPr>
          <p:nvPr/>
        </p:nvSpPr>
        <p:spPr bwMode="auto">
          <a:xfrm>
            <a:off x="10963791" y="3056737"/>
            <a:ext cx="606596" cy="489249"/>
          </a:xfrm>
          <a:custGeom>
            <a:avLst/>
            <a:gdLst>
              <a:gd name="T0" fmla="*/ 442 w 884"/>
              <a:gd name="T1" fmla="*/ 286 h 711"/>
              <a:gd name="T2" fmla="*/ 334 w 884"/>
              <a:gd name="T3" fmla="*/ 179 h 711"/>
              <a:gd name="T4" fmla="*/ 442 w 884"/>
              <a:gd name="T5" fmla="*/ 71 h 711"/>
              <a:gd name="T6" fmla="*/ 549 w 884"/>
              <a:gd name="T7" fmla="*/ 179 h 711"/>
              <a:gd name="T8" fmla="*/ 442 w 884"/>
              <a:gd name="T9" fmla="*/ 286 h 711"/>
              <a:gd name="T10" fmla="*/ 442 w 884"/>
              <a:gd name="T11" fmla="*/ 0 h 711"/>
              <a:gd name="T12" fmla="*/ 263 w 884"/>
              <a:gd name="T13" fmla="*/ 179 h 711"/>
              <a:gd name="T14" fmla="*/ 442 w 884"/>
              <a:gd name="T15" fmla="*/ 358 h 711"/>
              <a:gd name="T16" fmla="*/ 514 w 884"/>
              <a:gd name="T17" fmla="*/ 343 h 711"/>
              <a:gd name="T18" fmla="*/ 514 w 884"/>
              <a:gd name="T19" fmla="*/ 577 h 711"/>
              <a:gd name="T20" fmla="*/ 442 w 884"/>
              <a:gd name="T21" fmla="*/ 529 h 711"/>
              <a:gd name="T22" fmla="*/ 370 w 884"/>
              <a:gd name="T23" fmla="*/ 577 h 711"/>
              <a:gd name="T24" fmla="*/ 370 w 884"/>
              <a:gd name="T25" fmla="*/ 391 h 711"/>
              <a:gd name="T26" fmla="*/ 299 w 884"/>
              <a:gd name="T27" fmla="*/ 391 h 711"/>
              <a:gd name="T28" fmla="*/ 299 w 884"/>
              <a:gd name="T29" fmla="*/ 711 h 711"/>
              <a:gd name="T30" fmla="*/ 442 w 884"/>
              <a:gd name="T31" fmla="*/ 616 h 711"/>
              <a:gd name="T32" fmla="*/ 585 w 884"/>
              <a:gd name="T33" fmla="*/ 711 h 711"/>
              <a:gd name="T34" fmla="*/ 585 w 884"/>
              <a:gd name="T35" fmla="*/ 285 h 711"/>
              <a:gd name="T36" fmla="*/ 621 w 884"/>
              <a:gd name="T37" fmla="*/ 179 h 711"/>
              <a:gd name="T38" fmla="*/ 442 w 884"/>
              <a:gd name="T39" fmla="*/ 0 h 711"/>
              <a:gd name="T40" fmla="*/ 836 w 884"/>
              <a:gd name="T41" fmla="*/ 36 h 711"/>
              <a:gd name="T42" fmla="*/ 662 w 884"/>
              <a:gd name="T43" fmla="*/ 60 h 711"/>
              <a:gd name="T44" fmla="*/ 687 w 884"/>
              <a:gd name="T45" fmla="*/ 130 h 711"/>
              <a:gd name="T46" fmla="*/ 789 w 884"/>
              <a:gd name="T47" fmla="*/ 116 h 711"/>
              <a:gd name="T48" fmla="*/ 789 w 884"/>
              <a:gd name="T49" fmla="*/ 277 h 711"/>
              <a:gd name="T50" fmla="*/ 678 w 884"/>
              <a:gd name="T51" fmla="*/ 262 h 711"/>
              <a:gd name="T52" fmla="*/ 641 w 884"/>
              <a:gd name="T53" fmla="*/ 330 h 711"/>
              <a:gd name="T54" fmla="*/ 836 w 884"/>
              <a:gd name="T55" fmla="*/ 358 h 711"/>
              <a:gd name="T56" fmla="*/ 836 w 884"/>
              <a:gd name="T57" fmla="*/ 36 h 711"/>
              <a:gd name="T58" fmla="*/ 95 w 884"/>
              <a:gd name="T59" fmla="*/ 277 h 711"/>
              <a:gd name="T60" fmla="*/ 95 w 884"/>
              <a:gd name="T61" fmla="*/ 116 h 711"/>
              <a:gd name="T62" fmla="*/ 196 w 884"/>
              <a:gd name="T63" fmla="*/ 130 h 711"/>
              <a:gd name="T64" fmla="*/ 221 w 884"/>
              <a:gd name="T65" fmla="*/ 60 h 711"/>
              <a:gd name="T66" fmla="*/ 48 w 884"/>
              <a:gd name="T67" fmla="*/ 35 h 711"/>
              <a:gd name="T68" fmla="*/ 48 w 884"/>
              <a:gd name="T69" fmla="*/ 358 h 711"/>
              <a:gd name="T70" fmla="*/ 243 w 884"/>
              <a:gd name="T71" fmla="*/ 331 h 711"/>
              <a:gd name="T72" fmla="*/ 206 w 884"/>
              <a:gd name="T73" fmla="*/ 263 h 711"/>
              <a:gd name="T74" fmla="*/ 95 w 884"/>
              <a:gd name="T75" fmla="*/ 27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4" h="711">
                <a:moveTo>
                  <a:pt x="442" y="286"/>
                </a:moveTo>
                <a:cubicBezTo>
                  <a:pt x="382" y="286"/>
                  <a:pt x="334" y="238"/>
                  <a:pt x="334" y="179"/>
                </a:cubicBezTo>
                <a:cubicBezTo>
                  <a:pt x="334" y="120"/>
                  <a:pt x="382" y="71"/>
                  <a:pt x="442" y="71"/>
                </a:cubicBezTo>
                <a:cubicBezTo>
                  <a:pt x="501" y="71"/>
                  <a:pt x="549" y="120"/>
                  <a:pt x="549" y="179"/>
                </a:cubicBezTo>
                <a:cubicBezTo>
                  <a:pt x="549" y="238"/>
                  <a:pt x="501" y="286"/>
                  <a:pt x="442" y="286"/>
                </a:cubicBezTo>
                <a:close/>
                <a:moveTo>
                  <a:pt x="442" y="0"/>
                </a:moveTo>
                <a:cubicBezTo>
                  <a:pt x="343" y="0"/>
                  <a:pt x="263" y="80"/>
                  <a:pt x="263" y="179"/>
                </a:cubicBezTo>
                <a:cubicBezTo>
                  <a:pt x="263" y="277"/>
                  <a:pt x="343" y="358"/>
                  <a:pt x="442" y="358"/>
                </a:cubicBezTo>
                <a:cubicBezTo>
                  <a:pt x="467" y="358"/>
                  <a:pt x="478" y="352"/>
                  <a:pt x="514" y="343"/>
                </a:cubicBezTo>
                <a:lnTo>
                  <a:pt x="514" y="577"/>
                </a:lnTo>
                <a:lnTo>
                  <a:pt x="442" y="529"/>
                </a:lnTo>
                <a:lnTo>
                  <a:pt x="370" y="577"/>
                </a:lnTo>
                <a:lnTo>
                  <a:pt x="370" y="391"/>
                </a:lnTo>
                <a:lnTo>
                  <a:pt x="299" y="391"/>
                </a:lnTo>
                <a:lnTo>
                  <a:pt x="299" y="711"/>
                </a:lnTo>
                <a:lnTo>
                  <a:pt x="442" y="616"/>
                </a:lnTo>
                <a:lnTo>
                  <a:pt x="585" y="711"/>
                </a:lnTo>
                <a:lnTo>
                  <a:pt x="585" y="285"/>
                </a:lnTo>
                <a:cubicBezTo>
                  <a:pt x="621" y="255"/>
                  <a:pt x="621" y="219"/>
                  <a:pt x="621" y="179"/>
                </a:cubicBezTo>
                <a:cubicBezTo>
                  <a:pt x="621" y="80"/>
                  <a:pt x="540" y="0"/>
                  <a:pt x="442" y="0"/>
                </a:cubicBezTo>
                <a:close/>
                <a:moveTo>
                  <a:pt x="836" y="36"/>
                </a:moveTo>
                <a:cubicBezTo>
                  <a:pt x="778" y="46"/>
                  <a:pt x="720" y="54"/>
                  <a:pt x="662" y="60"/>
                </a:cubicBezTo>
                <a:cubicBezTo>
                  <a:pt x="674" y="82"/>
                  <a:pt x="683" y="105"/>
                  <a:pt x="687" y="130"/>
                </a:cubicBezTo>
                <a:cubicBezTo>
                  <a:pt x="721" y="126"/>
                  <a:pt x="756" y="121"/>
                  <a:pt x="789" y="116"/>
                </a:cubicBezTo>
                <a:cubicBezTo>
                  <a:pt x="804" y="169"/>
                  <a:pt x="804" y="224"/>
                  <a:pt x="789" y="277"/>
                </a:cubicBezTo>
                <a:cubicBezTo>
                  <a:pt x="752" y="271"/>
                  <a:pt x="715" y="266"/>
                  <a:pt x="678" y="262"/>
                </a:cubicBezTo>
                <a:cubicBezTo>
                  <a:pt x="669" y="287"/>
                  <a:pt x="656" y="310"/>
                  <a:pt x="641" y="330"/>
                </a:cubicBezTo>
                <a:cubicBezTo>
                  <a:pt x="706" y="336"/>
                  <a:pt x="771" y="346"/>
                  <a:pt x="836" y="358"/>
                </a:cubicBezTo>
                <a:cubicBezTo>
                  <a:pt x="883" y="258"/>
                  <a:pt x="884" y="138"/>
                  <a:pt x="836" y="36"/>
                </a:cubicBezTo>
                <a:close/>
                <a:moveTo>
                  <a:pt x="95" y="277"/>
                </a:moveTo>
                <a:cubicBezTo>
                  <a:pt x="81" y="225"/>
                  <a:pt x="81" y="170"/>
                  <a:pt x="95" y="116"/>
                </a:cubicBezTo>
                <a:cubicBezTo>
                  <a:pt x="129" y="122"/>
                  <a:pt x="162" y="126"/>
                  <a:pt x="196" y="130"/>
                </a:cubicBezTo>
                <a:cubicBezTo>
                  <a:pt x="201" y="105"/>
                  <a:pt x="209" y="82"/>
                  <a:pt x="221" y="60"/>
                </a:cubicBezTo>
                <a:cubicBezTo>
                  <a:pt x="163" y="54"/>
                  <a:pt x="105" y="46"/>
                  <a:pt x="48" y="35"/>
                </a:cubicBezTo>
                <a:cubicBezTo>
                  <a:pt x="3" y="140"/>
                  <a:pt x="0" y="255"/>
                  <a:pt x="48" y="358"/>
                </a:cubicBezTo>
                <a:cubicBezTo>
                  <a:pt x="112" y="346"/>
                  <a:pt x="178" y="337"/>
                  <a:pt x="243" y="331"/>
                </a:cubicBezTo>
                <a:cubicBezTo>
                  <a:pt x="227" y="310"/>
                  <a:pt x="215" y="287"/>
                  <a:pt x="206" y="263"/>
                </a:cubicBezTo>
                <a:cubicBezTo>
                  <a:pt x="169" y="267"/>
                  <a:pt x="132" y="271"/>
                  <a:pt x="95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3" name="Freeform 31"/>
          <p:cNvSpPr>
            <a:spLocks noEditPoints="1"/>
          </p:cNvSpPr>
          <p:nvPr/>
        </p:nvSpPr>
        <p:spPr bwMode="auto">
          <a:xfrm>
            <a:off x="5062984" y="3029721"/>
            <a:ext cx="591581" cy="567288"/>
          </a:xfrm>
          <a:custGeom>
            <a:avLst/>
            <a:gdLst>
              <a:gd name="T0" fmla="*/ 466 w 860"/>
              <a:gd name="T1" fmla="*/ 465 h 823"/>
              <a:gd name="T2" fmla="*/ 394 w 860"/>
              <a:gd name="T3" fmla="*/ 393 h 823"/>
              <a:gd name="T4" fmla="*/ 537 w 860"/>
              <a:gd name="T5" fmla="*/ 716 h 823"/>
              <a:gd name="T6" fmla="*/ 609 w 860"/>
              <a:gd name="T7" fmla="*/ 644 h 823"/>
              <a:gd name="T8" fmla="*/ 537 w 860"/>
              <a:gd name="T9" fmla="*/ 716 h 823"/>
              <a:gd name="T10" fmla="*/ 609 w 860"/>
              <a:gd name="T11" fmla="*/ 608 h 823"/>
              <a:gd name="T12" fmla="*/ 537 w 860"/>
              <a:gd name="T13" fmla="*/ 537 h 823"/>
              <a:gd name="T14" fmla="*/ 716 w 860"/>
              <a:gd name="T15" fmla="*/ 644 h 823"/>
              <a:gd name="T16" fmla="*/ 645 w 860"/>
              <a:gd name="T17" fmla="*/ 716 h 823"/>
              <a:gd name="T18" fmla="*/ 716 w 860"/>
              <a:gd name="T19" fmla="*/ 644 h 823"/>
              <a:gd name="T20" fmla="*/ 645 w 860"/>
              <a:gd name="T21" fmla="*/ 537 h 823"/>
              <a:gd name="T22" fmla="*/ 716 w 860"/>
              <a:gd name="T23" fmla="*/ 608 h 823"/>
              <a:gd name="T24" fmla="*/ 251 w 860"/>
              <a:gd name="T25" fmla="*/ 716 h 823"/>
              <a:gd name="T26" fmla="*/ 322 w 860"/>
              <a:gd name="T27" fmla="*/ 644 h 823"/>
              <a:gd name="T28" fmla="*/ 251 w 860"/>
              <a:gd name="T29" fmla="*/ 716 h 823"/>
              <a:gd name="T30" fmla="*/ 322 w 860"/>
              <a:gd name="T31" fmla="*/ 608 h 823"/>
              <a:gd name="T32" fmla="*/ 251 w 860"/>
              <a:gd name="T33" fmla="*/ 537 h 823"/>
              <a:gd name="T34" fmla="*/ 143 w 860"/>
              <a:gd name="T35" fmla="*/ 716 h 823"/>
              <a:gd name="T36" fmla="*/ 215 w 860"/>
              <a:gd name="T37" fmla="*/ 644 h 823"/>
              <a:gd name="T38" fmla="*/ 143 w 860"/>
              <a:gd name="T39" fmla="*/ 716 h 823"/>
              <a:gd name="T40" fmla="*/ 215 w 860"/>
              <a:gd name="T41" fmla="*/ 608 h 823"/>
              <a:gd name="T42" fmla="*/ 143 w 860"/>
              <a:gd name="T43" fmla="*/ 537 h 823"/>
              <a:gd name="T44" fmla="*/ 788 w 860"/>
              <a:gd name="T45" fmla="*/ 752 h 823"/>
              <a:gd name="T46" fmla="*/ 466 w 860"/>
              <a:gd name="T47" fmla="*/ 537 h 823"/>
              <a:gd name="T48" fmla="*/ 394 w 860"/>
              <a:gd name="T49" fmla="*/ 752 h 823"/>
              <a:gd name="T50" fmla="*/ 72 w 860"/>
              <a:gd name="T51" fmla="*/ 501 h 823"/>
              <a:gd name="T52" fmla="*/ 430 w 860"/>
              <a:gd name="T53" fmla="*/ 269 h 823"/>
              <a:gd name="T54" fmla="*/ 788 w 860"/>
              <a:gd name="T55" fmla="*/ 501 h 823"/>
              <a:gd name="T56" fmla="*/ 100 w 860"/>
              <a:gd name="T57" fmla="*/ 358 h 823"/>
              <a:gd name="T58" fmla="*/ 199 w 860"/>
              <a:gd name="T59" fmla="*/ 429 h 823"/>
              <a:gd name="T60" fmla="*/ 100 w 860"/>
              <a:gd name="T61" fmla="*/ 358 h 823"/>
              <a:gd name="T62" fmla="*/ 778 w 860"/>
              <a:gd name="T63" fmla="*/ 429 h 823"/>
              <a:gd name="T64" fmla="*/ 600 w 860"/>
              <a:gd name="T65" fmla="*/ 358 h 823"/>
              <a:gd name="T66" fmla="*/ 816 w 860"/>
              <a:gd name="T67" fmla="*/ 286 h 823"/>
              <a:gd name="T68" fmla="*/ 466 w 860"/>
              <a:gd name="T69" fmla="*/ 183 h 823"/>
              <a:gd name="T70" fmla="*/ 483 w 860"/>
              <a:gd name="T71" fmla="*/ 73 h 823"/>
              <a:gd name="T72" fmla="*/ 645 w 860"/>
              <a:gd name="T73" fmla="*/ 53 h 823"/>
              <a:gd name="T74" fmla="*/ 430 w 860"/>
              <a:gd name="T75" fmla="*/ 0 h 823"/>
              <a:gd name="T76" fmla="*/ 394 w 860"/>
              <a:gd name="T77" fmla="*/ 183 h 823"/>
              <a:gd name="T78" fmla="*/ 44 w 860"/>
              <a:gd name="T79" fmla="*/ 286 h 823"/>
              <a:gd name="T80" fmla="*/ 0 w 860"/>
              <a:gd name="T81" fmla="*/ 823 h 823"/>
              <a:gd name="T82" fmla="*/ 860 w 860"/>
              <a:gd name="T83" fmla="*/ 448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0" h="823">
                <a:moveTo>
                  <a:pt x="394" y="465"/>
                </a:moveTo>
                <a:lnTo>
                  <a:pt x="466" y="465"/>
                </a:lnTo>
                <a:lnTo>
                  <a:pt x="466" y="393"/>
                </a:lnTo>
                <a:lnTo>
                  <a:pt x="394" y="393"/>
                </a:lnTo>
                <a:lnTo>
                  <a:pt x="394" y="465"/>
                </a:lnTo>
                <a:close/>
                <a:moveTo>
                  <a:pt x="537" y="716"/>
                </a:moveTo>
                <a:lnTo>
                  <a:pt x="609" y="716"/>
                </a:lnTo>
                <a:lnTo>
                  <a:pt x="609" y="644"/>
                </a:lnTo>
                <a:lnTo>
                  <a:pt x="537" y="644"/>
                </a:lnTo>
                <a:lnTo>
                  <a:pt x="537" y="716"/>
                </a:lnTo>
                <a:close/>
                <a:moveTo>
                  <a:pt x="537" y="608"/>
                </a:moveTo>
                <a:lnTo>
                  <a:pt x="609" y="608"/>
                </a:lnTo>
                <a:lnTo>
                  <a:pt x="609" y="537"/>
                </a:lnTo>
                <a:lnTo>
                  <a:pt x="537" y="537"/>
                </a:lnTo>
                <a:lnTo>
                  <a:pt x="537" y="608"/>
                </a:lnTo>
                <a:close/>
                <a:moveTo>
                  <a:pt x="716" y="644"/>
                </a:moveTo>
                <a:lnTo>
                  <a:pt x="645" y="644"/>
                </a:lnTo>
                <a:lnTo>
                  <a:pt x="645" y="716"/>
                </a:lnTo>
                <a:lnTo>
                  <a:pt x="716" y="716"/>
                </a:lnTo>
                <a:lnTo>
                  <a:pt x="716" y="644"/>
                </a:lnTo>
                <a:close/>
                <a:moveTo>
                  <a:pt x="716" y="537"/>
                </a:moveTo>
                <a:lnTo>
                  <a:pt x="645" y="537"/>
                </a:lnTo>
                <a:lnTo>
                  <a:pt x="645" y="608"/>
                </a:lnTo>
                <a:lnTo>
                  <a:pt x="716" y="608"/>
                </a:lnTo>
                <a:lnTo>
                  <a:pt x="716" y="537"/>
                </a:lnTo>
                <a:close/>
                <a:moveTo>
                  <a:pt x="251" y="716"/>
                </a:moveTo>
                <a:lnTo>
                  <a:pt x="322" y="716"/>
                </a:lnTo>
                <a:lnTo>
                  <a:pt x="322" y="644"/>
                </a:lnTo>
                <a:lnTo>
                  <a:pt x="251" y="644"/>
                </a:lnTo>
                <a:lnTo>
                  <a:pt x="251" y="716"/>
                </a:lnTo>
                <a:close/>
                <a:moveTo>
                  <a:pt x="251" y="608"/>
                </a:moveTo>
                <a:lnTo>
                  <a:pt x="322" y="608"/>
                </a:lnTo>
                <a:lnTo>
                  <a:pt x="322" y="537"/>
                </a:lnTo>
                <a:lnTo>
                  <a:pt x="251" y="537"/>
                </a:lnTo>
                <a:lnTo>
                  <a:pt x="251" y="608"/>
                </a:lnTo>
                <a:close/>
                <a:moveTo>
                  <a:pt x="143" y="716"/>
                </a:moveTo>
                <a:lnTo>
                  <a:pt x="215" y="716"/>
                </a:lnTo>
                <a:lnTo>
                  <a:pt x="215" y="644"/>
                </a:lnTo>
                <a:lnTo>
                  <a:pt x="143" y="644"/>
                </a:lnTo>
                <a:lnTo>
                  <a:pt x="143" y="716"/>
                </a:lnTo>
                <a:close/>
                <a:moveTo>
                  <a:pt x="143" y="608"/>
                </a:moveTo>
                <a:lnTo>
                  <a:pt x="215" y="608"/>
                </a:lnTo>
                <a:lnTo>
                  <a:pt x="215" y="537"/>
                </a:lnTo>
                <a:lnTo>
                  <a:pt x="143" y="537"/>
                </a:lnTo>
                <a:lnTo>
                  <a:pt x="143" y="608"/>
                </a:lnTo>
                <a:close/>
                <a:moveTo>
                  <a:pt x="788" y="752"/>
                </a:moveTo>
                <a:lnTo>
                  <a:pt x="466" y="752"/>
                </a:lnTo>
                <a:lnTo>
                  <a:pt x="466" y="537"/>
                </a:lnTo>
                <a:lnTo>
                  <a:pt x="394" y="537"/>
                </a:lnTo>
                <a:lnTo>
                  <a:pt x="394" y="752"/>
                </a:lnTo>
                <a:lnTo>
                  <a:pt x="72" y="752"/>
                </a:lnTo>
                <a:lnTo>
                  <a:pt x="72" y="501"/>
                </a:lnTo>
                <a:lnTo>
                  <a:pt x="232" y="501"/>
                </a:lnTo>
                <a:lnTo>
                  <a:pt x="430" y="269"/>
                </a:lnTo>
                <a:lnTo>
                  <a:pt x="628" y="501"/>
                </a:lnTo>
                <a:lnTo>
                  <a:pt x="788" y="501"/>
                </a:lnTo>
                <a:lnTo>
                  <a:pt x="788" y="752"/>
                </a:lnTo>
                <a:close/>
                <a:moveTo>
                  <a:pt x="100" y="358"/>
                </a:moveTo>
                <a:lnTo>
                  <a:pt x="260" y="358"/>
                </a:lnTo>
                <a:lnTo>
                  <a:pt x="199" y="429"/>
                </a:lnTo>
                <a:lnTo>
                  <a:pt x="82" y="429"/>
                </a:lnTo>
                <a:lnTo>
                  <a:pt x="100" y="358"/>
                </a:lnTo>
                <a:close/>
                <a:moveTo>
                  <a:pt x="760" y="358"/>
                </a:moveTo>
                <a:lnTo>
                  <a:pt x="778" y="429"/>
                </a:lnTo>
                <a:lnTo>
                  <a:pt x="661" y="429"/>
                </a:lnTo>
                <a:lnTo>
                  <a:pt x="600" y="358"/>
                </a:lnTo>
                <a:lnTo>
                  <a:pt x="760" y="358"/>
                </a:lnTo>
                <a:close/>
                <a:moveTo>
                  <a:pt x="816" y="286"/>
                </a:moveTo>
                <a:lnTo>
                  <a:pt x="539" y="286"/>
                </a:lnTo>
                <a:lnTo>
                  <a:pt x="466" y="183"/>
                </a:lnTo>
                <a:lnTo>
                  <a:pt x="466" y="59"/>
                </a:lnTo>
                <a:cubicBezTo>
                  <a:pt x="466" y="62"/>
                  <a:pt x="477" y="67"/>
                  <a:pt x="483" y="73"/>
                </a:cubicBezTo>
                <a:cubicBezTo>
                  <a:pt x="512" y="101"/>
                  <a:pt x="537" y="125"/>
                  <a:pt x="645" y="125"/>
                </a:cubicBezTo>
                <a:lnTo>
                  <a:pt x="645" y="53"/>
                </a:lnTo>
                <a:cubicBezTo>
                  <a:pt x="573" y="53"/>
                  <a:pt x="550" y="47"/>
                  <a:pt x="533" y="31"/>
                </a:cubicBezTo>
                <a:cubicBezTo>
                  <a:pt x="511" y="9"/>
                  <a:pt x="488" y="0"/>
                  <a:pt x="430" y="0"/>
                </a:cubicBezTo>
                <a:lnTo>
                  <a:pt x="394" y="0"/>
                </a:lnTo>
                <a:lnTo>
                  <a:pt x="394" y="183"/>
                </a:lnTo>
                <a:lnTo>
                  <a:pt x="322" y="286"/>
                </a:lnTo>
                <a:lnTo>
                  <a:pt x="44" y="286"/>
                </a:lnTo>
                <a:lnTo>
                  <a:pt x="1" y="458"/>
                </a:lnTo>
                <a:lnTo>
                  <a:pt x="0" y="823"/>
                </a:lnTo>
                <a:lnTo>
                  <a:pt x="860" y="823"/>
                </a:lnTo>
                <a:lnTo>
                  <a:pt x="860" y="448"/>
                </a:lnTo>
                <a:lnTo>
                  <a:pt x="816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3077747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1" name="Freeform 39"/>
          <p:cNvSpPr>
            <a:spLocks noEditPoints="1"/>
          </p:cNvSpPr>
          <p:nvPr/>
        </p:nvSpPr>
        <p:spPr bwMode="auto">
          <a:xfrm>
            <a:off x="6540438" y="3077747"/>
            <a:ext cx="588580" cy="492248"/>
          </a:xfrm>
          <a:custGeom>
            <a:avLst/>
            <a:gdLst>
              <a:gd name="T0" fmla="*/ 143 w 859"/>
              <a:gd name="T1" fmla="*/ 0 h 716"/>
              <a:gd name="T2" fmla="*/ 716 w 859"/>
              <a:gd name="T3" fmla="*/ 0 h 716"/>
              <a:gd name="T4" fmla="*/ 859 w 859"/>
              <a:gd name="T5" fmla="*/ 143 h 716"/>
              <a:gd name="T6" fmla="*/ 716 w 859"/>
              <a:gd name="T7" fmla="*/ 287 h 716"/>
              <a:gd name="T8" fmla="*/ 573 w 859"/>
              <a:gd name="T9" fmla="*/ 143 h 716"/>
              <a:gd name="T10" fmla="*/ 644 w 859"/>
              <a:gd name="T11" fmla="*/ 143 h 716"/>
              <a:gd name="T12" fmla="*/ 716 w 859"/>
              <a:gd name="T13" fmla="*/ 215 h 716"/>
              <a:gd name="T14" fmla="*/ 788 w 859"/>
              <a:gd name="T15" fmla="*/ 143 h 716"/>
              <a:gd name="T16" fmla="*/ 716 w 859"/>
              <a:gd name="T17" fmla="*/ 72 h 716"/>
              <a:gd name="T18" fmla="*/ 143 w 859"/>
              <a:gd name="T19" fmla="*/ 72 h 716"/>
              <a:gd name="T20" fmla="*/ 71 w 859"/>
              <a:gd name="T21" fmla="*/ 143 h 716"/>
              <a:gd name="T22" fmla="*/ 143 w 859"/>
              <a:gd name="T23" fmla="*/ 215 h 716"/>
              <a:gd name="T24" fmla="*/ 215 w 859"/>
              <a:gd name="T25" fmla="*/ 143 h 716"/>
              <a:gd name="T26" fmla="*/ 286 w 859"/>
              <a:gd name="T27" fmla="*/ 143 h 716"/>
              <a:gd name="T28" fmla="*/ 143 w 859"/>
              <a:gd name="T29" fmla="*/ 287 h 716"/>
              <a:gd name="T30" fmla="*/ 0 w 859"/>
              <a:gd name="T31" fmla="*/ 143 h 716"/>
              <a:gd name="T32" fmla="*/ 143 w 859"/>
              <a:gd name="T33" fmla="*/ 0 h 716"/>
              <a:gd name="T34" fmla="*/ 465 w 859"/>
              <a:gd name="T35" fmla="*/ 143 h 716"/>
              <a:gd name="T36" fmla="*/ 465 w 859"/>
              <a:gd name="T37" fmla="*/ 573 h 716"/>
              <a:gd name="T38" fmla="*/ 394 w 859"/>
              <a:gd name="T39" fmla="*/ 573 h 716"/>
              <a:gd name="T40" fmla="*/ 394 w 859"/>
              <a:gd name="T41" fmla="*/ 143 h 716"/>
              <a:gd name="T42" fmla="*/ 465 w 859"/>
              <a:gd name="T43" fmla="*/ 143 h 716"/>
              <a:gd name="T44" fmla="*/ 322 w 859"/>
              <a:gd name="T45" fmla="*/ 262 h 716"/>
              <a:gd name="T46" fmla="*/ 322 w 859"/>
              <a:gd name="T47" fmla="*/ 573 h 716"/>
              <a:gd name="T48" fmla="*/ 251 w 859"/>
              <a:gd name="T49" fmla="*/ 573 h 716"/>
              <a:gd name="T50" fmla="*/ 251 w 859"/>
              <a:gd name="T51" fmla="*/ 329 h 716"/>
              <a:gd name="T52" fmla="*/ 322 w 859"/>
              <a:gd name="T53" fmla="*/ 262 h 716"/>
              <a:gd name="T54" fmla="*/ 609 w 859"/>
              <a:gd name="T55" fmla="*/ 329 h 716"/>
              <a:gd name="T56" fmla="*/ 609 w 859"/>
              <a:gd name="T57" fmla="*/ 573 h 716"/>
              <a:gd name="T58" fmla="*/ 537 w 859"/>
              <a:gd name="T59" fmla="*/ 573 h 716"/>
              <a:gd name="T60" fmla="*/ 537 w 859"/>
              <a:gd name="T61" fmla="*/ 262 h 716"/>
              <a:gd name="T62" fmla="*/ 609 w 859"/>
              <a:gd name="T63" fmla="*/ 329 h 716"/>
              <a:gd name="T64" fmla="*/ 716 w 859"/>
              <a:gd name="T65" fmla="*/ 716 h 716"/>
              <a:gd name="T66" fmla="*/ 143 w 859"/>
              <a:gd name="T67" fmla="*/ 716 h 716"/>
              <a:gd name="T68" fmla="*/ 143 w 859"/>
              <a:gd name="T69" fmla="*/ 645 h 716"/>
              <a:gd name="T70" fmla="*/ 716 w 859"/>
              <a:gd name="T71" fmla="*/ 645 h 716"/>
              <a:gd name="T72" fmla="*/ 716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143" y="0"/>
                </a:moveTo>
                <a:lnTo>
                  <a:pt x="716" y="0"/>
                </a:lnTo>
                <a:cubicBezTo>
                  <a:pt x="795" y="0"/>
                  <a:pt x="859" y="64"/>
                  <a:pt x="859" y="143"/>
                </a:cubicBezTo>
                <a:cubicBezTo>
                  <a:pt x="859" y="222"/>
                  <a:pt x="795" y="287"/>
                  <a:pt x="716" y="287"/>
                </a:cubicBezTo>
                <a:cubicBezTo>
                  <a:pt x="637" y="287"/>
                  <a:pt x="573" y="215"/>
                  <a:pt x="573" y="143"/>
                </a:cubicBezTo>
                <a:lnTo>
                  <a:pt x="644" y="143"/>
                </a:lnTo>
                <a:cubicBezTo>
                  <a:pt x="644" y="179"/>
                  <a:pt x="677" y="215"/>
                  <a:pt x="716" y="215"/>
                </a:cubicBezTo>
                <a:cubicBezTo>
                  <a:pt x="755" y="215"/>
                  <a:pt x="788" y="183"/>
                  <a:pt x="788" y="143"/>
                </a:cubicBezTo>
                <a:cubicBezTo>
                  <a:pt x="788" y="104"/>
                  <a:pt x="755" y="72"/>
                  <a:pt x="716" y="72"/>
                </a:cubicBezTo>
                <a:lnTo>
                  <a:pt x="143" y="72"/>
                </a:lnTo>
                <a:cubicBezTo>
                  <a:pt x="104" y="72"/>
                  <a:pt x="71" y="104"/>
                  <a:pt x="71" y="143"/>
                </a:cubicBezTo>
                <a:cubicBezTo>
                  <a:pt x="71" y="183"/>
                  <a:pt x="104" y="215"/>
                  <a:pt x="143" y="215"/>
                </a:cubicBezTo>
                <a:cubicBezTo>
                  <a:pt x="183" y="215"/>
                  <a:pt x="215" y="179"/>
                  <a:pt x="215" y="143"/>
                </a:cubicBezTo>
                <a:lnTo>
                  <a:pt x="286" y="143"/>
                </a:lnTo>
                <a:cubicBezTo>
                  <a:pt x="286" y="215"/>
                  <a:pt x="222" y="287"/>
                  <a:pt x="143" y="287"/>
                </a:cubicBezTo>
                <a:cubicBezTo>
                  <a:pt x="64" y="287"/>
                  <a:pt x="0" y="222"/>
                  <a:pt x="0" y="143"/>
                </a:cubicBezTo>
                <a:cubicBezTo>
                  <a:pt x="0" y="64"/>
                  <a:pt x="64" y="0"/>
                  <a:pt x="143" y="0"/>
                </a:cubicBezTo>
                <a:close/>
                <a:moveTo>
                  <a:pt x="465" y="143"/>
                </a:moveTo>
                <a:lnTo>
                  <a:pt x="465" y="573"/>
                </a:lnTo>
                <a:lnTo>
                  <a:pt x="394" y="573"/>
                </a:lnTo>
                <a:lnTo>
                  <a:pt x="394" y="143"/>
                </a:lnTo>
                <a:lnTo>
                  <a:pt x="465" y="143"/>
                </a:lnTo>
                <a:close/>
                <a:moveTo>
                  <a:pt x="322" y="262"/>
                </a:moveTo>
                <a:lnTo>
                  <a:pt x="322" y="573"/>
                </a:lnTo>
                <a:lnTo>
                  <a:pt x="251" y="573"/>
                </a:lnTo>
                <a:lnTo>
                  <a:pt x="251" y="329"/>
                </a:lnTo>
                <a:cubicBezTo>
                  <a:pt x="286" y="313"/>
                  <a:pt x="286" y="290"/>
                  <a:pt x="322" y="262"/>
                </a:cubicBezTo>
                <a:close/>
                <a:moveTo>
                  <a:pt x="609" y="329"/>
                </a:moveTo>
                <a:lnTo>
                  <a:pt x="609" y="573"/>
                </a:lnTo>
                <a:lnTo>
                  <a:pt x="537" y="573"/>
                </a:lnTo>
                <a:lnTo>
                  <a:pt x="537" y="262"/>
                </a:lnTo>
                <a:cubicBezTo>
                  <a:pt x="573" y="290"/>
                  <a:pt x="573" y="313"/>
                  <a:pt x="609" y="329"/>
                </a:cubicBezTo>
                <a:close/>
                <a:moveTo>
                  <a:pt x="716" y="716"/>
                </a:moveTo>
                <a:lnTo>
                  <a:pt x="143" y="716"/>
                </a:lnTo>
                <a:lnTo>
                  <a:pt x="143" y="645"/>
                </a:lnTo>
                <a:lnTo>
                  <a:pt x="716" y="645"/>
                </a:lnTo>
                <a:lnTo>
                  <a:pt x="716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636625" y="3005710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2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9" name="Freeform 47"/>
          <p:cNvSpPr>
            <a:spLocks noEditPoints="1"/>
          </p:cNvSpPr>
          <p:nvPr/>
        </p:nvSpPr>
        <p:spPr bwMode="auto">
          <a:xfrm>
            <a:off x="3609551" y="3005710"/>
            <a:ext cx="540532" cy="591300"/>
          </a:xfrm>
          <a:custGeom>
            <a:avLst/>
            <a:gdLst>
              <a:gd name="T0" fmla="*/ 716 w 787"/>
              <a:gd name="T1" fmla="*/ 179 h 859"/>
              <a:gd name="T2" fmla="*/ 501 w 787"/>
              <a:gd name="T3" fmla="*/ 179 h 859"/>
              <a:gd name="T4" fmla="*/ 501 w 787"/>
              <a:gd name="T5" fmla="*/ 71 h 859"/>
              <a:gd name="T6" fmla="*/ 716 w 787"/>
              <a:gd name="T7" fmla="*/ 71 h 859"/>
              <a:gd name="T8" fmla="*/ 716 w 787"/>
              <a:gd name="T9" fmla="*/ 179 h 859"/>
              <a:gd name="T10" fmla="*/ 716 w 787"/>
              <a:gd name="T11" fmla="*/ 682 h 859"/>
              <a:gd name="T12" fmla="*/ 608 w 787"/>
              <a:gd name="T13" fmla="*/ 767 h 859"/>
              <a:gd name="T14" fmla="*/ 501 w 787"/>
              <a:gd name="T15" fmla="*/ 682 h 859"/>
              <a:gd name="T16" fmla="*/ 501 w 787"/>
              <a:gd name="T17" fmla="*/ 250 h 859"/>
              <a:gd name="T18" fmla="*/ 716 w 787"/>
              <a:gd name="T19" fmla="*/ 250 h 859"/>
              <a:gd name="T20" fmla="*/ 716 w 787"/>
              <a:gd name="T21" fmla="*/ 682 h 859"/>
              <a:gd name="T22" fmla="*/ 429 w 787"/>
              <a:gd name="T23" fmla="*/ 0 h 859"/>
              <a:gd name="T24" fmla="*/ 429 w 787"/>
              <a:gd name="T25" fmla="*/ 716 h 859"/>
              <a:gd name="T26" fmla="*/ 608 w 787"/>
              <a:gd name="T27" fmla="*/ 859 h 859"/>
              <a:gd name="T28" fmla="*/ 787 w 787"/>
              <a:gd name="T29" fmla="*/ 716 h 859"/>
              <a:gd name="T30" fmla="*/ 787 w 787"/>
              <a:gd name="T31" fmla="*/ 0 h 859"/>
              <a:gd name="T32" fmla="*/ 429 w 787"/>
              <a:gd name="T33" fmla="*/ 0 h 859"/>
              <a:gd name="T34" fmla="*/ 71 w 787"/>
              <a:gd name="T35" fmla="*/ 71 h 859"/>
              <a:gd name="T36" fmla="*/ 286 w 787"/>
              <a:gd name="T37" fmla="*/ 71 h 859"/>
              <a:gd name="T38" fmla="*/ 286 w 787"/>
              <a:gd name="T39" fmla="*/ 215 h 859"/>
              <a:gd name="T40" fmla="*/ 143 w 787"/>
              <a:gd name="T41" fmla="*/ 215 h 859"/>
              <a:gd name="T42" fmla="*/ 143 w 787"/>
              <a:gd name="T43" fmla="*/ 286 h 859"/>
              <a:gd name="T44" fmla="*/ 286 w 787"/>
              <a:gd name="T45" fmla="*/ 286 h 859"/>
              <a:gd name="T46" fmla="*/ 286 w 787"/>
              <a:gd name="T47" fmla="*/ 394 h 859"/>
              <a:gd name="T48" fmla="*/ 143 w 787"/>
              <a:gd name="T49" fmla="*/ 394 h 859"/>
              <a:gd name="T50" fmla="*/ 143 w 787"/>
              <a:gd name="T51" fmla="*/ 465 h 859"/>
              <a:gd name="T52" fmla="*/ 286 w 787"/>
              <a:gd name="T53" fmla="*/ 465 h 859"/>
              <a:gd name="T54" fmla="*/ 286 w 787"/>
              <a:gd name="T55" fmla="*/ 573 h 859"/>
              <a:gd name="T56" fmla="*/ 143 w 787"/>
              <a:gd name="T57" fmla="*/ 573 h 859"/>
              <a:gd name="T58" fmla="*/ 143 w 787"/>
              <a:gd name="T59" fmla="*/ 644 h 859"/>
              <a:gd name="T60" fmla="*/ 286 w 787"/>
              <a:gd name="T61" fmla="*/ 644 h 859"/>
              <a:gd name="T62" fmla="*/ 286 w 787"/>
              <a:gd name="T63" fmla="*/ 788 h 859"/>
              <a:gd name="T64" fmla="*/ 71 w 787"/>
              <a:gd name="T65" fmla="*/ 788 h 859"/>
              <a:gd name="T66" fmla="*/ 71 w 787"/>
              <a:gd name="T67" fmla="*/ 71 h 859"/>
              <a:gd name="T68" fmla="*/ 0 w 787"/>
              <a:gd name="T69" fmla="*/ 859 h 859"/>
              <a:gd name="T70" fmla="*/ 358 w 787"/>
              <a:gd name="T71" fmla="*/ 859 h 859"/>
              <a:gd name="T72" fmla="*/ 358 w 787"/>
              <a:gd name="T73" fmla="*/ 0 h 859"/>
              <a:gd name="T74" fmla="*/ 0 w 787"/>
              <a:gd name="T75" fmla="*/ 0 h 859"/>
              <a:gd name="T76" fmla="*/ 0 w 787"/>
              <a:gd name="T7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7" h="859">
                <a:moveTo>
                  <a:pt x="716" y="179"/>
                </a:moveTo>
                <a:lnTo>
                  <a:pt x="501" y="179"/>
                </a:lnTo>
                <a:lnTo>
                  <a:pt x="501" y="71"/>
                </a:lnTo>
                <a:lnTo>
                  <a:pt x="716" y="71"/>
                </a:lnTo>
                <a:lnTo>
                  <a:pt x="716" y="179"/>
                </a:lnTo>
                <a:close/>
                <a:moveTo>
                  <a:pt x="716" y="682"/>
                </a:moveTo>
                <a:lnTo>
                  <a:pt x="608" y="767"/>
                </a:lnTo>
                <a:lnTo>
                  <a:pt x="501" y="682"/>
                </a:lnTo>
                <a:lnTo>
                  <a:pt x="501" y="250"/>
                </a:lnTo>
                <a:lnTo>
                  <a:pt x="716" y="250"/>
                </a:lnTo>
                <a:lnTo>
                  <a:pt x="716" y="682"/>
                </a:lnTo>
                <a:close/>
                <a:moveTo>
                  <a:pt x="429" y="0"/>
                </a:moveTo>
                <a:lnTo>
                  <a:pt x="429" y="716"/>
                </a:lnTo>
                <a:lnTo>
                  <a:pt x="608" y="859"/>
                </a:lnTo>
                <a:lnTo>
                  <a:pt x="787" y="716"/>
                </a:lnTo>
                <a:lnTo>
                  <a:pt x="787" y="0"/>
                </a:lnTo>
                <a:lnTo>
                  <a:pt x="429" y="0"/>
                </a:lnTo>
                <a:close/>
                <a:moveTo>
                  <a:pt x="71" y="71"/>
                </a:moveTo>
                <a:lnTo>
                  <a:pt x="286" y="71"/>
                </a:lnTo>
                <a:lnTo>
                  <a:pt x="286" y="215"/>
                </a:lnTo>
                <a:lnTo>
                  <a:pt x="143" y="215"/>
                </a:lnTo>
                <a:lnTo>
                  <a:pt x="143" y="286"/>
                </a:lnTo>
                <a:lnTo>
                  <a:pt x="286" y="286"/>
                </a:lnTo>
                <a:lnTo>
                  <a:pt x="286" y="394"/>
                </a:lnTo>
                <a:lnTo>
                  <a:pt x="143" y="394"/>
                </a:lnTo>
                <a:lnTo>
                  <a:pt x="143" y="465"/>
                </a:lnTo>
                <a:lnTo>
                  <a:pt x="286" y="465"/>
                </a:lnTo>
                <a:lnTo>
                  <a:pt x="286" y="573"/>
                </a:lnTo>
                <a:lnTo>
                  <a:pt x="143" y="573"/>
                </a:lnTo>
                <a:lnTo>
                  <a:pt x="143" y="644"/>
                </a:lnTo>
                <a:lnTo>
                  <a:pt x="286" y="644"/>
                </a:lnTo>
                <a:lnTo>
                  <a:pt x="286" y="788"/>
                </a:lnTo>
                <a:lnTo>
                  <a:pt x="71" y="788"/>
                </a:lnTo>
                <a:lnTo>
                  <a:pt x="71" y="71"/>
                </a:lnTo>
                <a:close/>
                <a:moveTo>
                  <a:pt x="0" y="859"/>
                </a:moveTo>
                <a:lnTo>
                  <a:pt x="358" y="859"/>
                </a:lnTo>
                <a:lnTo>
                  <a:pt x="358" y="0"/>
                </a:lnTo>
                <a:lnTo>
                  <a:pt x="0" y="0"/>
                </a:lnTo>
                <a:lnTo>
                  <a:pt x="0" y="8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2" name="Freeform 50"/>
          <p:cNvSpPr>
            <a:spLocks noEditPoints="1"/>
          </p:cNvSpPr>
          <p:nvPr/>
        </p:nvSpPr>
        <p:spPr bwMode="auto">
          <a:xfrm>
            <a:off x="9543392" y="3005710"/>
            <a:ext cx="492485" cy="516260"/>
          </a:xfrm>
          <a:custGeom>
            <a:avLst/>
            <a:gdLst>
              <a:gd name="T0" fmla="*/ 485 w 716"/>
              <a:gd name="T1" fmla="*/ 614 h 752"/>
              <a:gd name="T2" fmla="*/ 465 w 716"/>
              <a:gd name="T3" fmla="*/ 624 h 752"/>
              <a:gd name="T4" fmla="*/ 465 w 716"/>
              <a:gd name="T5" fmla="*/ 680 h 752"/>
              <a:gd name="T6" fmla="*/ 394 w 716"/>
              <a:gd name="T7" fmla="*/ 680 h 752"/>
              <a:gd name="T8" fmla="*/ 394 w 716"/>
              <a:gd name="T9" fmla="*/ 483 h 752"/>
              <a:gd name="T10" fmla="*/ 523 w 716"/>
              <a:gd name="T11" fmla="*/ 387 h 752"/>
              <a:gd name="T12" fmla="*/ 480 w 716"/>
              <a:gd name="T13" fmla="*/ 329 h 752"/>
              <a:gd name="T14" fmla="*/ 358 w 716"/>
              <a:gd name="T15" fmla="*/ 421 h 752"/>
              <a:gd name="T16" fmla="*/ 236 w 716"/>
              <a:gd name="T17" fmla="*/ 329 h 752"/>
              <a:gd name="T18" fmla="*/ 193 w 716"/>
              <a:gd name="T19" fmla="*/ 387 h 752"/>
              <a:gd name="T20" fmla="*/ 322 w 716"/>
              <a:gd name="T21" fmla="*/ 483 h 752"/>
              <a:gd name="T22" fmla="*/ 322 w 716"/>
              <a:gd name="T23" fmla="*/ 680 h 752"/>
              <a:gd name="T24" fmla="*/ 250 w 716"/>
              <a:gd name="T25" fmla="*/ 680 h 752"/>
              <a:gd name="T26" fmla="*/ 250 w 716"/>
              <a:gd name="T27" fmla="*/ 624 h 752"/>
              <a:gd name="T28" fmla="*/ 231 w 716"/>
              <a:gd name="T29" fmla="*/ 614 h 752"/>
              <a:gd name="T30" fmla="*/ 71 w 716"/>
              <a:gd name="T31" fmla="*/ 358 h 752"/>
              <a:gd name="T32" fmla="*/ 358 w 716"/>
              <a:gd name="T33" fmla="*/ 71 h 752"/>
              <a:gd name="T34" fmla="*/ 644 w 716"/>
              <a:gd name="T35" fmla="*/ 358 h 752"/>
              <a:gd name="T36" fmla="*/ 485 w 716"/>
              <a:gd name="T37" fmla="*/ 614 h 752"/>
              <a:gd name="T38" fmla="*/ 358 w 716"/>
              <a:gd name="T39" fmla="*/ 0 h 752"/>
              <a:gd name="T40" fmla="*/ 0 w 716"/>
              <a:gd name="T41" fmla="*/ 358 h 752"/>
              <a:gd name="T42" fmla="*/ 179 w 716"/>
              <a:gd name="T43" fmla="*/ 668 h 752"/>
              <a:gd name="T44" fmla="*/ 179 w 716"/>
              <a:gd name="T45" fmla="*/ 752 h 752"/>
              <a:gd name="T46" fmla="*/ 537 w 716"/>
              <a:gd name="T47" fmla="*/ 752 h 752"/>
              <a:gd name="T48" fmla="*/ 537 w 716"/>
              <a:gd name="T49" fmla="*/ 668 h 752"/>
              <a:gd name="T50" fmla="*/ 716 w 716"/>
              <a:gd name="T51" fmla="*/ 358 h 752"/>
              <a:gd name="T52" fmla="*/ 358 w 716"/>
              <a:gd name="T53" fmla="*/ 0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16" h="752">
                <a:moveTo>
                  <a:pt x="485" y="614"/>
                </a:moveTo>
                <a:lnTo>
                  <a:pt x="465" y="624"/>
                </a:lnTo>
                <a:lnTo>
                  <a:pt x="465" y="680"/>
                </a:lnTo>
                <a:lnTo>
                  <a:pt x="394" y="680"/>
                </a:lnTo>
                <a:lnTo>
                  <a:pt x="394" y="483"/>
                </a:lnTo>
                <a:lnTo>
                  <a:pt x="523" y="387"/>
                </a:lnTo>
                <a:lnTo>
                  <a:pt x="480" y="329"/>
                </a:lnTo>
                <a:lnTo>
                  <a:pt x="358" y="421"/>
                </a:lnTo>
                <a:lnTo>
                  <a:pt x="236" y="329"/>
                </a:lnTo>
                <a:lnTo>
                  <a:pt x="193" y="387"/>
                </a:lnTo>
                <a:lnTo>
                  <a:pt x="322" y="483"/>
                </a:lnTo>
                <a:lnTo>
                  <a:pt x="322" y="680"/>
                </a:lnTo>
                <a:lnTo>
                  <a:pt x="250" y="680"/>
                </a:lnTo>
                <a:lnTo>
                  <a:pt x="250" y="624"/>
                </a:lnTo>
                <a:lnTo>
                  <a:pt x="231" y="614"/>
                </a:lnTo>
                <a:cubicBezTo>
                  <a:pt x="132" y="566"/>
                  <a:pt x="71" y="467"/>
                  <a:pt x="71" y="358"/>
                </a:cubicBezTo>
                <a:cubicBezTo>
                  <a:pt x="71" y="200"/>
                  <a:pt x="200" y="71"/>
                  <a:pt x="358" y="71"/>
                </a:cubicBezTo>
                <a:cubicBezTo>
                  <a:pt x="516" y="71"/>
                  <a:pt x="644" y="200"/>
                  <a:pt x="644" y="358"/>
                </a:cubicBezTo>
                <a:cubicBezTo>
                  <a:pt x="644" y="467"/>
                  <a:pt x="583" y="566"/>
                  <a:pt x="485" y="614"/>
                </a:cubicBezTo>
                <a:close/>
                <a:moveTo>
                  <a:pt x="358" y="0"/>
                </a:moveTo>
                <a:cubicBezTo>
                  <a:pt x="160" y="0"/>
                  <a:pt x="0" y="160"/>
                  <a:pt x="0" y="358"/>
                </a:cubicBezTo>
                <a:cubicBezTo>
                  <a:pt x="0" y="487"/>
                  <a:pt x="68" y="604"/>
                  <a:pt x="179" y="668"/>
                </a:cubicBezTo>
                <a:lnTo>
                  <a:pt x="179" y="752"/>
                </a:lnTo>
                <a:lnTo>
                  <a:pt x="537" y="752"/>
                </a:lnTo>
                <a:lnTo>
                  <a:pt x="537" y="668"/>
                </a:lnTo>
                <a:cubicBezTo>
                  <a:pt x="648" y="604"/>
                  <a:pt x="716" y="487"/>
                  <a:pt x="716" y="358"/>
                </a:cubicBezTo>
                <a:cubicBezTo>
                  <a:pt x="716" y="160"/>
                  <a:pt x="555" y="0"/>
                  <a:pt x="3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Rectangle 51"/>
          <p:cNvSpPr>
            <a:spLocks noChangeArrowheads="1"/>
          </p:cNvSpPr>
          <p:nvPr/>
        </p:nvSpPr>
        <p:spPr bwMode="auto">
          <a:xfrm>
            <a:off x="9666515" y="3569995"/>
            <a:ext cx="246243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54"/>
          <p:cNvSpPr>
            <a:spLocks noEditPoints="1"/>
          </p:cNvSpPr>
          <p:nvPr/>
        </p:nvSpPr>
        <p:spPr bwMode="auto">
          <a:xfrm>
            <a:off x="2108074" y="3005710"/>
            <a:ext cx="588580" cy="591300"/>
          </a:xfrm>
          <a:custGeom>
            <a:avLst/>
            <a:gdLst>
              <a:gd name="T0" fmla="*/ 358 w 860"/>
              <a:gd name="T1" fmla="*/ 322 h 859"/>
              <a:gd name="T2" fmla="*/ 358 w 860"/>
              <a:gd name="T3" fmla="*/ 250 h 859"/>
              <a:gd name="T4" fmla="*/ 287 w 860"/>
              <a:gd name="T5" fmla="*/ 250 h 859"/>
              <a:gd name="T6" fmla="*/ 287 w 860"/>
              <a:gd name="T7" fmla="*/ 322 h 859"/>
              <a:gd name="T8" fmla="*/ 358 w 860"/>
              <a:gd name="T9" fmla="*/ 322 h 859"/>
              <a:gd name="T10" fmla="*/ 215 w 860"/>
              <a:gd name="T11" fmla="*/ 394 h 859"/>
              <a:gd name="T12" fmla="*/ 144 w 860"/>
              <a:gd name="T13" fmla="*/ 394 h 859"/>
              <a:gd name="T14" fmla="*/ 144 w 860"/>
              <a:gd name="T15" fmla="*/ 465 h 859"/>
              <a:gd name="T16" fmla="*/ 215 w 860"/>
              <a:gd name="T17" fmla="*/ 465 h 859"/>
              <a:gd name="T18" fmla="*/ 215 w 860"/>
              <a:gd name="T19" fmla="*/ 394 h 859"/>
              <a:gd name="T20" fmla="*/ 251 w 860"/>
              <a:gd name="T21" fmla="*/ 143 h 859"/>
              <a:gd name="T22" fmla="*/ 394 w 860"/>
              <a:gd name="T23" fmla="*/ 143 h 859"/>
              <a:gd name="T24" fmla="*/ 394 w 860"/>
              <a:gd name="T25" fmla="*/ 71 h 859"/>
              <a:gd name="T26" fmla="*/ 251 w 860"/>
              <a:gd name="T27" fmla="*/ 71 h 859"/>
              <a:gd name="T28" fmla="*/ 251 w 860"/>
              <a:gd name="T29" fmla="*/ 0 h 859"/>
              <a:gd name="T30" fmla="*/ 179 w 860"/>
              <a:gd name="T31" fmla="*/ 0 h 859"/>
              <a:gd name="T32" fmla="*/ 179 w 860"/>
              <a:gd name="T33" fmla="*/ 179 h 859"/>
              <a:gd name="T34" fmla="*/ 251 w 860"/>
              <a:gd name="T35" fmla="*/ 179 h 859"/>
              <a:gd name="T36" fmla="*/ 251 w 860"/>
              <a:gd name="T37" fmla="*/ 143 h 859"/>
              <a:gd name="T38" fmla="*/ 215 w 860"/>
              <a:gd name="T39" fmla="*/ 250 h 859"/>
              <a:gd name="T40" fmla="*/ 144 w 860"/>
              <a:gd name="T41" fmla="*/ 250 h 859"/>
              <a:gd name="T42" fmla="*/ 144 w 860"/>
              <a:gd name="T43" fmla="*/ 322 h 859"/>
              <a:gd name="T44" fmla="*/ 215 w 860"/>
              <a:gd name="T45" fmla="*/ 322 h 859"/>
              <a:gd name="T46" fmla="*/ 215 w 860"/>
              <a:gd name="T47" fmla="*/ 250 h 859"/>
              <a:gd name="T48" fmla="*/ 609 w 860"/>
              <a:gd name="T49" fmla="*/ 429 h 859"/>
              <a:gd name="T50" fmla="*/ 537 w 860"/>
              <a:gd name="T51" fmla="*/ 429 h 859"/>
              <a:gd name="T52" fmla="*/ 537 w 860"/>
              <a:gd name="T53" fmla="*/ 588 h 859"/>
              <a:gd name="T54" fmla="*/ 620 w 860"/>
              <a:gd name="T55" fmla="*/ 670 h 859"/>
              <a:gd name="T56" fmla="*/ 670 w 860"/>
              <a:gd name="T57" fmla="*/ 619 h 859"/>
              <a:gd name="T58" fmla="*/ 609 w 860"/>
              <a:gd name="T59" fmla="*/ 558 h 859"/>
              <a:gd name="T60" fmla="*/ 609 w 860"/>
              <a:gd name="T61" fmla="*/ 429 h 859"/>
              <a:gd name="T62" fmla="*/ 573 w 860"/>
              <a:gd name="T63" fmla="*/ 788 h 859"/>
              <a:gd name="T64" fmla="*/ 358 w 860"/>
              <a:gd name="T65" fmla="*/ 573 h 859"/>
              <a:gd name="T66" fmla="*/ 573 w 860"/>
              <a:gd name="T67" fmla="*/ 358 h 859"/>
              <a:gd name="T68" fmla="*/ 788 w 860"/>
              <a:gd name="T69" fmla="*/ 573 h 859"/>
              <a:gd name="T70" fmla="*/ 573 w 860"/>
              <a:gd name="T71" fmla="*/ 788 h 859"/>
              <a:gd name="T72" fmla="*/ 712 w 860"/>
              <a:gd name="T73" fmla="*/ 322 h 859"/>
              <a:gd name="T74" fmla="*/ 716 w 860"/>
              <a:gd name="T75" fmla="*/ 322 h 859"/>
              <a:gd name="T76" fmla="*/ 716 w 860"/>
              <a:gd name="T77" fmla="*/ 71 h 859"/>
              <a:gd name="T78" fmla="*/ 537 w 860"/>
              <a:gd name="T79" fmla="*/ 71 h 859"/>
              <a:gd name="T80" fmla="*/ 537 w 860"/>
              <a:gd name="T81" fmla="*/ 0 h 859"/>
              <a:gd name="T82" fmla="*/ 466 w 860"/>
              <a:gd name="T83" fmla="*/ 0 h 859"/>
              <a:gd name="T84" fmla="*/ 466 w 860"/>
              <a:gd name="T85" fmla="*/ 179 h 859"/>
              <a:gd name="T86" fmla="*/ 537 w 860"/>
              <a:gd name="T87" fmla="*/ 179 h 859"/>
              <a:gd name="T88" fmla="*/ 537 w 860"/>
              <a:gd name="T89" fmla="*/ 143 h 859"/>
              <a:gd name="T90" fmla="*/ 645 w 860"/>
              <a:gd name="T91" fmla="*/ 143 h 859"/>
              <a:gd name="T92" fmla="*/ 645 w 860"/>
              <a:gd name="T93" fmla="*/ 296 h 859"/>
              <a:gd name="T94" fmla="*/ 573 w 860"/>
              <a:gd name="T95" fmla="*/ 286 h 859"/>
              <a:gd name="T96" fmla="*/ 289 w 860"/>
              <a:gd name="T97" fmla="*/ 537 h 859"/>
              <a:gd name="T98" fmla="*/ 72 w 860"/>
              <a:gd name="T99" fmla="*/ 537 h 859"/>
              <a:gd name="T100" fmla="*/ 72 w 860"/>
              <a:gd name="T101" fmla="*/ 143 h 859"/>
              <a:gd name="T102" fmla="*/ 108 w 860"/>
              <a:gd name="T103" fmla="*/ 143 h 859"/>
              <a:gd name="T104" fmla="*/ 108 w 860"/>
              <a:gd name="T105" fmla="*/ 71 h 859"/>
              <a:gd name="T106" fmla="*/ 0 w 860"/>
              <a:gd name="T107" fmla="*/ 71 h 859"/>
              <a:gd name="T108" fmla="*/ 0 w 860"/>
              <a:gd name="T109" fmla="*/ 609 h 859"/>
              <a:gd name="T110" fmla="*/ 289 w 860"/>
              <a:gd name="T111" fmla="*/ 609 h 859"/>
              <a:gd name="T112" fmla="*/ 573 w 860"/>
              <a:gd name="T113" fmla="*/ 859 h 859"/>
              <a:gd name="T114" fmla="*/ 860 w 860"/>
              <a:gd name="T115" fmla="*/ 573 h 859"/>
              <a:gd name="T116" fmla="*/ 712 w 860"/>
              <a:gd name="T117" fmla="*/ 322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0" h="859">
                <a:moveTo>
                  <a:pt x="358" y="322"/>
                </a:moveTo>
                <a:lnTo>
                  <a:pt x="358" y="250"/>
                </a:lnTo>
                <a:lnTo>
                  <a:pt x="287" y="250"/>
                </a:lnTo>
                <a:lnTo>
                  <a:pt x="287" y="322"/>
                </a:lnTo>
                <a:lnTo>
                  <a:pt x="358" y="322"/>
                </a:lnTo>
                <a:close/>
                <a:moveTo>
                  <a:pt x="215" y="394"/>
                </a:moveTo>
                <a:lnTo>
                  <a:pt x="144" y="394"/>
                </a:lnTo>
                <a:lnTo>
                  <a:pt x="144" y="465"/>
                </a:lnTo>
                <a:lnTo>
                  <a:pt x="215" y="465"/>
                </a:lnTo>
                <a:lnTo>
                  <a:pt x="215" y="394"/>
                </a:lnTo>
                <a:close/>
                <a:moveTo>
                  <a:pt x="251" y="143"/>
                </a:moveTo>
                <a:lnTo>
                  <a:pt x="394" y="143"/>
                </a:lnTo>
                <a:lnTo>
                  <a:pt x="394" y="71"/>
                </a:lnTo>
                <a:lnTo>
                  <a:pt x="251" y="71"/>
                </a:lnTo>
                <a:lnTo>
                  <a:pt x="251" y="0"/>
                </a:lnTo>
                <a:lnTo>
                  <a:pt x="179" y="0"/>
                </a:lnTo>
                <a:lnTo>
                  <a:pt x="179" y="179"/>
                </a:lnTo>
                <a:lnTo>
                  <a:pt x="251" y="179"/>
                </a:lnTo>
                <a:lnTo>
                  <a:pt x="251" y="143"/>
                </a:lnTo>
                <a:close/>
                <a:moveTo>
                  <a:pt x="215" y="250"/>
                </a:moveTo>
                <a:lnTo>
                  <a:pt x="144" y="250"/>
                </a:lnTo>
                <a:lnTo>
                  <a:pt x="144" y="322"/>
                </a:lnTo>
                <a:lnTo>
                  <a:pt x="215" y="322"/>
                </a:lnTo>
                <a:lnTo>
                  <a:pt x="215" y="250"/>
                </a:lnTo>
                <a:close/>
                <a:moveTo>
                  <a:pt x="609" y="429"/>
                </a:moveTo>
                <a:lnTo>
                  <a:pt x="537" y="429"/>
                </a:lnTo>
                <a:lnTo>
                  <a:pt x="537" y="588"/>
                </a:lnTo>
                <a:lnTo>
                  <a:pt x="620" y="670"/>
                </a:lnTo>
                <a:lnTo>
                  <a:pt x="670" y="619"/>
                </a:lnTo>
                <a:lnTo>
                  <a:pt x="609" y="558"/>
                </a:lnTo>
                <a:lnTo>
                  <a:pt x="609" y="429"/>
                </a:lnTo>
                <a:close/>
                <a:moveTo>
                  <a:pt x="573" y="788"/>
                </a:moveTo>
                <a:cubicBezTo>
                  <a:pt x="455" y="788"/>
                  <a:pt x="358" y="691"/>
                  <a:pt x="358" y="573"/>
                </a:cubicBezTo>
                <a:cubicBezTo>
                  <a:pt x="358" y="454"/>
                  <a:pt x="455" y="358"/>
                  <a:pt x="573" y="358"/>
                </a:cubicBezTo>
                <a:cubicBezTo>
                  <a:pt x="692" y="358"/>
                  <a:pt x="788" y="454"/>
                  <a:pt x="788" y="573"/>
                </a:cubicBezTo>
                <a:cubicBezTo>
                  <a:pt x="788" y="691"/>
                  <a:pt x="692" y="788"/>
                  <a:pt x="573" y="788"/>
                </a:cubicBezTo>
                <a:close/>
                <a:moveTo>
                  <a:pt x="712" y="322"/>
                </a:moveTo>
                <a:lnTo>
                  <a:pt x="716" y="322"/>
                </a:lnTo>
                <a:lnTo>
                  <a:pt x="716" y="71"/>
                </a:lnTo>
                <a:lnTo>
                  <a:pt x="537" y="71"/>
                </a:lnTo>
                <a:lnTo>
                  <a:pt x="537" y="0"/>
                </a:lnTo>
                <a:lnTo>
                  <a:pt x="466" y="0"/>
                </a:lnTo>
                <a:lnTo>
                  <a:pt x="466" y="179"/>
                </a:lnTo>
                <a:lnTo>
                  <a:pt x="537" y="179"/>
                </a:lnTo>
                <a:lnTo>
                  <a:pt x="537" y="143"/>
                </a:lnTo>
                <a:lnTo>
                  <a:pt x="645" y="143"/>
                </a:lnTo>
                <a:lnTo>
                  <a:pt x="645" y="296"/>
                </a:lnTo>
                <a:cubicBezTo>
                  <a:pt x="609" y="290"/>
                  <a:pt x="598" y="286"/>
                  <a:pt x="573" y="286"/>
                </a:cubicBezTo>
                <a:cubicBezTo>
                  <a:pt x="427" y="286"/>
                  <a:pt x="307" y="394"/>
                  <a:pt x="289" y="537"/>
                </a:cubicBezTo>
                <a:lnTo>
                  <a:pt x="72" y="537"/>
                </a:lnTo>
                <a:lnTo>
                  <a:pt x="72" y="143"/>
                </a:lnTo>
                <a:lnTo>
                  <a:pt x="108" y="143"/>
                </a:lnTo>
                <a:lnTo>
                  <a:pt x="108" y="71"/>
                </a:lnTo>
                <a:lnTo>
                  <a:pt x="0" y="71"/>
                </a:lnTo>
                <a:lnTo>
                  <a:pt x="0" y="609"/>
                </a:lnTo>
                <a:lnTo>
                  <a:pt x="289" y="609"/>
                </a:lnTo>
                <a:cubicBezTo>
                  <a:pt x="307" y="752"/>
                  <a:pt x="427" y="859"/>
                  <a:pt x="573" y="859"/>
                </a:cubicBezTo>
                <a:cubicBezTo>
                  <a:pt x="731" y="859"/>
                  <a:pt x="860" y="731"/>
                  <a:pt x="860" y="573"/>
                </a:cubicBezTo>
                <a:cubicBezTo>
                  <a:pt x="860" y="465"/>
                  <a:pt x="800" y="358"/>
                  <a:pt x="712" y="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07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8758" y="4266857"/>
            <a:ext cx="11578442" cy="1772793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3200" b="1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Родной русский язык и родная русская литература </a:t>
            </a:r>
            <a:endParaRPr lang="en-US" sz="3200" b="1" dirty="0" smtClean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u-RU" sz="32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Родной язык (русский). Родная литература (русская)</a:t>
            </a:r>
            <a:endParaRPr lang="en-US" sz="3200" b="1" dirty="0" smtClean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Bef>
                <a:spcPts val="0"/>
              </a:spcBef>
            </a:pPr>
            <a:endParaRPr lang="en-US" sz="3200" b="1" dirty="0" smtClean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GKryukova@prosv.ru</a:t>
            </a:r>
            <a:endParaRPr lang="ru-RU" sz="3200" dirty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7937801" y="1664553"/>
            <a:ext cx="747478" cy="745958"/>
            <a:chOff x="4995" y="1043"/>
            <a:chExt cx="492" cy="491"/>
          </a:xfrm>
        </p:grpSpPr>
        <p:sp>
          <p:nvSpPr>
            <p:cNvPr id="4" name="AutoShape 19"/>
            <p:cNvSpPr>
              <a:spLocks noChangeAspect="1" noChangeArrowheads="1" noTextEdit="1"/>
            </p:cNvSpPr>
            <p:nvPr/>
          </p:nvSpPr>
          <p:spPr bwMode="auto">
            <a:xfrm>
              <a:off x="4995" y="1043"/>
              <a:ext cx="49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21"/>
            <p:cNvSpPr>
              <a:spLocks noEditPoints="1"/>
            </p:cNvSpPr>
            <p:nvPr/>
          </p:nvSpPr>
          <p:spPr bwMode="auto">
            <a:xfrm>
              <a:off x="4995" y="1043"/>
              <a:ext cx="496" cy="495"/>
            </a:xfrm>
            <a:custGeom>
              <a:avLst/>
              <a:gdLst>
                <a:gd name="T0" fmla="*/ 475 w 950"/>
                <a:gd name="T1" fmla="*/ 47 h 950"/>
                <a:gd name="T2" fmla="*/ 47 w 950"/>
                <a:gd name="T3" fmla="*/ 475 h 950"/>
                <a:gd name="T4" fmla="*/ 475 w 950"/>
                <a:gd name="T5" fmla="*/ 903 h 950"/>
                <a:gd name="T6" fmla="*/ 903 w 950"/>
                <a:gd name="T7" fmla="*/ 475 h 950"/>
                <a:gd name="T8" fmla="*/ 475 w 950"/>
                <a:gd name="T9" fmla="*/ 47 h 950"/>
                <a:gd name="T10" fmla="*/ 950 w 950"/>
                <a:gd name="T11" fmla="*/ 475 h 950"/>
                <a:gd name="T12" fmla="*/ 475 w 950"/>
                <a:gd name="T13" fmla="*/ 950 h 950"/>
                <a:gd name="T14" fmla="*/ 0 w 950"/>
                <a:gd name="T15" fmla="*/ 475 h 950"/>
                <a:gd name="T16" fmla="*/ 475 w 950"/>
                <a:gd name="T17" fmla="*/ 0 h 950"/>
                <a:gd name="T18" fmla="*/ 950 w 950"/>
                <a:gd name="T19" fmla="*/ 475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0" h="950">
                  <a:moveTo>
                    <a:pt x="475" y="47"/>
                  </a:moveTo>
                  <a:cubicBezTo>
                    <a:pt x="239" y="47"/>
                    <a:pt x="47" y="238"/>
                    <a:pt x="47" y="475"/>
                  </a:cubicBezTo>
                  <a:cubicBezTo>
                    <a:pt x="47" y="711"/>
                    <a:pt x="239" y="903"/>
                    <a:pt x="475" y="903"/>
                  </a:cubicBezTo>
                  <a:cubicBezTo>
                    <a:pt x="711" y="903"/>
                    <a:pt x="903" y="711"/>
                    <a:pt x="903" y="475"/>
                  </a:cubicBezTo>
                  <a:cubicBezTo>
                    <a:pt x="903" y="238"/>
                    <a:pt x="711" y="47"/>
                    <a:pt x="475" y="47"/>
                  </a:cubicBezTo>
                  <a:close/>
                  <a:moveTo>
                    <a:pt x="950" y="475"/>
                  </a:moveTo>
                  <a:cubicBezTo>
                    <a:pt x="950" y="737"/>
                    <a:pt x="737" y="950"/>
                    <a:pt x="475" y="950"/>
                  </a:cubicBezTo>
                  <a:cubicBezTo>
                    <a:pt x="213" y="950"/>
                    <a:pt x="0" y="737"/>
                    <a:pt x="0" y="475"/>
                  </a:cubicBezTo>
                  <a:cubicBezTo>
                    <a:pt x="0" y="213"/>
                    <a:pt x="213" y="0"/>
                    <a:pt x="475" y="0"/>
                  </a:cubicBezTo>
                  <a:cubicBezTo>
                    <a:pt x="737" y="0"/>
                    <a:pt x="950" y="213"/>
                    <a:pt x="950" y="475"/>
                  </a:cubicBezTo>
                  <a:close/>
                </a:path>
              </a:pathLst>
            </a:custGeom>
            <a:solidFill>
              <a:srgbClr val="000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5232" y="1252"/>
              <a:ext cx="191" cy="234"/>
            </a:xfrm>
            <a:custGeom>
              <a:avLst/>
              <a:gdLst>
                <a:gd name="T0" fmla="*/ 309 w 365"/>
                <a:gd name="T1" fmla="*/ 0 h 449"/>
                <a:gd name="T2" fmla="*/ 186 w 365"/>
                <a:gd name="T3" fmla="*/ 240 h 449"/>
                <a:gd name="T4" fmla="*/ 67 w 365"/>
                <a:gd name="T5" fmla="*/ 5 h 449"/>
                <a:gd name="T6" fmla="*/ 0 w 365"/>
                <a:gd name="T7" fmla="*/ 5 h 449"/>
                <a:gd name="T8" fmla="*/ 151 w 365"/>
                <a:gd name="T9" fmla="*/ 303 h 449"/>
                <a:gd name="T10" fmla="*/ 79 w 365"/>
                <a:gd name="T11" fmla="*/ 391 h 449"/>
                <a:gd name="T12" fmla="*/ 21 w 365"/>
                <a:gd name="T13" fmla="*/ 398 h 449"/>
                <a:gd name="T14" fmla="*/ 24 w 365"/>
                <a:gd name="T15" fmla="*/ 448 h 449"/>
                <a:gd name="T16" fmla="*/ 125 w 365"/>
                <a:gd name="T17" fmla="*/ 422 h 449"/>
                <a:gd name="T18" fmla="*/ 200 w 365"/>
                <a:gd name="T19" fmla="*/ 320 h 449"/>
                <a:gd name="T20" fmla="*/ 365 w 365"/>
                <a:gd name="T21" fmla="*/ 0 h 449"/>
                <a:gd name="T22" fmla="*/ 309 w 365"/>
                <a:gd name="T23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5" h="449">
                  <a:moveTo>
                    <a:pt x="309" y="0"/>
                  </a:moveTo>
                  <a:lnTo>
                    <a:pt x="186" y="240"/>
                  </a:lnTo>
                  <a:lnTo>
                    <a:pt x="67" y="5"/>
                  </a:lnTo>
                  <a:lnTo>
                    <a:pt x="0" y="5"/>
                  </a:lnTo>
                  <a:lnTo>
                    <a:pt x="151" y="303"/>
                  </a:lnTo>
                  <a:cubicBezTo>
                    <a:pt x="131" y="346"/>
                    <a:pt x="103" y="382"/>
                    <a:pt x="79" y="391"/>
                  </a:cubicBezTo>
                  <a:cubicBezTo>
                    <a:pt x="66" y="397"/>
                    <a:pt x="47" y="399"/>
                    <a:pt x="21" y="398"/>
                  </a:cubicBezTo>
                  <a:lnTo>
                    <a:pt x="24" y="448"/>
                  </a:lnTo>
                  <a:cubicBezTo>
                    <a:pt x="75" y="449"/>
                    <a:pt x="102" y="440"/>
                    <a:pt x="125" y="422"/>
                  </a:cubicBezTo>
                  <a:cubicBezTo>
                    <a:pt x="156" y="400"/>
                    <a:pt x="179" y="359"/>
                    <a:pt x="200" y="320"/>
                  </a:cubicBezTo>
                  <a:lnTo>
                    <a:pt x="365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000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>
              <a:off x="5188" y="1293"/>
              <a:ext cx="59" cy="39"/>
            </a:xfrm>
            <a:custGeom>
              <a:avLst/>
              <a:gdLst>
                <a:gd name="T0" fmla="*/ 20 w 114"/>
                <a:gd name="T1" fmla="*/ 0 h 76"/>
                <a:gd name="T2" fmla="*/ 0 w 114"/>
                <a:gd name="T3" fmla="*/ 51 h 76"/>
                <a:gd name="T4" fmla="*/ 95 w 114"/>
                <a:gd name="T5" fmla="*/ 76 h 76"/>
                <a:gd name="T6" fmla="*/ 114 w 114"/>
                <a:gd name="T7" fmla="*/ 75 h 76"/>
                <a:gd name="T8" fmla="*/ 85 w 114"/>
                <a:gd name="T9" fmla="*/ 18 h 76"/>
                <a:gd name="T10" fmla="*/ 20 w 114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76">
                  <a:moveTo>
                    <a:pt x="20" y="0"/>
                  </a:moveTo>
                  <a:lnTo>
                    <a:pt x="0" y="51"/>
                  </a:lnTo>
                  <a:cubicBezTo>
                    <a:pt x="27" y="67"/>
                    <a:pt x="67" y="76"/>
                    <a:pt x="95" y="76"/>
                  </a:cubicBezTo>
                  <a:cubicBezTo>
                    <a:pt x="101" y="76"/>
                    <a:pt x="107" y="76"/>
                    <a:pt x="114" y="75"/>
                  </a:cubicBezTo>
                  <a:lnTo>
                    <a:pt x="85" y="18"/>
                  </a:lnTo>
                  <a:cubicBezTo>
                    <a:pt x="62" y="16"/>
                    <a:pt x="39" y="9"/>
                    <a:pt x="20" y="0"/>
                  </a:cubicBezTo>
                  <a:close/>
                </a:path>
              </a:pathLst>
            </a:custGeom>
            <a:solidFill>
              <a:srgbClr val="FF0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5111" y="1116"/>
              <a:ext cx="239" cy="304"/>
            </a:xfrm>
            <a:custGeom>
              <a:avLst/>
              <a:gdLst>
                <a:gd name="T0" fmla="*/ 457 w 457"/>
                <a:gd name="T1" fmla="*/ 208 h 582"/>
                <a:gd name="T2" fmla="*/ 397 w 457"/>
                <a:gd name="T3" fmla="*/ 60 h 582"/>
                <a:gd name="T4" fmla="*/ 248 w 457"/>
                <a:gd name="T5" fmla="*/ 0 h 582"/>
                <a:gd name="T6" fmla="*/ 92 w 457"/>
                <a:gd name="T7" fmla="*/ 74 h 582"/>
                <a:gd name="T8" fmla="*/ 91 w 457"/>
                <a:gd name="T9" fmla="*/ 34 h 582"/>
                <a:gd name="T10" fmla="*/ 3 w 457"/>
                <a:gd name="T11" fmla="*/ 34 h 582"/>
                <a:gd name="T12" fmla="*/ 3 w 457"/>
                <a:gd name="T13" fmla="*/ 86 h 582"/>
                <a:gd name="T14" fmla="*/ 33 w 457"/>
                <a:gd name="T15" fmla="*/ 86 h 582"/>
                <a:gd name="T16" fmla="*/ 33 w 457"/>
                <a:gd name="T17" fmla="*/ 530 h 582"/>
                <a:gd name="T18" fmla="*/ 0 w 457"/>
                <a:gd name="T19" fmla="*/ 530 h 582"/>
                <a:gd name="T20" fmla="*/ 0 w 457"/>
                <a:gd name="T21" fmla="*/ 582 h 582"/>
                <a:gd name="T22" fmla="*/ 172 w 457"/>
                <a:gd name="T23" fmla="*/ 582 h 582"/>
                <a:gd name="T24" fmla="*/ 172 w 457"/>
                <a:gd name="T25" fmla="*/ 530 h 582"/>
                <a:gd name="T26" fmla="*/ 97 w 457"/>
                <a:gd name="T27" fmla="*/ 530 h 582"/>
                <a:gd name="T28" fmla="*/ 97 w 457"/>
                <a:gd name="T29" fmla="*/ 357 h 582"/>
                <a:gd name="T30" fmla="*/ 99 w 457"/>
                <a:gd name="T31" fmla="*/ 167 h 582"/>
                <a:gd name="T32" fmla="*/ 247 w 457"/>
                <a:gd name="T33" fmla="*/ 60 h 582"/>
                <a:gd name="T34" fmla="*/ 398 w 457"/>
                <a:gd name="T35" fmla="*/ 208 h 582"/>
                <a:gd name="T36" fmla="*/ 315 w 457"/>
                <a:gd name="T37" fmla="*/ 340 h 582"/>
                <a:gd name="T38" fmla="*/ 341 w 457"/>
                <a:gd name="T39" fmla="*/ 392 h 582"/>
                <a:gd name="T40" fmla="*/ 457 w 457"/>
                <a:gd name="T41" fmla="*/ 20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7" h="582">
                  <a:moveTo>
                    <a:pt x="457" y="208"/>
                  </a:moveTo>
                  <a:cubicBezTo>
                    <a:pt x="457" y="151"/>
                    <a:pt x="436" y="98"/>
                    <a:pt x="397" y="60"/>
                  </a:cubicBezTo>
                  <a:cubicBezTo>
                    <a:pt x="358" y="21"/>
                    <a:pt x="305" y="0"/>
                    <a:pt x="248" y="0"/>
                  </a:cubicBezTo>
                  <a:cubicBezTo>
                    <a:pt x="175" y="0"/>
                    <a:pt x="118" y="38"/>
                    <a:pt x="92" y="74"/>
                  </a:cubicBezTo>
                  <a:lnTo>
                    <a:pt x="91" y="34"/>
                  </a:lnTo>
                  <a:lnTo>
                    <a:pt x="3" y="34"/>
                  </a:lnTo>
                  <a:lnTo>
                    <a:pt x="3" y="86"/>
                  </a:lnTo>
                  <a:lnTo>
                    <a:pt x="33" y="86"/>
                  </a:lnTo>
                  <a:lnTo>
                    <a:pt x="33" y="530"/>
                  </a:lnTo>
                  <a:lnTo>
                    <a:pt x="0" y="530"/>
                  </a:lnTo>
                  <a:lnTo>
                    <a:pt x="0" y="582"/>
                  </a:lnTo>
                  <a:lnTo>
                    <a:pt x="172" y="582"/>
                  </a:lnTo>
                  <a:lnTo>
                    <a:pt x="172" y="530"/>
                  </a:lnTo>
                  <a:lnTo>
                    <a:pt x="97" y="530"/>
                  </a:lnTo>
                  <a:lnTo>
                    <a:pt x="97" y="357"/>
                  </a:lnTo>
                  <a:cubicBezTo>
                    <a:pt x="92" y="293"/>
                    <a:pt x="94" y="197"/>
                    <a:pt x="99" y="167"/>
                  </a:cubicBezTo>
                  <a:cubicBezTo>
                    <a:pt x="111" y="114"/>
                    <a:pt x="162" y="60"/>
                    <a:pt x="247" y="60"/>
                  </a:cubicBezTo>
                  <a:cubicBezTo>
                    <a:pt x="331" y="60"/>
                    <a:pt x="398" y="125"/>
                    <a:pt x="398" y="208"/>
                  </a:cubicBezTo>
                  <a:cubicBezTo>
                    <a:pt x="398" y="266"/>
                    <a:pt x="364" y="315"/>
                    <a:pt x="315" y="340"/>
                  </a:cubicBezTo>
                  <a:lnTo>
                    <a:pt x="341" y="392"/>
                  </a:lnTo>
                  <a:cubicBezTo>
                    <a:pt x="410" y="357"/>
                    <a:pt x="457" y="288"/>
                    <a:pt x="457" y="208"/>
                  </a:cubicBezTo>
                  <a:close/>
                </a:path>
              </a:pathLst>
            </a:custGeom>
            <a:solidFill>
              <a:srgbClr val="FF0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201536" y="1865313"/>
            <a:ext cx="1112838" cy="363537"/>
            <a:chOff x="9152108" y="1865313"/>
            <a:chExt cx="1112838" cy="363537"/>
          </a:xfrm>
        </p:grpSpPr>
        <p:sp>
          <p:nvSpPr>
            <p:cNvPr id="22" name="Freeform 28"/>
            <p:cNvSpPr>
              <a:spLocks noEditPoints="1"/>
            </p:cNvSpPr>
            <p:nvPr/>
          </p:nvSpPr>
          <p:spPr bwMode="auto">
            <a:xfrm>
              <a:off x="9152108" y="1865313"/>
              <a:ext cx="234950" cy="357187"/>
            </a:xfrm>
            <a:custGeom>
              <a:avLst/>
              <a:gdLst>
                <a:gd name="T0" fmla="*/ 221 w 954"/>
                <a:gd name="T1" fmla="*/ 54 h 1456"/>
                <a:gd name="T2" fmla="*/ 203 w 954"/>
                <a:gd name="T3" fmla="*/ 87 h 1456"/>
                <a:gd name="T4" fmla="*/ 214 w 954"/>
                <a:gd name="T5" fmla="*/ 130 h 1456"/>
                <a:gd name="T6" fmla="*/ 236 w 954"/>
                <a:gd name="T7" fmla="*/ 180 h 1456"/>
                <a:gd name="T8" fmla="*/ 222 w 954"/>
                <a:gd name="T9" fmla="*/ 216 h 1456"/>
                <a:gd name="T10" fmla="*/ 92 w 954"/>
                <a:gd name="T11" fmla="*/ 283 h 1456"/>
                <a:gd name="T12" fmla="*/ 67 w 954"/>
                <a:gd name="T13" fmla="*/ 306 h 1456"/>
                <a:gd name="T14" fmla="*/ 37 w 954"/>
                <a:gd name="T15" fmla="*/ 386 h 1456"/>
                <a:gd name="T16" fmla="*/ 10 w 954"/>
                <a:gd name="T17" fmla="*/ 469 h 1456"/>
                <a:gd name="T18" fmla="*/ 11 w 954"/>
                <a:gd name="T19" fmla="*/ 524 h 1456"/>
                <a:gd name="T20" fmla="*/ 34 w 954"/>
                <a:gd name="T21" fmla="*/ 597 h 1456"/>
                <a:gd name="T22" fmla="*/ 23 w 954"/>
                <a:gd name="T23" fmla="*/ 678 h 1456"/>
                <a:gd name="T24" fmla="*/ 283 w 954"/>
                <a:gd name="T25" fmla="*/ 997 h 1456"/>
                <a:gd name="T26" fmla="*/ 335 w 954"/>
                <a:gd name="T27" fmla="*/ 1064 h 1456"/>
                <a:gd name="T28" fmla="*/ 112 w 954"/>
                <a:gd name="T29" fmla="*/ 1072 h 1456"/>
                <a:gd name="T30" fmla="*/ 139 w 954"/>
                <a:gd name="T31" fmla="*/ 1142 h 1456"/>
                <a:gd name="T32" fmla="*/ 23 w 954"/>
                <a:gd name="T33" fmla="*/ 1237 h 1456"/>
                <a:gd name="T34" fmla="*/ 330 w 954"/>
                <a:gd name="T35" fmla="*/ 1199 h 1456"/>
                <a:gd name="T36" fmla="*/ 442 w 954"/>
                <a:gd name="T37" fmla="*/ 1268 h 1456"/>
                <a:gd name="T38" fmla="*/ 443 w 954"/>
                <a:gd name="T39" fmla="*/ 1217 h 1456"/>
                <a:gd name="T40" fmla="*/ 464 w 954"/>
                <a:gd name="T41" fmla="*/ 1231 h 1456"/>
                <a:gd name="T42" fmla="*/ 475 w 954"/>
                <a:gd name="T43" fmla="*/ 1292 h 1456"/>
                <a:gd name="T44" fmla="*/ 462 w 954"/>
                <a:gd name="T45" fmla="*/ 1362 h 1456"/>
                <a:gd name="T46" fmla="*/ 509 w 954"/>
                <a:gd name="T47" fmla="*/ 1397 h 1456"/>
                <a:gd name="T48" fmla="*/ 538 w 954"/>
                <a:gd name="T49" fmla="*/ 1436 h 1456"/>
                <a:gd name="T50" fmla="*/ 626 w 954"/>
                <a:gd name="T51" fmla="*/ 1445 h 1456"/>
                <a:gd name="T52" fmla="*/ 605 w 954"/>
                <a:gd name="T53" fmla="*/ 1373 h 1456"/>
                <a:gd name="T54" fmla="*/ 548 w 954"/>
                <a:gd name="T55" fmla="*/ 1230 h 1456"/>
                <a:gd name="T56" fmla="*/ 566 w 954"/>
                <a:gd name="T57" fmla="*/ 1218 h 1456"/>
                <a:gd name="T58" fmla="*/ 703 w 954"/>
                <a:gd name="T59" fmla="*/ 1199 h 1456"/>
                <a:gd name="T60" fmla="*/ 566 w 954"/>
                <a:gd name="T61" fmla="*/ 1130 h 1456"/>
                <a:gd name="T62" fmla="*/ 645 w 954"/>
                <a:gd name="T63" fmla="*/ 1054 h 1456"/>
                <a:gd name="T64" fmla="*/ 685 w 954"/>
                <a:gd name="T65" fmla="*/ 1058 h 1456"/>
                <a:gd name="T66" fmla="*/ 721 w 954"/>
                <a:gd name="T67" fmla="*/ 1183 h 1456"/>
                <a:gd name="T68" fmla="*/ 739 w 954"/>
                <a:gd name="T69" fmla="*/ 1222 h 1456"/>
                <a:gd name="T70" fmla="*/ 795 w 954"/>
                <a:gd name="T71" fmla="*/ 1222 h 1456"/>
                <a:gd name="T72" fmla="*/ 936 w 954"/>
                <a:gd name="T73" fmla="*/ 1193 h 1456"/>
                <a:gd name="T74" fmla="*/ 953 w 954"/>
                <a:gd name="T75" fmla="*/ 1176 h 1456"/>
                <a:gd name="T76" fmla="*/ 882 w 954"/>
                <a:gd name="T77" fmla="*/ 1139 h 1456"/>
                <a:gd name="T78" fmla="*/ 728 w 954"/>
                <a:gd name="T79" fmla="*/ 1003 h 1456"/>
                <a:gd name="T80" fmla="*/ 750 w 954"/>
                <a:gd name="T81" fmla="*/ 941 h 1456"/>
                <a:gd name="T82" fmla="*/ 624 w 954"/>
                <a:gd name="T83" fmla="*/ 668 h 1456"/>
                <a:gd name="T84" fmla="*/ 596 w 954"/>
                <a:gd name="T85" fmla="*/ 611 h 1456"/>
                <a:gd name="T86" fmla="*/ 608 w 954"/>
                <a:gd name="T87" fmla="*/ 576 h 1456"/>
                <a:gd name="T88" fmla="*/ 573 w 954"/>
                <a:gd name="T89" fmla="*/ 498 h 1456"/>
                <a:gd name="T90" fmla="*/ 524 w 954"/>
                <a:gd name="T91" fmla="*/ 408 h 1456"/>
                <a:gd name="T92" fmla="*/ 469 w 954"/>
                <a:gd name="T93" fmla="*/ 299 h 1456"/>
                <a:gd name="T94" fmla="*/ 447 w 954"/>
                <a:gd name="T95" fmla="*/ 284 h 1456"/>
                <a:gd name="T96" fmla="*/ 340 w 954"/>
                <a:gd name="T97" fmla="*/ 246 h 1456"/>
                <a:gd name="T98" fmla="*/ 351 w 954"/>
                <a:gd name="T99" fmla="*/ 224 h 1456"/>
                <a:gd name="T100" fmla="*/ 373 w 954"/>
                <a:gd name="T101" fmla="*/ 174 h 1456"/>
                <a:gd name="T102" fmla="*/ 385 w 954"/>
                <a:gd name="T103" fmla="*/ 152 h 1456"/>
                <a:gd name="T104" fmla="*/ 378 w 954"/>
                <a:gd name="T105" fmla="*/ 118 h 1456"/>
                <a:gd name="T106" fmla="*/ 393 w 954"/>
                <a:gd name="T107" fmla="*/ 74 h 1456"/>
                <a:gd name="T108" fmla="*/ 377 w 954"/>
                <a:gd name="T109" fmla="*/ 28 h 1456"/>
                <a:gd name="T110" fmla="*/ 351 w 954"/>
                <a:gd name="T111" fmla="*/ 16 h 1456"/>
                <a:gd name="T112" fmla="*/ 326 w 954"/>
                <a:gd name="T113" fmla="*/ 0 h 1456"/>
                <a:gd name="T114" fmla="*/ 262 w 954"/>
                <a:gd name="T115" fmla="*/ 16 h 1456"/>
                <a:gd name="T116" fmla="*/ 416 w 954"/>
                <a:gd name="T117" fmla="*/ 998 h 1456"/>
                <a:gd name="T118" fmla="*/ 382 w 954"/>
                <a:gd name="T119" fmla="*/ 1092 h 1456"/>
                <a:gd name="T120" fmla="*/ 366 w 954"/>
                <a:gd name="T121" fmla="*/ 1038 h 1456"/>
                <a:gd name="T122" fmla="*/ 372 w 954"/>
                <a:gd name="T123" fmla="*/ 144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4" h="1456">
                  <a:moveTo>
                    <a:pt x="262" y="16"/>
                  </a:moveTo>
                  <a:cubicBezTo>
                    <a:pt x="259" y="20"/>
                    <a:pt x="253" y="20"/>
                    <a:pt x="250" y="24"/>
                  </a:cubicBezTo>
                  <a:cubicBezTo>
                    <a:pt x="239" y="33"/>
                    <a:pt x="229" y="42"/>
                    <a:pt x="221" y="54"/>
                  </a:cubicBezTo>
                  <a:cubicBezTo>
                    <a:pt x="221" y="54"/>
                    <a:pt x="212" y="63"/>
                    <a:pt x="214" y="62"/>
                  </a:cubicBezTo>
                  <a:cubicBezTo>
                    <a:pt x="206" y="63"/>
                    <a:pt x="207" y="74"/>
                    <a:pt x="206" y="79"/>
                  </a:cubicBezTo>
                  <a:cubicBezTo>
                    <a:pt x="205" y="82"/>
                    <a:pt x="204" y="84"/>
                    <a:pt x="203" y="87"/>
                  </a:cubicBezTo>
                  <a:cubicBezTo>
                    <a:pt x="203" y="91"/>
                    <a:pt x="204" y="95"/>
                    <a:pt x="204" y="99"/>
                  </a:cubicBezTo>
                  <a:cubicBezTo>
                    <a:pt x="205" y="105"/>
                    <a:pt x="205" y="110"/>
                    <a:pt x="207" y="115"/>
                  </a:cubicBezTo>
                  <a:cubicBezTo>
                    <a:pt x="209" y="120"/>
                    <a:pt x="212" y="124"/>
                    <a:pt x="214" y="130"/>
                  </a:cubicBezTo>
                  <a:cubicBezTo>
                    <a:pt x="215" y="135"/>
                    <a:pt x="214" y="142"/>
                    <a:pt x="215" y="148"/>
                  </a:cubicBezTo>
                  <a:cubicBezTo>
                    <a:pt x="215" y="150"/>
                    <a:pt x="216" y="153"/>
                    <a:pt x="217" y="156"/>
                  </a:cubicBezTo>
                  <a:cubicBezTo>
                    <a:pt x="223" y="165"/>
                    <a:pt x="238" y="168"/>
                    <a:pt x="236" y="180"/>
                  </a:cubicBezTo>
                  <a:cubicBezTo>
                    <a:pt x="234" y="189"/>
                    <a:pt x="239" y="200"/>
                    <a:pt x="233" y="208"/>
                  </a:cubicBezTo>
                  <a:cubicBezTo>
                    <a:pt x="232" y="210"/>
                    <a:pt x="230" y="212"/>
                    <a:pt x="228" y="214"/>
                  </a:cubicBezTo>
                  <a:cubicBezTo>
                    <a:pt x="226" y="215"/>
                    <a:pt x="224" y="215"/>
                    <a:pt x="222" y="216"/>
                  </a:cubicBezTo>
                  <a:cubicBezTo>
                    <a:pt x="217" y="221"/>
                    <a:pt x="208" y="239"/>
                    <a:pt x="206" y="246"/>
                  </a:cubicBezTo>
                  <a:cubicBezTo>
                    <a:pt x="204" y="252"/>
                    <a:pt x="201" y="258"/>
                    <a:pt x="196" y="260"/>
                  </a:cubicBezTo>
                  <a:cubicBezTo>
                    <a:pt x="163" y="270"/>
                    <a:pt x="126" y="275"/>
                    <a:pt x="92" y="283"/>
                  </a:cubicBezTo>
                  <a:cubicBezTo>
                    <a:pt x="87" y="284"/>
                    <a:pt x="83" y="287"/>
                    <a:pt x="80" y="291"/>
                  </a:cubicBezTo>
                  <a:cubicBezTo>
                    <a:pt x="76" y="294"/>
                    <a:pt x="72" y="298"/>
                    <a:pt x="69" y="302"/>
                  </a:cubicBezTo>
                  <a:cubicBezTo>
                    <a:pt x="69" y="302"/>
                    <a:pt x="67" y="306"/>
                    <a:pt x="67" y="306"/>
                  </a:cubicBezTo>
                  <a:lnTo>
                    <a:pt x="38" y="309"/>
                  </a:lnTo>
                  <a:lnTo>
                    <a:pt x="43" y="361"/>
                  </a:lnTo>
                  <a:cubicBezTo>
                    <a:pt x="39" y="369"/>
                    <a:pt x="38" y="377"/>
                    <a:pt x="37" y="386"/>
                  </a:cubicBezTo>
                  <a:cubicBezTo>
                    <a:pt x="34" y="399"/>
                    <a:pt x="31" y="412"/>
                    <a:pt x="29" y="425"/>
                  </a:cubicBezTo>
                  <a:cubicBezTo>
                    <a:pt x="26" y="437"/>
                    <a:pt x="26" y="451"/>
                    <a:pt x="19" y="462"/>
                  </a:cubicBezTo>
                  <a:cubicBezTo>
                    <a:pt x="17" y="465"/>
                    <a:pt x="11" y="466"/>
                    <a:pt x="10" y="469"/>
                  </a:cubicBezTo>
                  <a:cubicBezTo>
                    <a:pt x="9" y="475"/>
                    <a:pt x="7" y="480"/>
                    <a:pt x="10" y="485"/>
                  </a:cubicBezTo>
                  <a:cubicBezTo>
                    <a:pt x="12" y="490"/>
                    <a:pt x="16" y="494"/>
                    <a:pt x="17" y="499"/>
                  </a:cubicBezTo>
                  <a:cubicBezTo>
                    <a:pt x="18" y="507"/>
                    <a:pt x="14" y="517"/>
                    <a:pt x="11" y="524"/>
                  </a:cubicBezTo>
                  <a:cubicBezTo>
                    <a:pt x="5" y="546"/>
                    <a:pt x="1" y="575"/>
                    <a:pt x="28" y="584"/>
                  </a:cubicBezTo>
                  <a:cubicBezTo>
                    <a:pt x="32" y="585"/>
                    <a:pt x="37" y="589"/>
                    <a:pt x="36" y="594"/>
                  </a:cubicBezTo>
                  <a:cubicBezTo>
                    <a:pt x="36" y="595"/>
                    <a:pt x="34" y="597"/>
                    <a:pt x="34" y="597"/>
                  </a:cubicBezTo>
                  <a:cubicBezTo>
                    <a:pt x="32" y="606"/>
                    <a:pt x="38" y="618"/>
                    <a:pt x="38" y="618"/>
                  </a:cubicBezTo>
                  <a:lnTo>
                    <a:pt x="21" y="624"/>
                  </a:lnTo>
                  <a:lnTo>
                    <a:pt x="23" y="678"/>
                  </a:lnTo>
                  <a:lnTo>
                    <a:pt x="54" y="678"/>
                  </a:lnTo>
                  <a:cubicBezTo>
                    <a:pt x="60" y="689"/>
                    <a:pt x="90" y="992"/>
                    <a:pt x="99" y="1002"/>
                  </a:cubicBezTo>
                  <a:cubicBezTo>
                    <a:pt x="160" y="1000"/>
                    <a:pt x="283" y="997"/>
                    <a:pt x="283" y="997"/>
                  </a:cubicBezTo>
                  <a:cubicBezTo>
                    <a:pt x="283" y="997"/>
                    <a:pt x="293" y="1034"/>
                    <a:pt x="296" y="1037"/>
                  </a:cubicBezTo>
                  <a:lnTo>
                    <a:pt x="336" y="1038"/>
                  </a:lnTo>
                  <a:lnTo>
                    <a:pt x="335" y="1064"/>
                  </a:lnTo>
                  <a:lnTo>
                    <a:pt x="322" y="1064"/>
                  </a:lnTo>
                  <a:cubicBezTo>
                    <a:pt x="322" y="1064"/>
                    <a:pt x="320" y="1092"/>
                    <a:pt x="318" y="1095"/>
                  </a:cubicBezTo>
                  <a:cubicBezTo>
                    <a:pt x="317" y="1097"/>
                    <a:pt x="112" y="1072"/>
                    <a:pt x="112" y="1072"/>
                  </a:cubicBezTo>
                  <a:cubicBezTo>
                    <a:pt x="106" y="1070"/>
                    <a:pt x="84" y="1089"/>
                    <a:pt x="76" y="1093"/>
                  </a:cubicBezTo>
                  <a:lnTo>
                    <a:pt x="76" y="1126"/>
                  </a:lnTo>
                  <a:lnTo>
                    <a:pt x="139" y="1142"/>
                  </a:lnTo>
                  <a:cubicBezTo>
                    <a:pt x="139" y="1142"/>
                    <a:pt x="23" y="1175"/>
                    <a:pt x="0" y="1182"/>
                  </a:cubicBezTo>
                  <a:lnTo>
                    <a:pt x="0" y="1226"/>
                  </a:lnTo>
                  <a:lnTo>
                    <a:pt x="23" y="1237"/>
                  </a:lnTo>
                  <a:lnTo>
                    <a:pt x="316" y="1196"/>
                  </a:lnTo>
                  <a:cubicBezTo>
                    <a:pt x="316" y="1196"/>
                    <a:pt x="319" y="1195"/>
                    <a:pt x="320" y="1195"/>
                  </a:cubicBezTo>
                  <a:cubicBezTo>
                    <a:pt x="325" y="1194"/>
                    <a:pt x="330" y="1199"/>
                    <a:pt x="330" y="1199"/>
                  </a:cubicBezTo>
                  <a:lnTo>
                    <a:pt x="397" y="1301"/>
                  </a:lnTo>
                  <a:lnTo>
                    <a:pt x="440" y="1299"/>
                  </a:lnTo>
                  <a:cubicBezTo>
                    <a:pt x="440" y="1299"/>
                    <a:pt x="445" y="1277"/>
                    <a:pt x="442" y="1268"/>
                  </a:cubicBezTo>
                  <a:cubicBezTo>
                    <a:pt x="435" y="1243"/>
                    <a:pt x="411" y="1192"/>
                    <a:pt x="411" y="1192"/>
                  </a:cubicBezTo>
                  <a:lnTo>
                    <a:pt x="440" y="1193"/>
                  </a:lnTo>
                  <a:lnTo>
                    <a:pt x="443" y="1217"/>
                  </a:lnTo>
                  <a:cubicBezTo>
                    <a:pt x="443" y="1217"/>
                    <a:pt x="449" y="1224"/>
                    <a:pt x="453" y="1224"/>
                  </a:cubicBezTo>
                  <a:cubicBezTo>
                    <a:pt x="453" y="1225"/>
                    <a:pt x="457" y="1227"/>
                    <a:pt x="457" y="1227"/>
                  </a:cubicBezTo>
                  <a:cubicBezTo>
                    <a:pt x="458" y="1227"/>
                    <a:pt x="465" y="1229"/>
                    <a:pt x="464" y="1231"/>
                  </a:cubicBezTo>
                  <a:cubicBezTo>
                    <a:pt x="468" y="1230"/>
                    <a:pt x="472" y="1234"/>
                    <a:pt x="472" y="1234"/>
                  </a:cubicBezTo>
                  <a:cubicBezTo>
                    <a:pt x="472" y="1234"/>
                    <a:pt x="473" y="1257"/>
                    <a:pt x="474" y="1264"/>
                  </a:cubicBezTo>
                  <a:cubicBezTo>
                    <a:pt x="475" y="1273"/>
                    <a:pt x="477" y="1283"/>
                    <a:pt x="475" y="1292"/>
                  </a:cubicBezTo>
                  <a:cubicBezTo>
                    <a:pt x="473" y="1301"/>
                    <a:pt x="466" y="1308"/>
                    <a:pt x="464" y="1317"/>
                  </a:cubicBezTo>
                  <a:cubicBezTo>
                    <a:pt x="462" y="1323"/>
                    <a:pt x="463" y="1331"/>
                    <a:pt x="463" y="1337"/>
                  </a:cubicBezTo>
                  <a:cubicBezTo>
                    <a:pt x="462" y="1345"/>
                    <a:pt x="462" y="1354"/>
                    <a:pt x="462" y="1362"/>
                  </a:cubicBezTo>
                  <a:cubicBezTo>
                    <a:pt x="462" y="1370"/>
                    <a:pt x="464" y="1379"/>
                    <a:pt x="468" y="1386"/>
                  </a:cubicBezTo>
                  <a:cubicBezTo>
                    <a:pt x="470" y="1389"/>
                    <a:pt x="472" y="1392"/>
                    <a:pt x="475" y="1394"/>
                  </a:cubicBezTo>
                  <a:cubicBezTo>
                    <a:pt x="478" y="1396"/>
                    <a:pt x="502" y="1402"/>
                    <a:pt x="509" y="1397"/>
                  </a:cubicBezTo>
                  <a:cubicBezTo>
                    <a:pt x="513" y="1395"/>
                    <a:pt x="512" y="1400"/>
                    <a:pt x="514" y="1401"/>
                  </a:cubicBezTo>
                  <a:cubicBezTo>
                    <a:pt x="518" y="1404"/>
                    <a:pt x="520" y="1413"/>
                    <a:pt x="523" y="1417"/>
                  </a:cubicBezTo>
                  <a:cubicBezTo>
                    <a:pt x="528" y="1423"/>
                    <a:pt x="533" y="1430"/>
                    <a:pt x="538" y="1436"/>
                  </a:cubicBezTo>
                  <a:cubicBezTo>
                    <a:pt x="543" y="1440"/>
                    <a:pt x="549" y="1443"/>
                    <a:pt x="555" y="1446"/>
                  </a:cubicBezTo>
                  <a:cubicBezTo>
                    <a:pt x="570" y="1456"/>
                    <a:pt x="594" y="1451"/>
                    <a:pt x="611" y="1450"/>
                  </a:cubicBezTo>
                  <a:cubicBezTo>
                    <a:pt x="617" y="1450"/>
                    <a:pt x="621" y="1447"/>
                    <a:pt x="626" y="1445"/>
                  </a:cubicBezTo>
                  <a:cubicBezTo>
                    <a:pt x="630" y="1441"/>
                    <a:pt x="633" y="1439"/>
                    <a:pt x="634" y="1433"/>
                  </a:cubicBezTo>
                  <a:cubicBezTo>
                    <a:pt x="636" y="1419"/>
                    <a:pt x="629" y="1402"/>
                    <a:pt x="622" y="1391"/>
                  </a:cubicBezTo>
                  <a:cubicBezTo>
                    <a:pt x="617" y="1383"/>
                    <a:pt x="610" y="1379"/>
                    <a:pt x="605" y="1373"/>
                  </a:cubicBezTo>
                  <a:cubicBezTo>
                    <a:pt x="593" y="1357"/>
                    <a:pt x="583" y="1341"/>
                    <a:pt x="571" y="1326"/>
                  </a:cubicBezTo>
                  <a:cubicBezTo>
                    <a:pt x="551" y="1301"/>
                    <a:pt x="544" y="1283"/>
                    <a:pt x="545" y="1251"/>
                  </a:cubicBezTo>
                  <a:cubicBezTo>
                    <a:pt x="546" y="1247"/>
                    <a:pt x="544" y="1233"/>
                    <a:pt x="548" y="1230"/>
                  </a:cubicBezTo>
                  <a:cubicBezTo>
                    <a:pt x="551" y="1227"/>
                    <a:pt x="556" y="1225"/>
                    <a:pt x="560" y="1224"/>
                  </a:cubicBezTo>
                  <a:cubicBezTo>
                    <a:pt x="562" y="1223"/>
                    <a:pt x="563" y="1223"/>
                    <a:pt x="565" y="1221"/>
                  </a:cubicBezTo>
                  <a:cubicBezTo>
                    <a:pt x="564" y="1222"/>
                    <a:pt x="567" y="1217"/>
                    <a:pt x="566" y="1218"/>
                  </a:cubicBezTo>
                  <a:cubicBezTo>
                    <a:pt x="567" y="1211"/>
                    <a:pt x="567" y="1202"/>
                    <a:pt x="567" y="1196"/>
                  </a:cubicBezTo>
                  <a:lnTo>
                    <a:pt x="680" y="1209"/>
                  </a:lnTo>
                  <a:cubicBezTo>
                    <a:pt x="680" y="1209"/>
                    <a:pt x="701" y="1200"/>
                    <a:pt x="703" y="1199"/>
                  </a:cubicBezTo>
                  <a:lnTo>
                    <a:pt x="703" y="1166"/>
                  </a:lnTo>
                  <a:cubicBezTo>
                    <a:pt x="701" y="1165"/>
                    <a:pt x="701" y="1161"/>
                    <a:pt x="698" y="1163"/>
                  </a:cubicBezTo>
                  <a:cubicBezTo>
                    <a:pt x="696" y="1163"/>
                    <a:pt x="569" y="1132"/>
                    <a:pt x="566" y="1130"/>
                  </a:cubicBezTo>
                  <a:cubicBezTo>
                    <a:pt x="566" y="1130"/>
                    <a:pt x="572" y="1014"/>
                    <a:pt x="572" y="993"/>
                  </a:cubicBezTo>
                  <a:cubicBezTo>
                    <a:pt x="583" y="996"/>
                    <a:pt x="605" y="986"/>
                    <a:pt x="606" y="1002"/>
                  </a:cubicBezTo>
                  <a:cubicBezTo>
                    <a:pt x="608" y="1008"/>
                    <a:pt x="640" y="1050"/>
                    <a:pt x="645" y="1054"/>
                  </a:cubicBezTo>
                  <a:cubicBezTo>
                    <a:pt x="647" y="1054"/>
                    <a:pt x="666" y="1047"/>
                    <a:pt x="675" y="1044"/>
                  </a:cubicBezTo>
                  <a:lnTo>
                    <a:pt x="679" y="1047"/>
                  </a:lnTo>
                  <a:cubicBezTo>
                    <a:pt x="681" y="1048"/>
                    <a:pt x="683" y="1056"/>
                    <a:pt x="685" y="1058"/>
                  </a:cubicBezTo>
                  <a:cubicBezTo>
                    <a:pt x="693" y="1069"/>
                    <a:pt x="701" y="1081"/>
                    <a:pt x="705" y="1095"/>
                  </a:cubicBezTo>
                  <a:cubicBezTo>
                    <a:pt x="706" y="1102"/>
                    <a:pt x="712" y="1107"/>
                    <a:pt x="715" y="1113"/>
                  </a:cubicBezTo>
                  <a:cubicBezTo>
                    <a:pt x="725" y="1132"/>
                    <a:pt x="717" y="1162"/>
                    <a:pt x="721" y="1183"/>
                  </a:cubicBezTo>
                  <a:cubicBezTo>
                    <a:pt x="723" y="1192"/>
                    <a:pt x="727" y="1200"/>
                    <a:pt x="730" y="1209"/>
                  </a:cubicBezTo>
                  <a:cubicBezTo>
                    <a:pt x="731" y="1211"/>
                    <a:pt x="731" y="1214"/>
                    <a:pt x="732" y="1216"/>
                  </a:cubicBezTo>
                  <a:cubicBezTo>
                    <a:pt x="733" y="1218"/>
                    <a:pt x="737" y="1220"/>
                    <a:pt x="739" y="1222"/>
                  </a:cubicBezTo>
                  <a:cubicBezTo>
                    <a:pt x="746" y="1230"/>
                    <a:pt x="754" y="1229"/>
                    <a:pt x="764" y="1232"/>
                  </a:cubicBezTo>
                  <a:cubicBezTo>
                    <a:pt x="769" y="1234"/>
                    <a:pt x="775" y="1237"/>
                    <a:pt x="780" y="1234"/>
                  </a:cubicBezTo>
                  <a:cubicBezTo>
                    <a:pt x="782" y="1234"/>
                    <a:pt x="795" y="1222"/>
                    <a:pt x="795" y="1222"/>
                  </a:cubicBezTo>
                  <a:cubicBezTo>
                    <a:pt x="796" y="1223"/>
                    <a:pt x="816" y="1229"/>
                    <a:pt x="818" y="1229"/>
                  </a:cubicBezTo>
                  <a:cubicBezTo>
                    <a:pt x="824" y="1231"/>
                    <a:pt x="830" y="1233"/>
                    <a:pt x="836" y="1233"/>
                  </a:cubicBezTo>
                  <a:cubicBezTo>
                    <a:pt x="874" y="1233"/>
                    <a:pt x="905" y="1213"/>
                    <a:pt x="936" y="1193"/>
                  </a:cubicBezTo>
                  <a:cubicBezTo>
                    <a:pt x="940" y="1191"/>
                    <a:pt x="943" y="1189"/>
                    <a:pt x="945" y="1185"/>
                  </a:cubicBezTo>
                  <a:cubicBezTo>
                    <a:pt x="946" y="1183"/>
                    <a:pt x="947" y="1181"/>
                    <a:pt x="948" y="1180"/>
                  </a:cubicBezTo>
                  <a:cubicBezTo>
                    <a:pt x="949" y="1179"/>
                    <a:pt x="953" y="1177"/>
                    <a:pt x="953" y="1176"/>
                  </a:cubicBezTo>
                  <a:cubicBezTo>
                    <a:pt x="954" y="1171"/>
                    <a:pt x="954" y="1167"/>
                    <a:pt x="951" y="1163"/>
                  </a:cubicBezTo>
                  <a:cubicBezTo>
                    <a:pt x="948" y="1160"/>
                    <a:pt x="945" y="1155"/>
                    <a:pt x="943" y="1153"/>
                  </a:cubicBezTo>
                  <a:cubicBezTo>
                    <a:pt x="929" y="1142"/>
                    <a:pt x="898" y="1144"/>
                    <a:pt x="882" y="1139"/>
                  </a:cubicBezTo>
                  <a:cubicBezTo>
                    <a:pt x="863" y="1133"/>
                    <a:pt x="845" y="1123"/>
                    <a:pt x="829" y="1112"/>
                  </a:cubicBezTo>
                  <a:cubicBezTo>
                    <a:pt x="797" y="1089"/>
                    <a:pt x="772" y="1058"/>
                    <a:pt x="748" y="1029"/>
                  </a:cubicBezTo>
                  <a:cubicBezTo>
                    <a:pt x="741" y="1021"/>
                    <a:pt x="734" y="1012"/>
                    <a:pt x="728" y="1003"/>
                  </a:cubicBezTo>
                  <a:cubicBezTo>
                    <a:pt x="725" y="999"/>
                    <a:pt x="725" y="993"/>
                    <a:pt x="725" y="993"/>
                  </a:cubicBezTo>
                  <a:cubicBezTo>
                    <a:pt x="725" y="993"/>
                    <a:pt x="733" y="980"/>
                    <a:pt x="738" y="971"/>
                  </a:cubicBezTo>
                  <a:cubicBezTo>
                    <a:pt x="743" y="961"/>
                    <a:pt x="747" y="952"/>
                    <a:pt x="750" y="941"/>
                  </a:cubicBezTo>
                  <a:cubicBezTo>
                    <a:pt x="750" y="940"/>
                    <a:pt x="755" y="925"/>
                    <a:pt x="755" y="926"/>
                  </a:cubicBezTo>
                  <a:cubicBezTo>
                    <a:pt x="754" y="924"/>
                    <a:pt x="616" y="753"/>
                    <a:pt x="616" y="753"/>
                  </a:cubicBezTo>
                  <a:cubicBezTo>
                    <a:pt x="616" y="753"/>
                    <a:pt x="622" y="669"/>
                    <a:pt x="624" y="668"/>
                  </a:cubicBezTo>
                  <a:cubicBezTo>
                    <a:pt x="641" y="667"/>
                    <a:pt x="676" y="666"/>
                    <a:pt x="678" y="665"/>
                  </a:cubicBezTo>
                  <a:cubicBezTo>
                    <a:pt x="678" y="665"/>
                    <a:pt x="676" y="617"/>
                    <a:pt x="676" y="612"/>
                  </a:cubicBezTo>
                  <a:lnTo>
                    <a:pt x="596" y="611"/>
                  </a:lnTo>
                  <a:cubicBezTo>
                    <a:pt x="599" y="607"/>
                    <a:pt x="599" y="602"/>
                    <a:pt x="602" y="598"/>
                  </a:cubicBezTo>
                  <a:cubicBezTo>
                    <a:pt x="604" y="593"/>
                    <a:pt x="607" y="589"/>
                    <a:pt x="609" y="584"/>
                  </a:cubicBezTo>
                  <a:cubicBezTo>
                    <a:pt x="609" y="582"/>
                    <a:pt x="608" y="578"/>
                    <a:pt x="608" y="576"/>
                  </a:cubicBezTo>
                  <a:cubicBezTo>
                    <a:pt x="607" y="558"/>
                    <a:pt x="600" y="543"/>
                    <a:pt x="596" y="526"/>
                  </a:cubicBezTo>
                  <a:cubicBezTo>
                    <a:pt x="594" y="520"/>
                    <a:pt x="588" y="511"/>
                    <a:pt x="583" y="506"/>
                  </a:cubicBezTo>
                  <a:cubicBezTo>
                    <a:pt x="580" y="503"/>
                    <a:pt x="575" y="502"/>
                    <a:pt x="573" y="498"/>
                  </a:cubicBezTo>
                  <a:cubicBezTo>
                    <a:pt x="565" y="486"/>
                    <a:pt x="563" y="470"/>
                    <a:pt x="557" y="457"/>
                  </a:cubicBezTo>
                  <a:cubicBezTo>
                    <a:pt x="551" y="444"/>
                    <a:pt x="542" y="432"/>
                    <a:pt x="532" y="422"/>
                  </a:cubicBezTo>
                  <a:cubicBezTo>
                    <a:pt x="528" y="418"/>
                    <a:pt x="527" y="412"/>
                    <a:pt x="524" y="408"/>
                  </a:cubicBezTo>
                  <a:cubicBezTo>
                    <a:pt x="520" y="404"/>
                    <a:pt x="517" y="398"/>
                    <a:pt x="517" y="398"/>
                  </a:cubicBezTo>
                  <a:cubicBezTo>
                    <a:pt x="517" y="398"/>
                    <a:pt x="524" y="299"/>
                    <a:pt x="520" y="299"/>
                  </a:cubicBezTo>
                  <a:lnTo>
                    <a:pt x="469" y="299"/>
                  </a:lnTo>
                  <a:lnTo>
                    <a:pt x="461" y="290"/>
                  </a:lnTo>
                  <a:cubicBezTo>
                    <a:pt x="460" y="289"/>
                    <a:pt x="455" y="287"/>
                    <a:pt x="454" y="286"/>
                  </a:cubicBezTo>
                  <a:cubicBezTo>
                    <a:pt x="451" y="285"/>
                    <a:pt x="449" y="284"/>
                    <a:pt x="447" y="284"/>
                  </a:cubicBezTo>
                  <a:cubicBezTo>
                    <a:pt x="415" y="277"/>
                    <a:pt x="382" y="270"/>
                    <a:pt x="350" y="263"/>
                  </a:cubicBezTo>
                  <a:cubicBezTo>
                    <a:pt x="348" y="263"/>
                    <a:pt x="339" y="258"/>
                    <a:pt x="339" y="256"/>
                  </a:cubicBezTo>
                  <a:cubicBezTo>
                    <a:pt x="340" y="252"/>
                    <a:pt x="339" y="249"/>
                    <a:pt x="340" y="246"/>
                  </a:cubicBezTo>
                  <a:cubicBezTo>
                    <a:pt x="340" y="245"/>
                    <a:pt x="341" y="240"/>
                    <a:pt x="341" y="240"/>
                  </a:cubicBezTo>
                  <a:cubicBezTo>
                    <a:pt x="343" y="238"/>
                    <a:pt x="344" y="235"/>
                    <a:pt x="346" y="233"/>
                  </a:cubicBezTo>
                  <a:cubicBezTo>
                    <a:pt x="347" y="229"/>
                    <a:pt x="348" y="227"/>
                    <a:pt x="351" y="224"/>
                  </a:cubicBezTo>
                  <a:cubicBezTo>
                    <a:pt x="352" y="222"/>
                    <a:pt x="355" y="220"/>
                    <a:pt x="357" y="217"/>
                  </a:cubicBezTo>
                  <a:cubicBezTo>
                    <a:pt x="359" y="214"/>
                    <a:pt x="359" y="211"/>
                    <a:pt x="361" y="207"/>
                  </a:cubicBezTo>
                  <a:cubicBezTo>
                    <a:pt x="368" y="198"/>
                    <a:pt x="372" y="185"/>
                    <a:pt x="373" y="174"/>
                  </a:cubicBezTo>
                  <a:cubicBezTo>
                    <a:pt x="374" y="172"/>
                    <a:pt x="373" y="169"/>
                    <a:pt x="374" y="167"/>
                  </a:cubicBezTo>
                  <a:cubicBezTo>
                    <a:pt x="374" y="164"/>
                    <a:pt x="374" y="160"/>
                    <a:pt x="374" y="157"/>
                  </a:cubicBezTo>
                  <a:cubicBezTo>
                    <a:pt x="374" y="155"/>
                    <a:pt x="384" y="154"/>
                    <a:pt x="385" y="152"/>
                  </a:cubicBezTo>
                  <a:cubicBezTo>
                    <a:pt x="387" y="148"/>
                    <a:pt x="386" y="141"/>
                    <a:pt x="386" y="137"/>
                  </a:cubicBezTo>
                  <a:cubicBezTo>
                    <a:pt x="386" y="131"/>
                    <a:pt x="386" y="126"/>
                    <a:pt x="383" y="121"/>
                  </a:cubicBezTo>
                  <a:cubicBezTo>
                    <a:pt x="382" y="121"/>
                    <a:pt x="382" y="117"/>
                    <a:pt x="378" y="118"/>
                  </a:cubicBezTo>
                  <a:cubicBezTo>
                    <a:pt x="370" y="102"/>
                    <a:pt x="387" y="100"/>
                    <a:pt x="390" y="91"/>
                  </a:cubicBezTo>
                  <a:cubicBezTo>
                    <a:pt x="391" y="88"/>
                    <a:pt x="393" y="87"/>
                    <a:pt x="394" y="84"/>
                  </a:cubicBezTo>
                  <a:cubicBezTo>
                    <a:pt x="394" y="81"/>
                    <a:pt x="393" y="77"/>
                    <a:pt x="393" y="74"/>
                  </a:cubicBezTo>
                  <a:cubicBezTo>
                    <a:pt x="393" y="68"/>
                    <a:pt x="394" y="63"/>
                    <a:pt x="393" y="57"/>
                  </a:cubicBezTo>
                  <a:cubicBezTo>
                    <a:pt x="393" y="55"/>
                    <a:pt x="392" y="51"/>
                    <a:pt x="390" y="50"/>
                  </a:cubicBezTo>
                  <a:cubicBezTo>
                    <a:pt x="387" y="44"/>
                    <a:pt x="375" y="36"/>
                    <a:pt x="377" y="28"/>
                  </a:cubicBezTo>
                  <a:cubicBezTo>
                    <a:pt x="374" y="28"/>
                    <a:pt x="374" y="26"/>
                    <a:pt x="373" y="24"/>
                  </a:cubicBezTo>
                  <a:cubicBezTo>
                    <a:pt x="372" y="24"/>
                    <a:pt x="367" y="20"/>
                    <a:pt x="367" y="20"/>
                  </a:cubicBezTo>
                  <a:cubicBezTo>
                    <a:pt x="366" y="15"/>
                    <a:pt x="354" y="18"/>
                    <a:pt x="351" y="16"/>
                  </a:cubicBezTo>
                  <a:cubicBezTo>
                    <a:pt x="346" y="14"/>
                    <a:pt x="342" y="9"/>
                    <a:pt x="337" y="6"/>
                  </a:cubicBezTo>
                  <a:cubicBezTo>
                    <a:pt x="334" y="3"/>
                    <a:pt x="331" y="1"/>
                    <a:pt x="327" y="0"/>
                  </a:cubicBezTo>
                  <a:cubicBezTo>
                    <a:pt x="327" y="0"/>
                    <a:pt x="326" y="0"/>
                    <a:pt x="326" y="0"/>
                  </a:cubicBezTo>
                  <a:lnTo>
                    <a:pt x="296" y="0"/>
                  </a:lnTo>
                  <a:cubicBezTo>
                    <a:pt x="286" y="2"/>
                    <a:pt x="277" y="6"/>
                    <a:pt x="269" y="10"/>
                  </a:cubicBezTo>
                  <a:cubicBezTo>
                    <a:pt x="266" y="11"/>
                    <a:pt x="265" y="14"/>
                    <a:pt x="262" y="16"/>
                  </a:cubicBezTo>
                  <a:close/>
                  <a:moveTo>
                    <a:pt x="366" y="1038"/>
                  </a:moveTo>
                  <a:cubicBezTo>
                    <a:pt x="375" y="1038"/>
                    <a:pt x="408" y="1038"/>
                    <a:pt x="408" y="1038"/>
                  </a:cubicBezTo>
                  <a:lnTo>
                    <a:pt x="416" y="998"/>
                  </a:lnTo>
                  <a:lnTo>
                    <a:pt x="434" y="996"/>
                  </a:lnTo>
                  <a:lnTo>
                    <a:pt x="438" y="1071"/>
                  </a:lnTo>
                  <a:lnTo>
                    <a:pt x="382" y="1092"/>
                  </a:lnTo>
                  <a:lnTo>
                    <a:pt x="379" y="1065"/>
                  </a:lnTo>
                  <a:lnTo>
                    <a:pt x="366" y="1064"/>
                  </a:lnTo>
                  <a:lnTo>
                    <a:pt x="366" y="1038"/>
                  </a:lnTo>
                  <a:close/>
                  <a:moveTo>
                    <a:pt x="377" y="129"/>
                  </a:moveTo>
                  <a:lnTo>
                    <a:pt x="377" y="144"/>
                  </a:lnTo>
                  <a:lnTo>
                    <a:pt x="372" y="144"/>
                  </a:lnTo>
                  <a:lnTo>
                    <a:pt x="372" y="133"/>
                  </a:lnTo>
                  <a:cubicBezTo>
                    <a:pt x="372" y="129"/>
                    <a:pt x="371" y="126"/>
                    <a:pt x="377" y="129"/>
                  </a:cubicBezTo>
                  <a:close/>
                </a:path>
              </a:pathLst>
            </a:custGeom>
            <a:solidFill>
              <a:srgbClr val="2D2B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9431508" y="1871663"/>
              <a:ext cx="833438" cy="357187"/>
            </a:xfrm>
            <a:custGeom>
              <a:avLst/>
              <a:gdLst>
                <a:gd name="T0" fmla="*/ 1830 w 3385"/>
                <a:gd name="T1" fmla="*/ 701 h 1453"/>
                <a:gd name="T2" fmla="*/ 1414 w 3385"/>
                <a:gd name="T3" fmla="*/ 1185 h 1453"/>
                <a:gd name="T4" fmla="*/ 2172 w 3385"/>
                <a:gd name="T5" fmla="*/ 687 h 1453"/>
                <a:gd name="T6" fmla="*/ 3072 w 3385"/>
                <a:gd name="T7" fmla="*/ 1186 h 1453"/>
                <a:gd name="T8" fmla="*/ 2624 w 3385"/>
                <a:gd name="T9" fmla="*/ 840 h 1453"/>
                <a:gd name="T10" fmla="*/ 328 w 3385"/>
                <a:gd name="T11" fmla="*/ 1188 h 1453"/>
                <a:gd name="T12" fmla="*/ 566 w 3385"/>
                <a:gd name="T13" fmla="*/ 884 h 1453"/>
                <a:gd name="T14" fmla="*/ 1291 w 3385"/>
                <a:gd name="T15" fmla="*/ 1184 h 1453"/>
                <a:gd name="T16" fmla="*/ 0 w 3385"/>
                <a:gd name="T17" fmla="*/ 448 h 1453"/>
                <a:gd name="T18" fmla="*/ 543 w 3385"/>
                <a:gd name="T19" fmla="*/ 978 h 1453"/>
                <a:gd name="T20" fmla="*/ 2172 w 3385"/>
                <a:gd name="T21" fmla="*/ 1105 h 1453"/>
                <a:gd name="T22" fmla="*/ 2150 w 3385"/>
                <a:gd name="T23" fmla="*/ 253 h 1453"/>
                <a:gd name="T24" fmla="*/ 2228 w 3385"/>
                <a:gd name="T25" fmla="*/ 128 h 1453"/>
                <a:gd name="T26" fmla="*/ 1817 w 3385"/>
                <a:gd name="T27" fmla="*/ 163 h 1453"/>
                <a:gd name="T28" fmla="*/ 1817 w 3385"/>
                <a:gd name="T29" fmla="*/ 163 h 1453"/>
                <a:gd name="T30" fmla="*/ 1799 w 3385"/>
                <a:gd name="T31" fmla="*/ 91 h 1453"/>
                <a:gd name="T32" fmla="*/ 2018 w 3385"/>
                <a:gd name="T33" fmla="*/ 129 h 1453"/>
                <a:gd name="T34" fmla="*/ 1973 w 3385"/>
                <a:gd name="T35" fmla="*/ 290 h 1453"/>
                <a:gd name="T36" fmla="*/ 1585 w 3385"/>
                <a:gd name="T37" fmla="*/ 254 h 1453"/>
                <a:gd name="T38" fmla="*/ 1715 w 3385"/>
                <a:gd name="T39" fmla="*/ 341 h 1453"/>
                <a:gd name="T40" fmla="*/ 1558 w 3385"/>
                <a:gd name="T41" fmla="*/ 210 h 1453"/>
                <a:gd name="T42" fmla="*/ 813 w 3385"/>
                <a:gd name="T43" fmla="*/ 291 h 1453"/>
                <a:gd name="T44" fmla="*/ 793 w 3385"/>
                <a:gd name="T45" fmla="*/ 181 h 1453"/>
                <a:gd name="T46" fmla="*/ 801 w 3385"/>
                <a:gd name="T47" fmla="*/ 51 h 1453"/>
                <a:gd name="T48" fmla="*/ 882 w 3385"/>
                <a:gd name="T49" fmla="*/ 19 h 1453"/>
                <a:gd name="T50" fmla="*/ 907 w 3385"/>
                <a:gd name="T51" fmla="*/ 181 h 1453"/>
                <a:gd name="T52" fmla="*/ 907 w 3385"/>
                <a:gd name="T53" fmla="*/ 363 h 1453"/>
                <a:gd name="T54" fmla="*/ 793 w 3385"/>
                <a:gd name="T55" fmla="*/ 323 h 1453"/>
                <a:gd name="T56" fmla="*/ 989 w 3385"/>
                <a:gd name="T57" fmla="*/ 313 h 1453"/>
                <a:gd name="T58" fmla="*/ 1002 w 3385"/>
                <a:gd name="T59" fmla="*/ 283 h 1453"/>
                <a:gd name="T60" fmla="*/ 924 w 3385"/>
                <a:gd name="T61" fmla="*/ 181 h 1453"/>
                <a:gd name="T62" fmla="*/ 924 w 3385"/>
                <a:gd name="T63" fmla="*/ 86 h 1453"/>
                <a:gd name="T64" fmla="*/ 1035 w 3385"/>
                <a:gd name="T65" fmla="*/ 54 h 1453"/>
                <a:gd name="T66" fmla="*/ 1055 w 3385"/>
                <a:gd name="T67" fmla="*/ 310 h 1453"/>
                <a:gd name="T68" fmla="*/ 1012 w 3385"/>
                <a:gd name="T69" fmla="*/ 306 h 1453"/>
                <a:gd name="T70" fmla="*/ 924 w 3385"/>
                <a:gd name="T71" fmla="*/ 380 h 1453"/>
                <a:gd name="T72" fmla="*/ 1284 w 3385"/>
                <a:gd name="T73" fmla="*/ 147 h 1453"/>
                <a:gd name="T74" fmla="*/ 1276 w 3385"/>
                <a:gd name="T75" fmla="*/ 91 h 1453"/>
                <a:gd name="T76" fmla="*/ 1158 w 3385"/>
                <a:gd name="T77" fmla="*/ 91 h 1453"/>
                <a:gd name="T78" fmla="*/ 1359 w 3385"/>
                <a:gd name="T79" fmla="*/ 280 h 1453"/>
                <a:gd name="T80" fmla="*/ 1424 w 3385"/>
                <a:gd name="T81" fmla="*/ 87 h 1453"/>
                <a:gd name="T82" fmla="*/ 1392 w 3385"/>
                <a:gd name="T83" fmla="*/ 171 h 1453"/>
                <a:gd name="T84" fmla="*/ 3077 w 3385"/>
                <a:gd name="T85" fmla="*/ 202 h 1453"/>
                <a:gd name="T86" fmla="*/ 3081 w 3385"/>
                <a:gd name="T87" fmla="*/ 122 h 1453"/>
                <a:gd name="T88" fmla="*/ 3165 w 3385"/>
                <a:gd name="T89" fmla="*/ 232 h 1453"/>
                <a:gd name="T90" fmla="*/ 3017 w 3385"/>
                <a:gd name="T91" fmla="*/ 93 h 1453"/>
                <a:gd name="T92" fmla="*/ 2931 w 3385"/>
                <a:gd name="T93" fmla="*/ 129 h 1453"/>
                <a:gd name="T94" fmla="*/ 2886 w 3385"/>
                <a:gd name="T95" fmla="*/ 290 h 1453"/>
                <a:gd name="T96" fmla="*/ 3287 w 3385"/>
                <a:gd name="T97" fmla="*/ 293 h 1453"/>
                <a:gd name="T98" fmla="*/ 2517 w 3385"/>
                <a:gd name="T99" fmla="*/ 194 h 1453"/>
                <a:gd name="T100" fmla="*/ 2605 w 3385"/>
                <a:gd name="T101" fmla="*/ 267 h 1453"/>
                <a:gd name="T102" fmla="*/ 2473 w 3385"/>
                <a:gd name="T103" fmla="*/ 289 h 1453"/>
                <a:gd name="T104" fmla="*/ 2760 w 3385"/>
                <a:gd name="T105" fmla="*/ 256 h 1453"/>
                <a:gd name="T106" fmla="*/ 2648 w 3385"/>
                <a:gd name="T107" fmla="*/ 193 h 1453"/>
                <a:gd name="T108" fmla="*/ 2381 w 3385"/>
                <a:gd name="T109" fmla="*/ 128 h 1453"/>
                <a:gd name="T110" fmla="*/ 2276 w 3385"/>
                <a:gd name="T111" fmla="*/ 246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85" h="1453">
                  <a:moveTo>
                    <a:pt x="1414" y="701"/>
                  </a:moveTo>
                  <a:lnTo>
                    <a:pt x="1531" y="701"/>
                  </a:lnTo>
                  <a:lnTo>
                    <a:pt x="1531" y="883"/>
                  </a:lnTo>
                  <a:lnTo>
                    <a:pt x="1713" y="883"/>
                  </a:lnTo>
                  <a:lnTo>
                    <a:pt x="1713" y="701"/>
                  </a:lnTo>
                  <a:lnTo>
                    <a:pt x="1830" y="701"/>
                  </a:lnTo>
                  <a:lnTo>
                    <a:pt x="1830" y="1185"/>
                  </a:lnTo>
                  <a:lnTo>
                    <a:pt x="1713" y="1185"/>
                  </a:lnTo>
                  <a:lnTo>
                    <a:pt x="1713" y="977"/>
                  </a:lnTo>
                  <a:lnTo>
                    <a:pt x="1531" y="977"/>
                  </a:lnTo>
                  <a:lnTo>
                    <a:pt x="1531" y="1185"/>
                  </a:lnTo>
                  <a:lnTo>
                    <a:pt x="1414" y="1185"/>
                  </a:lnTo>
                  <a:lnTo>
                    <a:pt x="1414" y="701"/>
                  </a:lnTo>
                  <a:close/>
                  <a:moveTo>
                    <a:pt x="2172" y="687"/>
                  </a:moveTo>
                  <a:cubicBezTo>
                    <a:pt x="2343" y="687"/>
                    <a:pt x="2423" y="796"/>
                    <a:pt x="2423" y="943"/>
                  </a:cubicBezTo>
                  <a:cubicBezTo>
                    <a:pt x="2423" y="1089"/>
                    <a:pt x="2343" y="1199"/>
                    <a:pt x="2172" y="1199"/>
                  </a:cubicBezTo>
                  <a:cubicBezTo>
                    <a:pt x="1975" y="1199"/>
                    <a:pt x="1919" y="1055"/>
                    <a:pt x="1919" y="943"/>
                  </a:cubicBezTo>
                  <a:cubicBezTo>
                    <a:pt x="1919" y="830"/>
                    <a:pt x="1975" y="687"/>
                    <a:pt x="2172" y="687"/>
                  </a:cubicBezTo>
                  <a:close/>
                  <a:moveTo>
                    <a:pt x="2504" y="702"/>
                  </a:moveTo>
                  <a:lnTo>
                    <a:pt x="2669" y="702"/>
                  </a:lnTo>
                  <a:lnTo>
                    <a:pt x="2788" y="1035"/>
                  </a:lnTo>
                  <a:lnTo>
                    <a:pt x="2907" y="702"/>
                  </a:lnTo>
                  <a:lnTo>
                    <a:pt x="3072" y="702"/>
                  </a:lnTo>
                  <a:lnTo>
                    <a:pt x="3072" y="1186"/>
                  </a:lnTo>
                  <a:lnTo>
                    <a:pt x="2955" y="1186"/>
                  </a:lnTo>
                  <a:lnTo>
                    <a:pt x="2955" y="840"/>
                  </a:lnTo>
                  <a:lnTo>
                    <a:pt x="2953" y="840"/>
                  </a:lnTo>
                  <a:lnTo>
                    <a:pt x="2828" y="1186"/>
                  </a:lnTo>
                  <a:lnTo>
                    <a:pt x="2749" y="1186"/>
                  </a:lnTo>
                  <a:lnTo>
                    <a:pt x="2624" y="840"/>
                  </a:lnTo>
                  <a:lnTo>
                    <a:pt x="2622" y="840"/>
                  </a:lnTo>
                  <a:lnTo>
                    <a:pt x="2622" y="1186"/>
                  </a:lnTo>
                  <a:lnTo>
                    <a:pt x="2504" y="1186"/>
                  </a:lnTo>
                  <a:lnTo>
                    <a:pt x="2504" y="702"/>
                  </a:lnTo>
                  <a:close/>
                  <a:moveTo>
                    <a:pt x="566" y="1188"/>
                  </a:moveTo>
                  <a:lnTo>
                    <a:pt x="328" y="1188"/>
                  </a:lnTo>
                  <a:lnTo>
                    <a:pt x="328" y="704"/>
                  </a:lnTo>
                  <a:lnTo>
                    <a:pt x="716" y="704"/>
                  </a:lnTo>
                  <a:lnTo>
                    <a:pt x="716" y="798"/>
                  </a:lnTo>
                  <a:lnTo>
                    <a:pt x="445" y="798"/>
                  </a:lnTo>
                  <a:lnTo>
                    <a:pt x="445" y="884"/>
                  </a:lnTo>
                  <a:lnTo>
                    <a:pt x="566" y="884"/>
                  </a:lnTo>
                  <a:cubicBezTo>
                    <a:pt x="607" y="884"/>
                    <a:pt x="755" y="888"/>
                    <a:pt x="755" y="1042"/>
                  </a:cubicBezTo>
                  <a:cubicBezTo>
                    <a:pt x="755" y="1141"/>
                    <a:pt x="681" y="1188"/>
                    <a:pt x="566" y="1188"/>
                  </a:cubicBezTo>
                  <a:close/>
                  <a:moveTo>
                    <a:pt x="974" y="1012"/>
                  </a:moveTo>
                  <a:lnTo>
                    <a:pt x="1173" y="699"/>
                  </a:lnTo>
                  <a:lnTo>
                    <a:pt x="1291" y="699"/>
                  </a:lnTo>
                  <a:lnTo>
                    <a:pt x="1291" y="1184"/>
                  </a:lnTo>
                  <a:lnTo>
                    <a:pt x="1173" y="1184"/>
                  </a:lnTo>
                  <a:lnTo>
                    <a:pt x="1173" y="868"/>
                  </a:lnTo>
                  <a:lnTo>
                    <a:pt x="974" y="1184"/>
                  </a:lnTo>
                  <a:lnTo>
                    <a:pt x="856" y="1184"/>
                  </a:lnTo>
                  <a:lnTo>
                    <a:pt x="856" y="448"/>
                  </a:lnTo>
                  <a:lnTo>
                    <a:pt x="0" y="448"/>
                  </a:lnTo>
                  <a:lnTo>
                    <a:pt x="0" y="1453"/>
                  </a:lnTo>
                  <a:lnTo>
                    <a:pt x="3379" y="1453"/>
                  </a:lnTo>
                  <a:lnTo>
                    <a:pt x="3379" y="448"/>
                  </a:lnTo>
                  <a:lnTo>
                    <a:pt x="974" y="448"/>
                  </a:lnTo>
                  <a:lnTo>
                    <a:pt x="974" y="1012"/>
                  </a:lnTo>
                  <a:close/>
                  <a:moveTo>
                    <a:pt x="543" y="978"/>
                  </a:moveTo>
                  <a:lnTo>
                    <a:pt x="445" y="978"/>
                  </a:lnTo>
                  <a:lnTo>
                    <a:pt x="445" y="1094"/>
                  </a:lnTo>
                  <a:lnTo>
                    <a:pt x="541" y="1094"/>
                  </a:lnTo>
                  <a:cubicBezTo>
                    <a:pt x="587" y="1094"/>
                    <a:pt x="629" y="1086"/>
                    <a:pt x="629" y="1040"/>
                  </a:cubicBezTo>
                  <a:cubicBezTo>
                    <a:pt x="629" y="982"/>
                    <a:pt x="572" y="978"/>
                    <a:pt x="543" y="978"/>
                  </a:cubicBezTo>
                  <a:close/>
                  <a:moveTo>
                    <a:pt x="2172" y="1105"/>
                  </a:moveTo>
                  <a:cubicBezTo>
                    <a:pt x="2291" y="1105"/>
                    <a:pt x="2297" y="984"/>
                    <a:pt x="2297" y="943"/>
                  </a:cubicBezTo>
                  <a:cubicBezTo>
                    <a:pt x="2297" y="899"/>
                    <a:pt x="2291" y="781"/>
                    <a:pt x="2172" y="781"/>
                  </a:cubicBezTo>
                  <a:cubicBezTo>
                    <a:pt x="2107" y="781"/>
                    <a:pt x="2047" y="815"/>
                    <a:pt x="2047" y="943"/>
                  </a:cubicBezTo>
                  <a:cubicBezTo>
                    <a:pt x="2047" y="1069"/>
                    <a:pt x="2107" y="1105"/>
                    <a:pt x="2172" y="1105"/>
                  </a:cubicBezTo>
                  <a:close/>
                  <a:moveTo>
                    <a:pt x="2232" y="253"/>
                  </a:moveTo>
                  <a:lnTo>
                    <a:pt x="2150" y="253"/>
                  </a:lnTo>
                  <a:lnTo>
                    <a:pt x="2150" y="206"/>
                  </a:lnTo>
                  <a:lnTo>
                    <a:pt x="2223" y="206"/>
                  </a:lnTo>
                  <a:lnTo>
                    <a:pt x="2223" y="169"/>
                  </a:lnTo>
                  <a:lnTo>
                    <a:pt x="2150" y="169"/>
                  </a:lnTo>
                  <a:lnTo>
                    <a:pt x="2150" y="128"/>
                  </a:lnTo>
                  <a:lnTo>
                    <a:pt x="2228" y="128"/>
                  </a:lnTo>
                  <a:lnTo>
                    <a:pt x="2228" y="91"/>
                  </a:lnTo>
                  <a:lnTo>
                    <a:pt x="2104" y="91"/>
                  </a:lnTo>
                  <a:lnTo>
                    <a:pt x="2104" y="290"/>
                  </a:lnTo>
                  <a:lnTo>
                    <a:pt x="2232" y="290"/>
                  </a:lnTo>
                  <a:lnTo>
                    <a:pt x="2232" y="253"/>
                  </a:lnTo>
                  <a:close/>
                  <a:moveTo>
                    <a:pt x="1817" y="163"/>
                  </a:moveTo>
                  <a:cubicBezTo>
                    <a:pt x="1820" y="151"/>
                    <a:pt x="1823" y="136"/>
                    <a:pt x="1826" y="124"/>
                  </a:cubicBezTo>
                  <a:lnTo>
                    <a:pt x="1827" y="124"/>
                  </a:lnTo>
                  <a:cubicBezTo>
                    <a:pt x="1830" y="136"/>
                    <a:pt x="1833" y="151"/>
                    <a:pt x="1837" y="163"/>
                  </a:cubicBezTo>
                  <a:lnTo>
                    <a:pt x="1849" y="205"/>
                  </a:lnTo>
                  <a:lnTo>
                    <a:pt x="1805" y="205"/>
                  </a:lnTo>
                  <a:lnTo>
                    <a:pt x="1817" y="163"/>
                  </a:lnTo>
                  <a:close/>
                  <a:moveTo>
                    <a:pt x="1799" y="239"/>
                  </a:moveTo>
                  <a:lnTo>
                    <a:pt x="1856" y="239"/>
                  </a:lnTo>
                  <a:lnTo>
                    <a:pt x="1871" y="290"/>
                  </a:lnTo>
                  <a:lnTo>
                    <a:pt x="1920" y="290"/>
                  </a:lnTo>
                  <a:lnTo>
                    <a:pt x="1858" y="91"/>
                  </a:lnTo>
                  <a:lnTo>
                    <a:pt x="1799" y="91"/>
                  </a:lnTo>
                  <a:lnTo>
                    <a:pt x="1738" y="290"/>
                  </a:lnTo>
                  <a:lnTo>
                    <a:pt x="1784" y="290"/>
                  </a:lnTo>
                  <a:lnTo>
                    <a:pt x="1799" y="239"/>
                  </a:lnTo>
                  <a:close/>
                  <a:moveTo>
                    <a:pt x="1973" y="290"/>
                  </a:moveTo>
                  <a:lnTo>
                    <a:pt x="2018" y="290"/>
                  </a:lnTo>
                  <a:lnTo>
                    <a:pt x="2018" y="129"/>
                  </a:lnTo>
                  <a:lnTo>
                    <a:pt x="2073" y="129"/>
                  </a:lnTo>
                  <a:lnTo>
                    <a:pt x="2073" y="91"/>
                  </a:lnTo>
                  <a:lnTo>
                    <a:pt x="1920" y="91"/>
                  </a:lnTo>
                  <a:lnTo>
                    <a:pt x="1920" y="129"/>
                  </a:lnTo>
                  <a:lnTo>
                    <a:pt x="1973" y="129"/>
                  </a:lnTo>
                  <a:lnTo>
                    <a:pt x="1973" y="290"/>
                  </a:lnTo>
                  <a:close/>
                  <a:moveTo>
                    <a:pt x="1599" y="219"/>
                  </a:moveTo>
                  <a:cubicBezTo>
                    <a:pt x="1605" y="200"/>
                    <a:pt x="1608" y="177"/>
                    <a:pt x="1608" y="154"/>
                  </a:cubicBezTo>
                  <a:lnTo>
                    <a:pt x="1608" y="127"/>
                  </a:lnTo>
                  <a:lnTo>
                    <a:pt x="1651" y="127"/>
                  </a:lnTo>
                  <a:lnTo>
                    <a:pt x="1651" y="254"/>
                  </a:lnTo>
                  <a:lnTo>
                    <a:pt x="1585" y="254"/>
                  </a:lnTo>
                  <a:cubicBezTo>
                    <a:pt x="1590" y="244"/>
                    <a:pt x="1596" y="232"/>
                    <a:pt x="1599" y="219"/>
                  </a:cubicBezTo>
                  <a:close/>
                  <a:moveTo>
                    <a:pt x="1559" y="341"/>
                  </a:moveTo>
                  <a:lnTo>
                    <a:pt x="1561" y="290"/>
                  </a:lnTo>
                  <a:lnTo>
                    <a:pt x="1678" y="290"/>
                  </a:lnTo>
                  <a:lnTo>
                    <a:pt x="1680" y="341"/>
                  </a:lnTo>
                  <a:lnTo>
                    <a:pt x="1715" y="341"/>
                  </a:lnTo>
                  <a:lnTo>
                    <a:pt x="1717" y="256"/>
                  </a:lnTo>
                  <a:lnTo>
                    <a:pt x="1697" y="255"/>
                  </a:lnTo>
                  <a:lnTo>
                    <a:pt x="1697" y="91"/>
                  </a:lnTo>
                  <a:lnTo>
                    <a:pt x="1566" y="91"/>
                  </a:lnTo>
                  <a:lnTo>
                    <a:pt x="1566" y="144"/>
                  </a:lnTo>
                  <a:cubicBezTo>
                    <a:pt x="1566" y="168"/>
                    <a:pt x="1564" y="190"/>
                    <a:pt x="1558" y="210"/>
                  </a:cubicBezTo>
                  <a:cubicBezTo>
                    <a:pt x="1554" y="226"/>
                    <a:pt x="1547" y="240"/>
                    <a:pt x="1539" y="255"/>
                  </a:cubicBezTo>
                  <a:lnTo>
                    <a:pt x="1523" y="256"/>
                  </a:lnTo>
                  <a:lnTo>
                    <a:pt x="1524" y="341"/>
                  </a:lnTo>
                  <a:lnTo>
                    <a:pt x="1559" y="341"/>
                  </a:lnTo>
                  <a:close/>
                  <a:moveTo>
                    <a:pt x="793" y="197"/>
                  </a:moveTo>
                  <a:cubicBezTo>
                    <a:pt x="794" y="233"/>
                    <a:pt x="803" y="265"/>
                    <a:pt x="813" y="291"/>
                  </a:cubicBezTo>
                  <a:cubicBezTo>
                    <a:pt x="797" y="299"/>
                    <a:pt x="786" y="307"/>
                    <a:pt x="780" y="312"/>
                  </a:cubicBezTo>
                  <a:cubicBezTo>
                    <a:pt x="747" y="282"/>
                    <a:pt x="727" y="242"/>
                    <a:pt x="725" y="197"/>
                  </a:cubicBezTo>
                  <a:lnTo>
                    <a:pt x="793" y="197"/>
                  </a:lnTo>
                  <a:close/>
                  <a:moveTo>
                    <a:pt x="786" y="62"/>
                  </a:moveTo>
                  <a:cubicBezTo>
                    <a:pt x="794" y="67"/>
                    <a:pt x="805" y="74"/>
                    <a:pt x="818" y="81"/>
                  </a:cubicBezTo>
                  <a:cubicBezTo>
                    <a:pt x="805" y="108"/>
                    <a:pt x="794" y="142"/>
                    <a:pt x="793" y="181"/>
                  </a:cubicBezTo>
                  <a:lnTo>
                    <a:pt x="725" y="181"/>
                  </a:lnTo>
                  <a:cubicBezTo>
                    <a:pt x="728" y="134"/>
                    <a:pt x="751" y="92"/>
                    <a:pt x="786" y="62"/>
                  </a:cubicBezTo>
                  <a:close/>
                  <a:moveTo>
                    <a:pt x="853" y="26"/>
                  </a:moveTo>
                  <a:cubicBezTo>
                    <a:pt x="845" y="36"/>
                    <a:pt x="836" y="49"/>
                    <a:pt x="826" y="65"/>
                  </a:cubicBezTo>
                  <a:cubicBezTo>
                    <a:pt x="825" y="65"/>
                    <a:pt x="824" y="64"/>
                    <a:pt x="823" y="64"/>
                  </a:cubicBezTo>
                  <a:cubicBezTo>
                    <a:pt x="814" y="59"/>
                    <a:pt x="807" y="55"/>
                    <a:pt x="801" y="51"/>
                  </a:cubicBezTo>
                  <a:cubicBezTo>
                    <a:pt x="817" y="41"/>
                    <a:pt x="834" y="32"/>
                    <a:pt x="853" y="26"/>
                  </a:cubicBezTo>
                  <a:close/>
                  <a:moveTo>
                    <a:pt x="907" y="17"/>
                  </a:moveTo>
                  <a:lnTo>
                    <a:pt x="907" y="86"/>
                  </a:lnTo>
                  <a:cubicBezTo>
                    <a:pt x="883" y="85"/>
                    <a:pt x="861" y="80"/>
                    <a:pt x="842" y="72"/>
                  </a:cubicBezTo>
                  <a:cubicBezTo>
                    <a:pt x="844" y="70"/>
                    <a:pt x="845" y="67"/>
                    <a:pt x="847" y="65"/>
                  </a:cubicBezTo>
                  <a:cubicBezTo>
                    <a:pt x="862" y="40"/>
                    <a:pt x="877" y="24"/>
                    <a:pt x="882" y="19"/>
                  </a:cubicBezTo>
                  <a:cubicBezTo>
                    <a:pt x="890" y="18"/>
                    <a:pt x="899" y="17"/>
                    <a:pt x="907" y="17"/>
                  </a:cubicBezTo>
                  <a:close/>
                  <a:moveTo>
                    <a:pt x="907" y="181"/>
                  </a:moveTo>
                  <a:lnTo>
                    <a:pt x="810" y="181"/>
                  </a:lnTo>
                  <a:cubicBezTo>
                    <a:pt x="811" y="145"/>
                    <a:pt x="822" y="114"/>
                    <a:pt x="834" y="88"/>
                  </a:cubicBezTo>
                  <a:cubicBezTo>
                    <a:pt x="854" y="96"/>
                    <a:pt x="879" y="102"/>
                    <a:pt x="907" y="103"/>
                  </a:cubicBezTo>
                  <a:lnTo>
                    <a:pt x="907" y="181"/>
                  </a:lnTo>
                  <a:close/>
                  <a:moveTo>
                    <a:pt x="907" y="267"/>
                  </a:moveTo>
                  <a:cubicBezTo>
                    <a:pt x="877" y="268"/>
                    <a:pt x="850" y="275"/>
                    <a:pt x="829" y="284"/>
                  </a:cubicBezTo>
                  <a:cubicBezTo>
                    <a:pt x="819" y="259"/>
                    <a:pt x="811" y="230"/>
                    <a:pt x="810" y="197"/>
                  </a:cubicBezTo>
                  <a:lnTo>
                    <a:pt x="907" y="197"/>
                  </a:lnTo>
                  <a:lnTo>
                    <a:pt x="907" y="267"/>
                  </a:lnTo>
                  <a:close/>
                  <a:moveTo>
                    <a:pt x="907" y="363"/>
                  </a:moveTo>
                  <a:cubicBezTo>
                    <a:pt x="896" y="363"/>
                    <a:pt x="884" y="361"/>
                    <a:pt x="873" y="359"/>
                  </a:cubicBezTo>
                  <a:cubicBezTo>
                    <a:pt x="869" y="353"/>
                    <a:pt x="856" y="337"/>
                    <a:pt x="843" y="313"/>
                  </a:cubicBezTo>
                  <a:cubicBezTo>
                    <a:pt x="840" y="309"/>
                    <a:pt x="838" y="304"/>
                    <a:pt x="836" y="300"/>
                  </a:cubicBezTo>
                  <a:cubicBezTo>
                    <a:pt x="856" y="292"/>
                    <a:pt x="880" y="285"/>
                    <a:pt x="907" y="284"/>
                  </a:cubicBezTo>
                  <a:lnTo>
                    <a:pt x="907" y="363"/>
                  </a:lnTo>
                  <a:close/>
                  <a:moveTo>
                    <a:pt x="793" y="323"/>
                  </a:moveTo>
                  <a:cubicBezTo>
                    <a:pt x="799" y="319"/>
                    <a:pt x="808" y="313"/>
                    <a:pt x="820" y="307"/>
                  </a:cubicBezTo>
                  <a:cubicBezTo>
                    <a:pt x="829" y="325"/>
                    <a:pt x="838" y="340"/>
                    <a:pt x="846" y="351"/>
                  </a:cubicBezTo>
                  <a:cubicBezTo>
                    <a:pt x="827" y="344"/>
                    <a:pt x="809" y="335"/>
                    <a:pt x="793" y="323"/>
                  </a:cubicBezTo>
                  <a:close/>
                  <a:moveTo>
                    <a:pt x="924" y="284"/>
                  </a:moveTo>
                  <a:cubicBezTo>
                    <a:pt x="951" y="286"/>
                    <a:pt x="976" y="292"/>
                    <a:pt x="996" y="299"/>
                  </a:cubicBezTo>
                  <a:cubicBezTo>
                    <a:pt x="993" y="304"/>
                    <a:pt x="991" y="308"/>
                    <a:pt x="989" y="313"/>
                  </a:cubicBezTo>
                  <a:cubicBezTo>
                    <a:pt x="975" y="338"/>
                    <a:pt x="962" y="354"/>
                    <a:pt x="958" y="359"/>
                  </a:cubicBezTo>
                  <a:cubicBezTo>
                    <a:pt x="947" y="362"/>
                    <a:pt x="935" y="363"/>
                    <a:pt x="924" y="363"/>
                  </a:cubicBezTo>
                  <a:lnTo>
                    <a:pt x="924" y="284"/>
                  </a:lnTo>
                  <a:close/>
                  <a:moveTo>
                    <a:pt x="924" y="197"/>
                  </a:moveTo>
                  <a:lnTo>
                    <a:pt x="1021" y="197"/>
                  </a:lnTo>
                  <a:cubicBezTo>
                    <a:pt x="1020" y="229"/>
                    <a:pt x="1012" y="259"/>
                    <a:pt x="1002" y="283"/>
                  </a:cubicBezTo>
                  <a:cubicBezTo>
                    <a:pt x="981" y="275"/>
                    <a:pt x="954" y="268"/>
                    <a:pt x="924" y="267"/>
                  </a:cubicBezTo>
                  <a:lnTo>
                    <a:pt x="924" y="197"/>
                  </a:lnTo>
                  <a:close/>
                  <a:moveTo>
                    <a:pt x="924" y="104"/>
                  </a:moveTo>
                  <a:cubicBezTo>
                    <a:pt x="952" y="103"/>
                    <a:pt x="977" y="97"/>
                    <a:pt x="998" y="90"/>
                  </a:cubicBezTo>
                  <a:cubicBezTo>
                    <a:pt x="1010" y="115"/>
                    <a:pt x="1020" y="146"/>
                    <a:pt x="1021" y="181"/>
                  </a:cubicBezTo>
                  <a:lnTo>
                    <a:pt x="924" y="181"/>
                  </a:lnTo>
                  <a:lnTo>
                    <a:pt x="924" y="104"/>
                  </a:lnTo>
                  <a:close/>
                  <a:moveTo>
                    <a:pt x="924" y="16"/>
                  </a:moveTo>
                  <a:cubicBezTo>
                    <a:pt x="932" y="17"/>
                    <a:pt x="941" y="17"/>
                    <a:pt x="949" y="19"/>
                  </a:cubicBezTo>
                  <a:cubicBezTo>
                    <a:pt x="954" y="23"/>
                    <a:pt x="969" y="40"/>
                    <a:pt x="985" y="65"/>
                  </a:cubicBezTo>
                  <a:cubicBezTo>
                    <a:pt x="986" y="68"/>
                    <a:pt x="988" y="71"/>
                    <a:pt x="990" y="74"/>
                  </a:cubicBezTo>
                  <a:cubicBezTo>
                    <a:pt x="971" y="80"/>
                    <a:pt x="948" y="85"/>
                    <a:pt x="924" y="86"/>
                  </a:cubicBezTo>
                  <a:lnTo>
                    <a:pt x="924" y="16"/>
                  </a:lnTo>
                  <a:close/>
                  <a:moveTo>
                    <a:pt x="1035" y="54"/>
                  </a:moveTo>
                  <a:cubicBezTo>
                    <a:pt x="1029" y="57"/>
                    <a:pt x="1021" y="62"/>
                    <a:pt x="1010" y="66"/>
                  </a:cubicBezTo>
                  <a:cubicBezTo>
                    <a:pt x="1009" y="67"/>
                    <a:pt x="1008" y="67"/>
                    <a:pt x="1006" y="68"/>
                  </a:cubicBezTo>
                  <a:cubicBezTo>
                    <a:pt x="997" y="50"/>
                    <a:pt x="986" y="36"/>
                    <a:pt x="978" y="25"/>
                  </a:cubicBezTo>
                  <a:cubicBezTo>
                    <a:pt x="999" y="32"/>
                    <a:pt x="1018" y="41"/>
                    <a:pt x="1035" y="54"/>
                  </a:cubicBezTo>
                  <a:close/>
                  <a:moveTo>
                    <a:pt x="1108" y="181"/>
                  </a:moveTo>
                  <a:lnTo>
                    <a:pt x="1039" y="181"/>
                  </a:lnTo>
                  <a:cubicBezTo>
                    <a:pt x="1037" y="143"/>
                    <a:pt x="1027" y="110"/>
                    <a:pt x="1014" y="83"/>
                  </a:cubicBezTo>
                  <a:cubicBezTo>
                    <a:pt x="1031" y="76"/>
                    <a:pt x="1043" y="69"/>
                    <a:pt x="1050" y="65"/>
                  </a:cubicBezTo>
                  <a:cubicBezTo>
                    <a:pt x="1084" y="95"/>
                    <a:pt x="1105" y="135"/>
                    <a:pt x="1108" y="181"/>
                  </a:cubicBezTo>
                  <a:close/>
                  <a:moveTo>
                    <a:pt x="1055" y="310"/>
                  </a:moveTo>
                  <a:cubicBezTo>
                    <a:pt x="1053" y="309"/>
                    <a:pt x="1040" y="300"/>
                    <a:pt x="1018" y="290"/>
                  </a:cubicBezTo>
                  <a:cubicBezTo>
                    <a:pt x="1029" y="264"/>
                    <a:pt x="1037" y="232"/>
                    <a:pt x="1039" y="197"/>
                  </a:cubicBezTo>
                  <a:lnTo>
                    <a:pt x="1108" y="197"/>
                  </a:lnTo>
                  <a:cubicBezTo>
                    <a:pt x="1106" y="241"/>
                    <a:pt x="1086" y="281"/>
                    <a:pt x="1055" y="310"/>
                  </a:cubicBezTo>
                  <a:close/>
                  <a:moveTo>
                    <a:pt x="985" y="352"/>
                  </a:moveTo>
                  <a:cubicBezTo>
                    <a:pt x="993" y="341"/>
                    <a:pt x="1003" y="325"/>
                    <a:pt x="1012" y="306"/>
                  </a:cubicBezTo>
                  <a:cubicBezTo>
                    <a:pt x="1026" y="312"/>
                    <a:pt x="1036" y="319"/>
                    <a:pt x="1041" y="322"/>
                  </a:cubicBezTo>
                  <a:cubicBezTo>
                    <a:pt x="1025" y="335"/>
                    <a:pt x="1006" y="345"/>
                    <a:pt x="985" y="352"/>
                  </a:cubicBezTo>
                  <a:close/>
                  <a:moveTo>
                    <a:pt x="907" y="380"/>
                  </a:moveTo>
                  <a:lnTo>
                    <a:pt x="907" y="380"/>
                  </a:lnTo>
                  <a:lnTo>
                    <a:pt x="924" y="380"/>
                  </a:lnTo>
                  <a:lnTo>
                    <a:pt x="924" y="380"/>
                  </a:lnTo>
                  <a:cubicBezTo>
                    <a:pt x="1036" y="376"/>
                    <a:pt x="1127" y="293"/>
                    <a:pt x="1127" y="190"/>
                  </a:cubicBezTo>
                  <a:cubicBezTo>
                    <a:pt x="1127" y="85"/>
                    <a:pt x="1032" y="0"/>
                    <a:pt x="916" y="0"/>
                  </a:cubicBezTo>
                  <a:cubicBezTo>
                    <a:pt x="800" y="0"/>
                    <a:pt x="706" y="85"/>
                    <a:pt x="706" y="190"/>
                  </a:cubicBezTo>
                  <a:cubicBezTo>
                    <a:pt x="706" y="292"/>
                    <a:pt x="795" y="375"/>
                    <a:pt x="907" y="380"/>
                  </a:cubicBezTo>
                  <a:close/>
                  <a:moveTo>
                    <a:pt x="1250" y="218"/>
                  </a:moveTo>
                  <a:cubicBezTo>
                    <a:pt x="1262" y="197"/>
                    <a:pt x="1274" y="171"/>
                    <a:pt x="1284" y="147"/>
                  </a:cubicBezTo>
                  <a:lnTo>
                    <a:pt x="1284" y="147"/>
                  </a:lnTo>
                  <a:cubicBezTo>
                    <a:pt x="1282" y="173"/>
                    <a:pt x="1281" y="200"/>
                    <a:pt x="1281" y="231"/>
                  </a:cubicBezTo>
                  <a:lnTo>
                    <a:pt x="1281" y="290"/>
                  </a:lnTo>
                  <a:lnTo>
                    <a:pt x="1323" y="290"/>
                  </a:lnTo>
                  <a:lnTo>
                    <a:pt x="1323" y="91"/>
                  </a:lnTo>
                  <a:lnTo>
                    <a:pt x="1276" y="91"/>
                  </a:lnTo>
                  <a:lnTo>
                    <a:pt x="1234" y="169"/>
                  </a:lnTo>
                  <a:cubicBezTo>
                    <a:pt x="1222" y="190"/>
                    <a:pt x="1208" y="217"/>
                    <a:pt x="1198" y="240"/>
                  </a:cubicBezTo>
                  <a:lnTo>
                    <a:pt x="1197" y="240"/>
                  </a:lnTo>
                  <a:cubicBezTo>
                    <a:pt x="1199" y="214"/>
                    <a:pt x="1199" y="182"/>
                    <a:pt x="1199" y="150"/>
                  </a:cubicBezTo>
                  <a:lnTo>
                    <a:pt x="1199" y="91"/>
                  </a:lnTo>
                  <a:lnTo>
                    <a:pt x="1158" y="91"/>
                  </a:lnTo>
                  <a:lnTo>
                    <a:pt x="1158" y="290"/>
                  </a:lnTo>
                  <a:lnTo>
                    <a:pt x="1209" y="290"/>
                  </a:lnTo>
                  <a:lnTo>
                    <a:pt x="1250" y="218"/>
                  </a:lnTo>
                  <a:close/>
                  <a:moveTo>
                    <a:pt x="1416" y="257"/>
                  </a:moveTo>
                  <a:cubicBezTo>
                    <a:pt x="1398" y="257"/>
                    <a:pt x="1377" y="250"/>
                    <a:pt x="1368" y="245"/>
                  </a:cubicBezTo>
                  <a:lnTo>
                    <a:pt x="1359" y="280"/>
                  </a:lnTo>
                  <a:cubicBezTo>
                    <a:pt x="1375" y="289"/>
                    <a:pt x="1398" y="294"/>
                    <a:pt x="1419" y="294"/>
                  </a:cubicBezTo>
                  <a:cubicBezTo>
                    <a:pt x="1456" y="293"/>
                    <a:pt x="1501" y="278"/>
                    <a:pt x="1501" y="234"/>
                  </a:cubicBezTo>
                  <a:cubicBezTo>
                    <a:pt x="1501" y="207"/>
                    <a:pt x="1479" y="190"/>
                    <a:pt x="1454" y="186"/>
                  </a:cubicBezTo>
                  <a:lnTo>
                    <a:pt x="1454" y="186"/>
                  </a:lnTo>
                  <a:cubicBezTo>
                    <a:pt x="1477" y="180"/>
                    <a:pt x="1494" y="163"/>
                    <a:pt x="1494" y="139"/>
                  </a:cubicBezTo>
                  <a:cubicBezTo>
                    <a:pt x="1494" y="109"/>
                    <a:pt x="1468" y="87"/>
                    <a:pt x="1424" y="87"/>
                  </a:cubicBezTo>
                  <a:cubicBezTo>
                    <a:pt x="1397" y="87"/>
                    <a:pt x="1376" y="95"/>
                    <a:pt x="1362" y="103"/>
                  </a:cubicBezTo>
                  <a:lnTo>
                    <a:pt x="1373" y="136"/>
                  </a:lnTo>
                  <a:cubicBezTo>
                    <a:pt x="1384" y="130"/>
                    <a:pt x="1401" y="124"/>
                    <a:pt x="1417" y="124"/>
                  </a:cubicBezTo>
                  <a:cubicBezTo>
                    <a:pt x="1436" y="124"/>
                    <a:pt x="1447" y="133"/>
                    <a:pt x="1447" y="146"/>
                  </a:cubicBezTo>
                  <a:cubicBezTo>
                    <a:pt x="1447" y="161"/>
                    <a:pt x="1432" y="171"/>
                    <a:pt x="1411" y="171"/>
                  </a:cubicBezTo>
                  <a:lnTo>
                    <a:pt x="1392" y="171"/>
                  </a:lnTo>
                  <a:lnTo>
                    <a:pt x="1392" y="204"/>
                  </a:lnTo>
                  <a:lnTo>
                    <a:pt x="1411" y="204"/>
                  </a:lnTo>
                  <a:cubicBezTo>
                    <a:pt x="1430" y="204"/>
                    <a:pt x="1453" y="208"/>
                    <a:pt x="1453" y="231"/>
                  </a:cubicBezTo>
                  <a:cubicBezTo>
                    <a:pt x="1453" y="247"/>
                    <a:pt x="1439" y="257"/>
                    <a:pt x="1416" y="257"/>
                  </a:cubicBezTo>
                  <a:close/>
                  <a:moveTo>
                    <a:pt x="3062" y="202"/>
                  </a:moveTo>
                  <a:lnTo>
                    <a:pt x="3077" y="202"/>
                  </a:lnTo>
                  <a:cubicBezTo>
                    <a:pt x="3099" y="202"/>
                    <a:pt x="3118" y="210"/>
                    <a:pt x="3118" y="230"/>
                  </a:cubicBezTo>
                  <a:cubicBezTo>
                    <a:pt x="3118" y="251"/>
                    <a:pt x="3099" y="259"/>
                    <a:pt x="3079" y="259"/>
                  </a:cubicBezTo>
                  <a:cubicBezTo>
                    <a:pt x="3071" y="259"/>
                    <a:pt x="3066" y="259"/>
                    <a:pt x="3062" y="258"/>
                  </a:cubicBezTo>
                  <a:lnTo>
                    <a:pt x="3062" y="202"/>
                  </a:lnTo>
                  <a:close/>
                  <a:moveTo>
                    <a:pt x="3062" y="123"/>
                  </a:moveTo>
                  <a:cubicBezTo>
                    <a:pt x="3065" y="123"/>
                    <a:pt x="3071" y="122"/>
                    <a:pt x="3081" y="122"/>
                  </a:cubicBezTo>
                  <a:cubicBezTo>
                    <a:pt x="3101" y="122"/>
                    <a:pt x="3113" y="130"/>
                    <a:pt x="3113" y="145"/>
                  </a:cubicBezTo>
                  <a:cubicBezTo>
                    <a:pt x="3113" y="160"/>
                    <a:pt x="3100" y="170"/>
                    <a:pt x="3076" y="170"/>
                  </a:cubicBezTo>
                  <a:lnTo>
                    <a:pt x="3062" y="170"/>
                  </a:lnTo>
                  <a:lnTo>
                    <a:pt x="3062" y="123"/>
                  </a:lnTo>
                  <a:close/>
                  <a:moveTo>
                    <a:pt x="3144" y="274"/>
                  </a:moveTo>
                  <a:cubicBezTo>
                    <a:pt x="3157" y="264"/>
                    <a:pt x="3165" y="250"/>
                    <a:pt x="3165" y="232"/>
                  </a:cubicBezTo>
                  <a:cubicBezTo>
                    <a:pt x="3165" y="206"/>
                    <a:pt x="3148" y="189"/>
                    <a:pt x="3125" y="183"/>
                  </a:cubicBezTo>
                  <a:lnTo>
                    <a:pt x="3125" y="182"/>
                  </a:lnTo>
                  <a:cubicBezTo>
                    <a:pt x="3148" y="174"/>
                    <a:pt x="3158" y="157"/>
                    <a:pt x="3158" y="139"/>
                  </a:cubicBezTo>
                  <a:cubicBezTo>
                    <a:pt x="3158" y="121"/>
                    <a:pt x="3148" y="108"/>
                    <a:pt x="3134" y="100"/>
                  </a:cubicBezTo>
                  <a:cubicBezTo>
                    <a:pt x="3120" y="92"/>
                    <a:pt x="3103" y="89"/>
                    <a:pt x="3075" y="89"/>
                  </a:cubicBezTo>
                  <a:cubicBezTo>
                    <a:pt x="3053" y="89"/>
                    <a:pt x="3029" y="91"/>
                    <a:pt x="3017" y="93"/>
                  </a:cubicBezTo>
                  <a:lnTo>
                    <a:pt x="3017" y="289"/>
                  </a:lnTo>
                  <a:cubicBezTo>
                    <a:pt x="3027" y="291"/>
                    <a:pt x="3043" y="292"/>
                    <a:pt x="3066" y="292"/>
                  </a:cubicBezTo>
                  <a:cubicBezTo>
                    <a:pt x="3105" y="292"/>
                    <a:pt x="3130" y="286"/>
                    <a:pt x="3144" y="274"/>
                  </a:cubicBezTo>
                  <a:close/>
                  <a:moveTo>
                    <a:pt x="2886" y="290"/>
                  </a:moveTo>
                  <a:lnTo>
                    <a:pt x="2931" y="290"/>
                  </a:lnTo>
                  <a:lnTo>
                    <a:pt x="2931" y="129"/>
                  </a:lnTo>
                  <a:lnTo>
                    <a:pt x="2985" y="129"/>
                  </a:lnTo>
                  <a:lnTo>
                    <a:pt x="2985" y="91"/>
                  </a:lnTo>
                  <a:lnTo>
                    <a:pt x="2832" y="91"/>
                  </a:lnTo>
                  <a:lnTo>
                    <a:pt x="2832" y="129"/>
                  </a:lnTo>
                  <a:lnTo>
                    <a:pt x="2886" y="129"/>
                  </a:lnTo>
                  <a:lnTo>
                    <a:pt x="2886" y="290"/>
                  </a:lnTo>
                  <a:close/>
                  <a:moveTo>
                    <a:pt x="3289" y="123"/>
                  </a:moveTo>
                  <a:cubicBezTo>
                    <a:pt x="3320" y="123"/>
                    <a:pt x="3337" y="154"/>
                    <a:pt x="3337" y="190"/>
                  </a:cubicBezTo>
                  <a:cubicBezTo>
                    <a:pt x="3337" y="229"/>
                    <a:pt x="3320" y="258"/>
                    <a:pt x="3289" y="258"/>
                  </a:cubicBezTo>
                  <a:cubicBezTo>
                    <a:pt x="3259" y="258"/>
                    <a:pt x="3241" y="230"/>
                    <a:pt x="3241" y="191"/>
                  </a:cubicBezTo>
                  <a:cubicBezTo>
                    <a:pt x="3241" y="152"/>
                    <a:pt x="3258" y="123"/>
                    <a:pt x="3289" y="123"/>
                  </a:cubicBezTo>
                  <a:close/>
                  <a:moveTo>
                    <a:pt x="3287" y="293"/>
                  </a:moveTo>
                  <a:cubicBezTo>
                    <a:pt x="3345" y="293"/>
                    <a:pt x="3385" y="254"/>
                    <a:pt x="3385" y="188"/>
                  </a:cubicBezTo>
                  <a:cubicBezTo>
                    <a:pt x="3385" y="133"/>
                    <a:pt x="3351" y="87"/>
                    <a:pt x="3290" y="87"/>
                  </a:cubicBezTo>
                  <a:cubicBezTo>
                    <a:pt x="3231" y="87"/>
                    <a:pt x="3193" y="132"/>
                    <a:pt x="3193" y="192"/>
                  </a:cubicBezTo>
                  <a:cubicBezTo>
                    <a:pt x="3193" y="249"/>
                    <a:pt x="3228" y="294"/>
                    <a:pt x="3287" y="294"/>
                  </a:cubicBezTo>
                  <a:lnTo>
                    <a:pt x="3287" y="293"/>
                  </a:lnTo>
                  <a:close/>
                  <a:moveTo>
                    <a:pt x="2517" y="194"/>
                  </a:moveTo>
                  <a:cubicBezTo>
                    <a:pt x="2523" y="194"/>
                    <a:pt x="2528" y="193"/>
                    <a:pt x="2535" y="193"/>
                  </a:cubicBezTo>
                  <a:cubicBezTo>
                    <a:pt x="2556" y="193"/>
                    <a:pt x="2574" y="203"/>
                    <a:pt x="2574" y="225"/>
                  </a:cubicBezTo>
                  <a:cubicBezTo>
                    <a:pt x="2574" y="248"/>
                    <a:pt x="2556" y="259"/>
                    <a:pt x="2534" y="259"/>
                  </a:cubicBezTo>
                  <a:cubicBezTo>
                    <a:pt x="2528" y="259"/>
                    <a:pt x="2522" y="258"/>
                    <a:pt x="2517" y="257"/>
                  </a:cubicBezTo>
                  <a:lnTo>
                    <a:pt x="2517" y="194"/>
                  </a:lnTo>
                  <a:close/>
                  <a:moveTo>
                    <a:pt x="2605" y="267"/>
                  </a:moveTo>
                  <a:cubicBezTo>
                    <a:pt x="2615" y="257"/>
                    <a:pt x="2621" y="242"/>
                    <a:pt x="2621" y="223"/>
                  </a:cubicBezTo>
                  <a:cubicBezTo>
                    <a:pt x="2621" y="179"/>
                    <a:pt x="2585" y="158"/>
                    <a:pt x="2542" y="158"/>
                  </a:cubicBezTo>
                  <a:cubicBezTo>
                    <a:pt x="2533" y="158"/>
                    <a:pt x="2524" y="159"/>
                    <a:pt x="2518" y="160"/>
                  </a:cubicBezTo>
                  <a:lnTo>
                    <a:pt x="2518" y="91"/>
                  </a:lnTo>
                  <a:lnTo>
                    <a:pt x="2473" y="91"/>
                  </a:lnTo>
                  <a:lnTo>
                    <a:pt x="2473" y="289"/>
                  </a:lnTo>
                  <a:cubicBezTo>
                    <a:pt x="2483" y="291"/>
                    <a:pt x="2499" y="292"/>
                    <a:pt x="2522" y="292"/>
                  </a:cubicBezTo>
                  <a:cubicBezTo>
                    <a:pt x="2553" y="292"/>
                    <a:pt x="2586" y="286"/>
                    <a:pt x="2605" y="267"/>
                  </a:cubicBezTo>
                  <a:close/>
                  <a:moveTo>
                    <a:pt x="2753" y="293"/>
                  </a:moveTo>
                  <a:cubicBezTo>
                    <a:pt x="2777" y="293"/>
                    <a:pt x="2796" y="289"/>
                    <a:pt x="2804" y="285"/>
                  </a:cubicBezTo>
                  <a:lnTo>
                    <a:pt x="2797" y="249"/>
                  </a:lnTo>
                  <a:cubicBezTo>
                    <a:pt x="2789" y="253"/>
                    <a:pt x="2773" y="256"/>
                    <a:pt x="2760" y="256"/>
                  </a:cubicBezTo>
                  <a:cubicBezTo>
                    <a:pt x="2719" y="256"/>
                    <a:pt x="2696" y="231"/>
                    <a:pt x="2696" y="191"/>
                  </a:cubicBezTo>
                  <a:cubicBezTo>
                    <a:pt x="2696" y="146"/>
                    <a:pt x="2724" y="125"/>
                    <a:pt x="2759" y="125"/>
                  </a:cubicBezTo>
                  <a:cubicBezTo>
                    <a:pt x="2775" y="125"/>
                    <a:pt x="2788" y="128"/>
                    <a:pt x="2797" y="132"/>
                  </a:cubicBezTo>
                  <a:lnTo>
                    <a:pt x="2807" y="96"/>
                  </a:lnTo>
                  <a:cubicBezTo>
                    <a:pt x="2799" y="92"/>
                    <a:pt x="2781" y="87"/>
                    <a:pt x="2757" y="87"/>
                  </a:cubicBezTo>
                  <a:cubicBezTo>
                    <a:pt x="2697" y="87"/>
                    <a:pt x="2648" y="125"/>
                    <a:pt x="2648" y="193"/>
                  </a:cubicBezTo>
                  <a:cubicBezTo>
                    <a:pt x="2648" y="250"/>
                    <a:pt x="2684" y="294"/>
                    <a:pt x="2753" y="294"/>
                  </a:cubicBezTo>
                  <a:lnTo>
                    <a:pt x="2753" y="293"/>
                  </a:lnTo>
                  <a:close/>
                  <a:moveTo>
                    <a:pt x="2299" y="284"/>
                  </a:moveTo>
                  <a:cubicBezTo>
                    <a:pt x="2329" y="266"/>
                    <a:pt x="2335" y="226"/>
                    <a:pt x="2335" y="175"/>
                  </a:cubicBezTo>
                  <a:lnTo>
                    <a:pt x="2335" y="128"/>
                  </a:lnTo>
                  <a:lnTo>
                    <a:pt x="2381" y="128"/>
                  </a:lnTo>
                  <a:lnTo>
                    <a:pt x="2381" y="290"/>
                  </a:lnTo>
                  <a:lnTo>
                    <a:pt x="2426" y="290"/>
                  </a:lnTo>
                  <a:lnTo>
                    <a:pt x="2426" y="91"/>
                  </a:lnTo>
                  <a:lnTo>
                    <a:pt x="2291" y="91"/>
                  </a:lnTo>
                  <a:lnTo>
                    <a:pt x="2291" y="178"/>
                  </a:lnTo>
                  <a:cubicBezTo>
                    <a:pt x="2291" y="208"/>
                    <a:pt x="2288" y="234"/>
                    <a:pt x="2276" y="246"/>
                  </a:cubicBezTo>
                  <a:cubicBezTo>
                    <a:pt x="2271" y="251"/>
                    <a:pt x="2263" y="256"/>
                    <a:pt x="2253" y="257"/>
                  </a:cubicBezTo>
                  <a:lnTo>
                    <a:pt x="2259" y="293"/>
                  </a:lnTo>
                  <a:cubicBezTo>
                    <a:pt x="2275" y="293"/>
                    <a:pt x="2289" y="289"/>
                    <a:pt x="2299" y="284"/>
                  </a:cubicBezTo>
                  <a:close/>
                </a:path>
              </a:pathLst>
            </a:custGeom>
            <a:solidFill>
              <a:srgbClr val="2D2B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94" name="Прямая соединительная линия 93"/>
          <p:cNvCxnSpPr/>
          <p:nvPr/>
        </p:nvCxnSpPr>
        <p:spPr>
          <a:xfrm>
            <a:off x="9050908" y="1620832"/>
            <a:ext cx="0" cy="858756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9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5027" y="472726"/>
            <a:ext cx="8044873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1107882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5" y="1669906"/>
            <a:ext cx="2584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4" y="2041814"/>
            <a:ext cx="4196392" cy="87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4" y="3505489"/>
            <a:ext cx="4196392" cy="27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4" y="3185247"/>
            <a:ext cx="2524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87" y="1579418"/>
            <a:ext cx="4397595" cy="27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15" y="1930001"/>
            <a:ext cx="3998544" cy="110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49" y="3185247"/>
            <a:ext cx="3392677" cy="335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5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6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0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95876" y="472726"/>
            <a:ext cx="9104024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курса. Учимся для жизни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892993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4" y="1543916"/>
            <a:ext cx="30114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2" y="2820935"/>
            <a:ext cx="4923848" cy="344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04" y="1550989"/>
            <a:ext cx="30353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04" y="2176319"/>
            <a:ext cx="5436789" cy="101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03" y="3285475"/>
            <a:ext cx="5436789" cy="303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65318" y="472726"/>
            <a:ext cx="8834582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3"/>
          <a:stretch/>
        </p:blipFill>
        <p:spPr bwMode="auto">
          <a:xfrm>
            <a:off x="240434" y="1566717"/>
            <a:ext cx="6229826" cy="151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22" y="1566717"/>
            <a:ext cx="3375180" cy="497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3" y="3154000"/>
            <a:ext cx="5602138" cy="315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4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7" name="Прямая соединительная линия 66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4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1573" y="472726"/>
            <a:ext cx="866832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 5-9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1346873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97" y="1503157"/>
            <a:ext cx="1190655" cy="154805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00" y="1503156"/>
            <a:ext cx="1190654" cy="154805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8" y="1503158"/>
            <a:ext cx="1190654" cy="154805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48" y="1503157"/>
            <a:ext cx="1190654" cy="154805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25" y="1506341"/>
            <a:ext cx="1190654" cy="154805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968190" y="1547756"/>
            <a:ext cx="2599365" cy="3200207"/>
          </a:xfrm>
          <a:prstGeom prst="rect">
            <a:avLst/>
          </a:prstGeom>
          <a:solidFill>
            <a:srgbClr val="CCEC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11" tIns="47306" rIns="94611" bIns="47306" rtlCol="0" anchor="ctr"/>
          <a:lstStyle/>
          <a:p>
            <a:pPr algn="ctr"/>
            <a:endParaRPr lang="ru-RU" sz="1673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173021" y="1676279"/>
            <a:ext cx="2119376" cy="243085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301" b="1" cap="all" dirty="0" smtClean="0">
                <a:latin typeface="Myriad Pro" pitchFamily="34" charset="0"/>
              </a:rPr>
              <a:t>Авторский </a:t>
            </a:r>
            <a:r>
              <a:rPr lang="ru-RU" sz="1301" b="1" cap="all" dirty="0">
                <a:latin typeface="Myriad Pro" pitchFamily="34" charset="0"/>
              </a:rPr>
              <a:t>коллектив:</a:t>
            </a:r>
          </a:p>
          <a:p>
            <a:pPr algn="l"/>
            <a:endParaRPr lang="en-US" sz="1301" cap="all" dirty="0">
              <a:latin typeface="Myriad Pro" pitchFamily="34" charset="0"/>
            </a:endParaRPr>
          </a:p>
          <a:p>
            <a:pPr algn="l"/>
            <a:r>
              <a:rPr lang="ru-RU" sz="1301" cap="all" dirty="0">
                <a:latin typeface="Myriad Pro" pitchFamily="34" charset="0"/>
              </a:rPr>
              <a:t>Александрова О. М., </a:t>
            </a:r>
          </a:p>
          <a:p>
            <a:pPr algn="l"/>
            <a:r>
              <a:rPr lang="ru-RU" sz="1301" cap="all" dirty="0">
                <a:latin typeface="Myriad Pro" pitchFamily="34" charset="0"/>
              </a:rPr>
              <a:t>Вербицкая Л. А., </a:t>
            </a:r>
          </a:p>
          <a:p>
            <a:pPr algn="l"/>
            <a:r>
              <a:rPr lang="ru-RU" sz="1301" cap="all" dirty="0">
                <a:latin typeface="Myriad Pro" pitchFamily="34" charset="0"/>
              </a:rPr>
              <a:t>Богданов С. И., </a:t>
            </a:r>
          </a:p>
          <a:p>
            <a:pPr algn="l"/>
            <a:r>
              <a:rPr lang="ru-RU" sz="1301" cap="all" dirty="0">
                <a:latin typeface="Myriad Pro" pitchFamily="34" charset="0"/>
              </a:rPr>
              <a:t>Загоровская о. в., </a:t>
            </a:r>
          </a:p>
          <a:p>
            <a:pPr algn="l"/>
            <a:r>
              <a:rPr lang="ru-RU" sz="1301" cap="all" dirty="0">
                <a:latin typeface="Myriad Pro" pitchFamily="34" charset="0"/>
              </a:rPr>
              <a:t>Казакова Е. И.,  </a:t>
            </a:r>
          </a:p>
          <a:p>
            <a:pPr algn="l"/>
            <a:r>
              <a:rPr lang="ru-RU" sz="1301" cap="all" dirty="0">
                <a:latin typeface="Myriad Pro" pitchFamily="34" charset="0"/>
              </a:rPr>
              <a:t>Васильевых и. п., </a:t>
            </a:r>
          </a:p>
          <a:p>
            <a:pPr algn="l"/>
            <a:r>
              <a:rPr lang="ru-RU" sz="1301" cap="all" dirty="0" err="1">
                <a:latin typeface="Myriad Pro" pitchFamily="34" charset="0"/>
              </a:rPr>
              <a:t>Гостева</a:t>
            </a:r>
            <a:r>
              <a:rPr lang="ru-RU" sz="1301" cap="all" dirty="0">
                <a:latin typeface="Myriad Pro" pitchFamily="34" charset="0"/>
              </a:rPr>
              <a:t> ю. н.,</a:t>
            </a:r>
          </a:p>
          <a:p>
            <a:pPr algn="l"/>
            <a:r>
              <a:rPr lang="ru-RU" sz="1301" cap="all" dirty="0" err="1">
                <a:latin typeface="Myriad Pro" pitchFamily="34" charset="0"/>
              </a:rPr>
              <a:t>Добротина</a:t>
            </a:r>
            <a:r>
              <a:rPr lang="ru-RU" sz="1301" cap="all" dirty="0">
                <a:latin typeface="Myriad Pro" pitchFamily="34" charset="0"/>
              </a:rPr>
              <a:t> и. н.,</a:t>
            </a:r>
          </a:p>
          <a:p>
            <a:pPr algn="l"/>
            <a:r>
              <a:rPr lang="ru-RU" sz="1301" cap="all" dirty="0" err="1">
                <a:latin typeface="Myriad Pro" pitchFamily="34" charset="0"/>
              </a:rPr>
              <a:t>Нарушевич</a:t>
            </a:r>
            <a:r>
              <a:rPr lang="ru-RU" sz="1301" cap="all" dirty="0">
                <a:latin typeface="Myriad Pro" pitchFamily="34" charset="0"/>
              </a:rPr>
              <a:t> а. г.</a:t>
            </a:r>
          </a:p>
          <a:p>
            <a:pPr algn="l"/>
            <a:endParaRPr lang="ru-RU" sz="1487" cap="all" dirty="0">
              <a:latin typeface="Myriad Pro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6115" y="3173433"/>
            <a:ext cx="734624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Aft>
                <a:spcPts val="800"/>
              </a:spcAft>
            </a:pP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Учебники </a:t>
            </a: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для 5-9 классов выведут учащихся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на совершенно новый уровень владения русским языком. </a:t>
            </a: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                                 Специальные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учебные задания </a:t>
            </a: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помогут:</a:t>
            </a:r>
            <a:endParaRPr lang="ru-RU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развить 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готовность и способность к речевому взаимодействию и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взаимопониманию;</a:t>
            </a:r>
            <a:endParaRPr lang="en-US" sz="1400" dirty="0" smtClean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оценивать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речевые ситуации, учитывать коммуникативные намерения партнёра, </a:t>
            </a: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                                                            выбирать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адекватные стратегии </a:t>
            </a: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поведения;</a:t>
            </a:r>
            <a:endParaRPr lang="en-US" sz="14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300"/>
              </a:spcBef>
              <a:spcAft>
                <a:spcPts val="8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освоить 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и грамотно применять правила корректного и безопасного речевого поведения,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                                                        в 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том числе в споре и при общении в социальных сетях;</a:t>
            </a:r>
            <a:endParaRPr lang="ru-RU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ts val="300"/>
              </a:spcBef>
              <a:spcAft>
                <a:spcPts val="22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уместно 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использовать различные тактики общения, такие как убеждение, просьба,  комплимент,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                         </a:t>
            </a:r>
            <a:r>
              <a:rPr lang="ru-RU" sz="1400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самопрезентация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, принесение извинений, сохранение инициативы в диалоге и др. </a:t>
            </a:r>
            <a:endParaRPr lang="ru-RU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В процессе обучения ребята раскроют для себя всю красоту и глубину русской речи.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60143"/>
              </p:ext>
            </p:extLst>
          </p:nvPr>
        </p:nvGraphicFramePr>
        <p:xfrm>
          <a:off x="372248" y="5521782"/>
          <a:ext cx="11216569" cy="1154430"/>
        </p:xfrm>
        <a:graphic>
          <a:graphicData uri="http://schemas.openxmlformats.org/drawingml/2006/table">
            <a:tbl>
              <a:tblPr/>
              <a:tblGrid>
                <a:gridCol w="1005346">
                  <a:extLst>
                    <a:ext uri="{9D8B030D-6E8A-4147-A177-3AD203B41FA5}">
                      <a16:colId xmlns="" xmlns:a16="http://schemas.microsoft.com/office/drawing/2014/main" val="2280801192"/>
                    </a:ext>
                  </a:extLst>
                </a:gridCol>
                <a:gridCol w="4052488">
                  <a:extLst>
                    <a:ext uri="{9D8B030D-6E8A-4147-A177-3AD203B41FA5}">
                      <a16:colId xmlns="" xmlns:a16="http://schemas.microsoft.com/office/drawing/2014/main" val="539208348"/>
                    </a:ext>
                  </a:extLst>
                </a:gridCol>
                <a:gridCol w="2187173">
                  <a:extLst>
                    <a:ext uri="{9D8B030D-6E8A-4147-A177-3AD203B41FA5}">
                      <a16:colId xmlns="" xmlns:a16="http://schemas.microsoft.com/office/drawing/2014/main" val="2044401723"/>
                    </a:ext>
                  </a:extLst>
                </a:gridCol>
                <a:gridCol w="15765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394976">
                  <a:extLst>
                    <a:ext uri="{9D8B030D-6E8A-4147-A177-3AD203B41FA5}">
                      <a16:colId xmlns="" xmlns:a16="http://schemas.microsoft.com/office/drawing/2014/main" val="2749784155"/>
                    </a:ext>
                  </a:extLst>
                </a:gridCol>
              </a:tblGrid>
              <a:tr h="17530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№ ФПУ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Авторы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Название учебника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Код номенклатуры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Параметры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40919605"/>
                  </a:ext>
                </a:extLst>
              </a:tr>
              <a:tr h="1753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3.2.1.1.12.1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Богданов С. И. Вербицкая Л. А.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5 класс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11-1589-01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160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089202"/>
                  </a:ext>
                </a:extLst>
              </a:tr>
              <a:tr h="1753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3.2.1.1.12.2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Богданов С. И. Вербицкая Л. А.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6 класс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61-0319-01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144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4413955"/>
                  </a:ext>
                </a:extLst>
              </a:tr>
              <a:tr h="1753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3.2.1.1.12.3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Богданов С. И. Вербицкая Л. А.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7 класс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61-0320-01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112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0815184"/>
                  </a:ext>
                </a:extLst>
              </a:tr>
              <a:tr h="1753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3.2.1.1.12.4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Богданов С. И. Вербицкая Л. А.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8 класс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61-0321-01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112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4587290"/>
                  </a:ext>
                </a:extLst>
              </a:tr>
              <a:tr h="1753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3.2.1.1.12.5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Богданов С. И. Вербицкая Л. А.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9 класс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11-1686-01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128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5283476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16036" y="639727"/>
            <a:ext cx="7942692" cy="35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 </a:t>
            </a:r>
            <a:endParaRPr lang="ru-RU" sz="24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2753" y="1444786"/>
            <a:ext cx="164804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2"/>
          <a:stretch/>
        </p:blipFill>
        <p:spPr bwMode="auto">
          <a:xfrm>
            <a:off x="5723568" y="1403926"/>
            <a:ext cx="5835160" cy="291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" b="50000"/>
          <a:stretch/>
        </p:blipFill>
        <p:spPr bwMode="auto">
          <a:xfrm>
            <a:off x="122545" y="1326570"/>
            <a:ext cx="5601023" cy="303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727" y="4810991"/>
            <a:ext cx="1135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Велико незнанье России посреди России... Прежде всего выбросьте из вашей головы все до одного ваши мненья о России, </a:t>
            </a:r>
            <a:r>
              <a:rPr lang="ru-RU" i="1" dirty="0" smtClean="0">
                <a:solidFill>
                  <a:srgbClr val="0070C0"/>
                </a:solidFill>
              </a:rPr>
              <a:t>какие </a:t>
            </a:r>
            <a:r>
              <a:rPr lang="ru-RU" i="1" dirty="0">
                <a:solidFill>
                  <a:srgbClr val="0070C0"/>
                </a:solidFill>
              </a:rPr>
              <a:t>у вас ни есть, откажитесь от собственных своих выводов, какие уже успели сделать, </a:t>
            </a:r>
          </a:p>
          <a:p>
            <a:r>
              <a:rPr lang="ru-RU" i="1" dirty="0">
                <a:solidFill>
                  <a:srgbClr val="0070C0"/>
                </a:solidFill>
              </a:rPr>
              <a:t>представьте себя ровно не знающим ничего и поезжайте как в новую дотоле вам неизвестную землю.</a:t>
            </a:r>
          </a:p>
          <a:p>
            <a:r>
              <a:rPr lang="ru-RU" i="1" dirty="0">
                <a:solidFill>
                  <a:srgbClr val="0070C0"/>
                </a:solidFill>
              </a:rPr>
              <a:t>Николай Васильевич Гоголь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8" name="Прямая соединительная линия 27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15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1736" y="639727"/>
            <a:ext cx="8056992" cy="35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 </a:t>
            </a:r>
            <a:endParaRPr lang="ru-RU" sz="24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2753" y="1444786"/>
            <a:ext cx="164804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5" y="1318910"/>
            <a:ext cx="481012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8" y="1318910"/>
            <a:ext cx="4604553" cy="230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5" y="4066743"/>
            <a:ext cx="4825712" cy="23968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59" y="3775505"/>
            <a:ext cx="4602162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20445" y="5465618"/>
            <a:ext cx="540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solidFill>
                  <a:srgbClr val="0070C0"/>
                </a:solidFill>
              </a:rPr>
              <a:t>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76509" y="4208318"/>
            <a:ext cx="259773" cy="93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11491" y="4488873"/>
            <a:ext cx="218209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5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6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0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92682" y="639727"/>
            <a:ext cx="7766046" cy="35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курса. Учимся для жизни </a:t>
            </a:r>
            <a:endParaRPr lang="ru-RU" sz="24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2753" y="1444786"/>
            <a:ext cx="164804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720445" y="5465618"/>
            <a:ext cx="540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t="6063" r="3553"/>
          <a:stretch/>
        </p:blipFill>
        <p:spPr bwMode="auto">
          <a:xfrm>
            <a:off x="721861" y="1349060"/>
            <a:ext cx="8494510" cy="49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4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9" name="Прямая соединительная линия 4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7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6882" y="639727"/>
            <a:ext cx="8451846" cy="35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курса. Учимся для жизни </a:t>
            </a:r>
            <a:endParaRPr lang="ru-RU" sz="24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2753" y="1444786"/>
            <a:ext cx="164804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720445" y="5465618"/>
            <a:ext cx="540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t="4101" r="4608"/>
          <a:stretch/>
        </p:blipFill>
        <p:spPr bwMode="auto">
          <a:xfrm>
            <a:off x="6043459" y="1378351"/>
            <a:ext cx="4436198" cy="427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2" y="1378350"/>
            <a:ext cx="5141029" cy="43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6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3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7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0" name="Прямая соединительная линия 4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4600" y="639727"/>
            <a:ext cx="9044128" cy="35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 курса </a:t>
            </a:r>
            <a:endParaRPr lang="ru-RU" sz="24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2753" y="1444786"/>
            <a:ext cx="164804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4" y="1444785"/>
            <a:ext cx="6134386" cy="524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9" y="1537119"/>
            <a:ext cx="2718679" cy="410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3219892"/>
            <a:ext cx="1800508" cy="242599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1764" y="472726"/>
            <a:ext cx="9979622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54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87" y="1423175"/>
            <a:ext cx="1386909" cy="1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2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11552" r="7320" b="59482"/>
          <a:stretch/>
        </p:blipFill>
        <p:spPr bwMode="auto">
          <a:xfrm>
            <a:off x="3450932" y="1351464"/>
            <a:ext cx="5768447" cy="2813384"/>
          </a:xfrm>
          <a:prstGeom prst="rect">
            <a:avLst/>
          </a:prstGeom>
          <a:noFill/>
          <a:ln w="3175">
            <a:solidFill>
              <a:srgbClr val="3D9F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3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69693" r="52252" b="6759"/>
          <a:stretch/>
        </p:blipFill>
        <p:spPr bwMode="auto">
          <a:xfrm>
            <a:off x="3447170" y="4342031"/>
            <a:ext cx="5806012" cy="2250989"/>
          </a:xfrm>
          <a:prstGeom prst="rect">
            <a:avLst/>
          </a:prstGeom>
          <a:noFill/>
          <a:ln w="31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7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3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4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8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-3051" y="2892278"/>
            <a:ext cx="12188950" cy="2546622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5" y="2771992"/>
            <a:ext cx="1913087" cy="254234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4205" y="3342556"/>
            <a:ext cx="3823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endParaRPr lang="ru-RU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2681922" y="3011201"/>
            <a:ext cx="93315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25.3.2 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учебный план входят следующие обязательные </a:t>
            </a:r>
            <a:endParaRPr lang="ru-RU" sz="2000" dirty="0" smtClean="0"/>
          </a:p>
          <a:p>
            <a:r>
              <a:rPr lang="ru-RU" sz="2000" dirty="0" smtClean="0"/>
              <a:t>предметные </a:t>
            </a:r>
            <a:r>
              <a:rPr lang="ru-RU" sz="2000" dirty="0"/>
              <a:t>области и учебные предметы</a:t>
            </a:r>
            <a:r>
              <a:rPr lang="ru-RU" sz="2000" dirty="0" smtClean="0"/>
              <a:t>: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русский язык и литература (русский язык, литература);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B0F0"/>
                </a:solidFill>
              </a:rPr>
              <a:t>родной язык и родная литература (родной язык, родная литература);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иностранные языки </a:t>
            </a:r>
          </a:p>
          <a:p>
            <a:endParaRPr lang="ru-RU" sz="2000" dirty="0" smtClean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2" name="Прямоугольник 31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09552" y="1132441"/>
            <a:ext cx="966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 Федеральный государственный образовательный стандарт. Основное общее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образование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9552" y="161008"/>
            <a:ext cx="727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РАЗДЕЛЕНИЕ ПРЕДМЕТНОЙ ОБЛАСТИ «ФИЛОЛОГИЯ»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7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5218" y="472726"/>
            <a:ext cx="9356168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2" y="1382229"/>
            <a:ext cx="8274054" cy="5146491"/>
          </a:xfrm>
          <a:prstGeom prst="rect">
            <a:avLst/>
          </a:prstGeom>
          <a:noFill/>
          <a:ln w="31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 t="12530" r="5538" b="56433"/>
          <a:stretch/>
        </p:blipFill>
        <p:spPr bwMode="auto">
          <a:xfrm>
            <a:off x="4858602" y="1751564"/>
            <a:ext cx="6535027" cy="3056379"/>
          </a:xfrm>
          <a:prstGeom prst="rect">
            <a:avLst/>
          </a:prstGeom>
          <a:noFill/>
          <a:ln w="31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2" y="1382229"/>
            <a:ext cx="73183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2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52155" y="472726"/>
            <a:ext cx="9969231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2" y="1382232"/>
            <a:ext cx="6447836" cy="128654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4053" r="1921"/>
          <a:stretch/>
        </p:blipFill>
        <p:spPr bwMode="auto">
          <a:xfrm>
            <a:off x="212651" y="2859826"/>
            <a:ext cx="6447837" cy="266910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1729" r="2902" b="61267"/>
          <a:stretch/>
        </p:blipFill>
        <p:spPr bwMode="auto">
          <a:xfrm>
            <a:off x="6833990" y="1382232"/>
            <a:ext cx="4787395" cy="221516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6" r="56714" b="56668"/>
          <a:stretch/>
        </p:blipFill>
        <p:spPr bwMode="auto">
          <a:xfrm>
            <a:off x="212652" y="5645890"/>
            <a:ext cx="6447836" cy="57756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90" y="3832427"/>
            <a:ext cx="4787395" cy="42014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70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90" y="4408598"/>
            <a:ext cx="4787397" cy="74665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3" name="Прямая соединительная линия 3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5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62645" y="472726"/>
            <a:ext cx="9158741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81" y="1382232"/>
            <a:ext cx="5399575" cy="215277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9" y="1410448"/>
            <a:ext cx="5103147" cy="202042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r="2036"/>
          <a:stretch/>
        </p:blipFill>
        <p:spPr bwMode="auto">
          <a:xfrm>
            <a:off x="617169" y="3410797"/>
            <a:ext cx="4740819" cy="311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96" y="4195309"/>
            <a:ext cx="1216726" cy="160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8531" y="472726"/>
            <a:ext cx="9292855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7" t="2267" r="1523" b="15271"/>
          <a:stretch/>
        </p:blipFill>
        <p:spPr bwMode="auto">
          <a:xfrm>
            <a:off x="4444409" y="1382229"/>
            <a:ext cx="4306186" cy="54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76269" r="52947" b="1881"/>
          <a:stretch/>
        </p:blipFill>
        <p:spPr bwMode="auto">
          <a:xfrm>
            <a:off x="212652" y="1382230"/>
            <a:ext cx="4231758" cy="145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31" y="3187391"/>
            <a:ext cx="1238712" cy="163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5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6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0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49682" y="472726"/>
            <a:ext cx="8971704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/>
          <a:stretch/>
        </p:blipFill>
        <p:spPr bwMode="auto">
          <a:xfrm>
            <a:off x="787195" y="1456991"/>
            <a:ext cx="8077959" cy="50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r="2172" b="3675"/>
          <a:stretch/>
        </p:blipFill>
        <p:spPr bwMode="auto">
          <a:xfrm>
            <a:off x="5590019" y="2081514"/>
            <a:ext cx="6307813" cy="382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1" y="1372831"/>
            <a:ext cx="749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6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25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6391" y="472726"/>
            <a:ext cx="9324995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3" y="1294795"/>
            <a:ext cx="9552430" cy="9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72" y="2208333"/>
            <a:ext cx="8450819" cy="89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10" y="3145549"/>
            <a:ext cx="3848359" cy="338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68" y="3008091"/>
            <a:ext cx="7303099" cy="338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44436" y="472726"/>
            <a:ext cx="9376950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64" y="1292479"/>
            <a:ext cx="6424096" cy="110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1" y="1326261"/>
            <a:ext cx="944883" cy="127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63" y="2293029"/>
            <a:ext cx="8322143" cy="90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82"/>
          <a:stretch/>
        </p:blipFill>
        <p:spPr bwMode="auto">
          <a:xfrm>
            <a:off x="1525588" y="3427596"/>
            <a:ext cx="7948021" cy="79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12" y="4556975"/>
            <a:ext cx="8178732" cy="9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06" y="5403575"/>
            <a:ext cx="7947103" cy="97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30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6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7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1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5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4" name="Прямая соединительная линия 53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7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8426" y="472726"/>
            <a:ext cx="8612960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90" y="3811533"/>
            <a:ext cx="1161872" cy="158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20" y="1313832"/>
            <a:ext cx="7112015" cy="424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845209" y="2328530"/>
            <a:ext cx="903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80832"/>
            <a:ext cx="5185649" cy="115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8" y="2540032"/>
            <a:ext cx="4826338" cy="115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5882"/>
          <a:stretch>
            <a:fillRect/>
          </a:stretch>
        </p:blipFill>
        <p:spPr bwMode="auto">
          <a:xfrm>
            <a:off x="354842" y="5621147"/>
            <a:ext cx="6946710" cy="83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3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62645" y="472726"/>
            <a:ext cx="9158741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помогает ученикам?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2" y="1382232"/>
            <a:ext cx="114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9" y="1382232"/>
            <a:ext cx="6491080" cy="494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98" y="1382232"/>
            <a:ext cx="4890632" cy="247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81" y="4184834"/>
            <a:ext cx="5067088" cy="97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1119" y="472726"/>
            <a:ext cx="8448781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Примерные рабочие программы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6" y="4550291"/>
            <a:ext cx="1407418" cy="195097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52" y="4550291"/>
            <a:ext cx="1418735" cy="195097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02596" y="1595636"/>
            <a:ext cx="702700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>
                <a:srgbClr val="C00000"/>
              </a:buClr>
              <a:buSzPct val="120000"/>
              <a:tabLst>
                <a:tab pos="4608195" algn="l"/>
                <a:tab pos="5067935" algn="l"/>
              </a:tabLs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 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В сборники входят программы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учебного предмета «Русский родной язык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», которые раскрывают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новизну содержания данного курса и требования к результатам его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освоения. Издания содержат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разъяснение целей изучения учебного предмета «Русский родной язык», его соотношения с основным курсом русского языка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                         в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начальной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школе и основной школе.  </a:t>
            </a:r>
            <a:endParaRPr lang="ru-RU" sz="16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FuturaPT-Book"/>
            </a:endParaRPr>
          </a:p>
          <a:p>
            <a:pPr algn="just">
              <a:spcBef>
                <a:spcPts val="600"/>
              </a:spcBef>
              <a:buClr>
                <a:srgbClr val="C00000"/>
              </a:buClr>
              <a:buSzPct val="120000"/>
              <a:tabLst>
                <a:tab pos="4608195" algn="l"/>
                <a:tab pos="5067935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Издания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также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включают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варианты рабочих программ по русскому родному языку для каждого из классов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начальной и основной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школы, планируемые результаты и примерное тематическое планирование, соответствующее содержанию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учебников «Русский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родной язык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». </a:t>
            </a:r>
            <a:endParaRPr lang="ru-RU" sz="16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FuturaPT-Book"/>
            </a:endParaRPr>
          </a:p>
          <a:p>
            <a:pPr algn="just">
              <a:spcBef>
                <a:spcPts val="600"/>
              </a:spcBef>
              <a:buClr>
                <a:srgbClr val="C00000"/>
              </a:buClr>
              <a:buSzPct val="120000"/>
            </a:pP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Соответствует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Федеральному государственному образовательному стандарту начального общего образования.</a:t>
            </a:r>
          </a:p>
        </p:txBody>
      </p:sp>
      <p:grpSp>
        <p:nvGrpSpPr>
          <p:cNvPr id="11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4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1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6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9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0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9" name="Прямая соединительная линия 4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2" name="Прямоугольник 31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09551" y="1132441"/>
            <a:ext cx="764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Родной язык и родная литература.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Родной язык (русский). Родная литература (русская)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9552" y="161008"/>
            <a:ext cx="727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ПРЕДМЕТНАЯ ОБЛАСТЬ «ФИЛОЛОГИЯ» </a:t>
            </a:r>
            <a:endParaRPr lang="ru-RU" dirty="0"/>
          </a:p>
        </p:txBody>
      </p:sp>
      <p:pic>
        <p:nvPicPr>
          <p:cNvPr id="34" name="Picture 2" descr="Изображение Русский родной язык. 1 клас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64" y="3213457"/>
            <a:ext cx="2042275" cy="275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20" y="3213459"/>
            <a:ext cx="2122670" cy="275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76" y="3213459"/>
            <a:ext cx="2012601" cy="275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74" y="3213459"/>
            <a:ext cx="1970654" cy="275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3" t="2126" b="53923"/>
          <a:stretch/>
        </p:blipFill>
        <p:spPr bwMode="auto">
          <a:xfrm>
            <a:off x="10687792" y="5333459"/>
            <a:ext cx="1501158" cy="145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281" y="2012855"/>
            <a:ext cx="1037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Предметная область «Родной язык и родная литература» представлена предметами </a:t>
            </a:r>
          </a:p>
          <a:p>
            <a:pPr algn="ctr"/>
            <a:r>
              <a:rPr lang="ru-RU" dirty="0" smtClean="0"/>
              <a:t>«Русский родной (русский) язык» и «Русская родная (русская) литература»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7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5704763" y="2116841"/>
            <a:ext cx="6045879" cy="4468109"/>
            <a:chOff x="5939303" y="983978"/>
            <a:chExt cx="6184815" cy="4116026"/>
          </a:xfrm>
        </p:grpSpPr>
        <p:pic>
          <p:nvPicPr>
            <p:cNvPr id="62" name="Picture 18" descr="https://static.tildacdn.com/tild6239-3135-4666-b532-343761643437/karta-mi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164" y="983978"/>
              <a:ext cx="6170954" cy="411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303" y="2934536"/>
              <a:ext cx="285484" cy="355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2566554" y="551974"/>
            <a:ext cx="9184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Авторские </a:t>
            </a:r>
            <a:r>
              <a:rPr lang="ru-RU" sz="3200" spc="-40" dirty="0" err="1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вебинары</a:t>
            </a:r>
            <a:r>
              <a:rPr lang="ru-RU" sz="3200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сайте издательства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698" y="1489350"/>
            <a:ext cx="7942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Содержание курса «Русский родной язык» в начальной школе                                                                     </a:t>
            </a:r>
            <a:r>
              <a:rPr lang="ru-RU" sz="1400" dirty="0" err="1" smtClean="0">
                <a:latin typeface="Arial Narrow" panose="020B0606020202030204" pitchFamily="34" charset="0"/>
              </a:rPr>
              <a:t>М.И.Кузнецова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   </a:t>
            </a:r>
            <a:r>
              <a:rPr lang="ru-RU" sz="1400" dirty="0" smtClean="0">
                <a:latin typeface="Arial Narrow" panose="020B0606020202030204" pitchFamily="34" charset="0"/>
                <a:hlinkClick r:id="rId9"/>
              </a:rPr>
              <a:t>https://www.youtube.com/watch?v=v4DRwvetawQ&amp;feature=youtu.be</a:t>
            </a:r>
            <a:r>
              <a:rPr lang="ru-RU" sz="1400" dirty="0" smtClean="0">
                <a:latin typeface="Arial Narrow" panose="020B0606020202030204" pitchFamily="34" charset="0"/>
              </a:rPr>
              <a:t>  </a:t>
            </a:r>
          </a:p>
          <a:p>
            <a:endParaRPr lang="ru-RU" sz="1400" dirty="0" smtClean="0"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latin typeface="Arial Narrow" panose="020B0606020202030204" pitchFamily="34" charset="0"/>
              </a:rPr>
              <a:t>Русский </a:t>
            </a:r>
            <a:r>
              <a:rPr lang="ru-RU" sz="1400" b="1" dirty="0">
                <a:latin typeface="Arial Narrow" panose="020B0606020202030204" pitchFamily="34" charset="0"/>
              </a:rPr>
              <a:t>родной язык – традиционное и новое в преподавании курса                                                                   </a:t>
            </a:r>
            <a:r>
              <a:rPr lang="ru-RU" sz="1400" dirty="0" smtClean="0">
                <a:latin typeface="Arial Narrow" panose="020B0606020202030204" pitchFamily="34" charset="0"/>
              </a:rPr>
              <a:t>О.М. </a:t>
            </a:r>
            <a:r>
              <a:rPr lang="ru-RU" sz="1400" dirty="0">
                <a:latin typeface="Arial Narrow" panose="020B0606020202030204" pitchFamily="34" charset="0"/>
              </a:rPr>
              <a:t>Александрова, </a:t>
            </a:r>
            <a:r>
              <a:rPr lang="ru-RU" sz="1400" dirty="0" smtClean="0">
                <a:latin typeface="Arial Narrow" panose="020B0606020202030204" pitchFamily="34" charset="0"/>
              </a:rPr>
              <a:t>И.Н.  </a:t>
            </a:r>
            <a:r>
              <a:rPr lang="ru-RU" sz="1400" dirty="0" err="1" smtClean="0">
                <a:latin typeface="Arial Narrow" panose="020B0606020202030204" pitchFamily="34" charset="0"/>
              </a:rPr>
              <a:t>Добротина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  <a:hlinkClick r:id="rId10"/>
              </a:rPr>
              <a:t>https</a:t>
            </a:r>
            <a:r>
              <a:rPr lang="ru-RU" sz="1400" dirty="0">
                <a:latin typeface="Arial Narrow" panose="020B0606020202030204" pitchFamily="34" charset="0"/>
                <a:hlinkClick r:id="rId10"/>
              </a:rPr>
              <a:t>://</a:t>
            </a:r>
            <a:r>
              <a:rPr lang="ru-RU" sz="1400" dirty="0" smtClean="0">
                <a:latin typeface="Arial Narrow" panose="020B0606020202030204" pitchFamily="34" charset="0"/>
                <a:hlinkClick r:id="rId10"/>
              </a:rPr>
              <a:t>www.youtube.com/watch?v=EwD_P-r7U9s</a:t>
            </a:r>
            <a:r>
              <a:rPr lang="ru-RU" sz="1400" dirty="0" smtClean="0">
                <a:latin typeface="Arial Narrow" panose="020B0606020202030204" pitchFamily="34" charset="0"/>
              </a:rPr>
              <a:t>  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latin typeface="Arial Narrow" panose="020B0606020202030204" pitchFamily="34" charset="0"/>
              </a:rPr>
              <a:t>Русский </a:t>
            </a:r>
            <a:r>
              <a:rPr lang="ru-RU" sz="1400" b="1" dirty="0">
                <a:latin typeface="Arial Narrow" panose="020B0606020202030204" pitchFamily="34" charset="0"/>
              </a:rPr>
              <a:t>родной язык 5-9 классы – программа курса и структура </a:t>
            </a:r>
            <a:r>
              <a:rPr lang="ru-RU" sz="1400" b="1" dirty="0" smtClean="0">
                <a:latin typeface="Arial Narrow" panose="020B0606020202030204" pitchFamily="34" charset="0"/>
              </a:rPr>
              <a:t>учебника </a:t>
            </a:r>
            <a:r>
              <a:rPr lang="ru-RU" sz="1400" dirty="0" smtClean="0">
                <a:latin typeface="Arial Narrow" panose="020B0606020202030204" pitchFamily="34" charset="0"/>
              </a:rPr>
              <a:t>                                                                                                                                                                                          А.Г. </a:t>
            </a:r>
            <a:r>
              <a:rPr lang="ru-RU" sz="1400" dirty="0" err="1" smtClean="0">
                <a:latin typeface="Arial Narrow" panose="020B0606020202030204" pitchFamily="34" charset="0"/>
              </a:rPr>
              <a:t>Нарушевич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  <a:hlinkClick r:id="rId11"/>
              </a:rPr>
              <a:t>https</a:t>
            </a:r>
            <a:r>
              <a:rPr lang="ru-RU" sz="1400" dirty="0">
                <a:latin typeface="Arial Narrow" panose="020B0606020202030204" pitchFamily="34" charset="0"/>
                <a:hlinkClick r:id="rId11"/>
              </a:rPr>
              <a:t>://</a:t>
            </a:r>
            <a:r>
              <a:rPr lang="ru-RU" sz="1400" dirty="0" smtClean="0">
                <a:latin typeface="Arial Narrow" panose="020B0606020202030204" pitchFamily="34" charset="0"/>
                <a:hlinkClick r:id="rId11"/>
              </a:rPr>
              <a:t>www.youtube.com/watch?v=D1S2FrIZlfc</a:t>
            </a:r>
            <a:r>
              <a:rPr lang="ru-RU" sz="1400" dirty="0" smtClean="0">
                <a:latin typeface="Arial Narrow" panose="020B0606020202030204" pitchFamily="34" charset="0"/>
              </a:rPr>
              <a:t>  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2951255" y="3015324"/>
            <a:ext cx="7330667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83698" y="4478280"/>
            <a:ext cx="1424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vopros</a:t>
            </a:r>
            <a:r>
              <a:rPr lang="ru-RU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1400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</a:t>
            </a:r>
            <a:r>
              <a:rPr lang="ru-RU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1400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ÐÐ°ÑÑÐ¸Ð½ÐºÐ¸ Ð¿Ð¾ Ð·Ð°Ð¿ÑÐ¾ÑÑ Ð³Ð¾ÑÑÑÐ°Ñ Ð»Ð¸Ð½Ð¸Ñ Ð·Ð½Ð°ÑÐ¾Ðº Ð² Ð¿Ð½Ð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8" y="3914319"/>
            <a:ext cx="852529" cy="60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24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29" y="3638462"/>
            <a:ext cx="1158252" cy="1158252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2211108" y="4906636"/>
            <a:ext cx="148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shop.prosv.ru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951" y="3675574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Горячая линия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7" name="Прямая соединительная линия 36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165" y="2503286"/>
            <a:ext cx="2663378" cy="3652222"/>
          </a:xfrm>
          <a:prstGeom prst="rect">
            <a:avLst/>
          </a:prstGeom>
          <a:ln>
            <a:solidFill>
              <a:srgbClr val="D6421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4541" y="2503286"/>
            <a:ext cx="2588917" cy="365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2621" y="2503286"/>
            <a:ext cx="2603736" cy="365222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9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95718" y="161008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016643" y="133508"/>
            <a:ext cx="8350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УЧЕБНОЕ ПОСОБИЕ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4" name="Прямоугольник 33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76301" y="1033383"/>
            <a:ext cx="998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Один авторский коллектив создал программы,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учебник «Русский родной язык» и учебное пособие «Русская родная литература»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95" y="1978473"/>
            <a:ext cx="1283003" cy="179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1" y="4582822"/>
            <a:ext cx="1297705" cy="180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6643" y="1846482"/>
            <a:ext cx="98162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Цель </a:t>
            </a:r>
            <a:r>
              <a:rPr lang="ru-RU" dirty="0" smtClean="0"/>
              <a:t>предмета:                                                                                                                                   формирование </a:t>
            </a:r>
            <a:r>
              <a:rPr lang="ru-RU" dirty="0"/>
              <a:t>интереса к родной русской литературе и русской культуре в контексте единого исторического и культурного пространства России, диалога культур всех народов Российской Федерации.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Задача </a:t>
            </a:r>
            <a:r>
              <a:rPr lang="ru-RU" dirty="0"/>
              <a:t>предмета</a:t>
            </a:r>
            <a:r>
              <a:rPr lang="ru-RU" dirty="0" smtClean="0"/>
              <a:t>:                                                                                                                                   расширение </a:t>
            </a:r>
            <a:r>
              <a:rPr lang="ru-RU" dirty="0"/>
              <a:t>литературного и культурного кругозора </a:t>
            </a:r>
            <a:r>
              <a:rPr lang="ru-RU" dirty="0" smtClean="0"/>
              <a:t>обучающихся за </a:t>
            </a:r>
            <a:r>
              <a:rPr lang="ru-RU" dirty="0"/>
              <a:t>счет их знакомства </a:t>
            </a:r>
            <a:r>
              <a:rPr lang="ru-RU" dirty="0" smtClean="0"/>
              <a:t>                                                   с </a:t>
            </a:r>
            <a:r>
              <a:rPr lang="ru-RU" dirty="0"/>
              <a:t>дополнительными произведениями фольклора, русской клас­сики и современной литературы, наиболее ярко воплотивши­ми национальные особенности русской литературы и культуры.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Основа </a:t>
            </a:r>
            <a:r>
              <a:rPr lang="ru-RU" dirty="0"/>
              <a:t>предмета</a:t>
            </a:r>
            <a:r>
              <a:rPr lang="ru-RU" dirty="0" smtClean="0"/>
              <a:t>:                                                                                                                                        система </a:t>
            </a:r>
            <a:r>
              <a:rPr lang="ru-RU" dirty="0"/>
              <a:t>ценностных кодов, единых для россий­ской национальной культурной традиции.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3313" y="5296588"/>
            <a:ext cx="3681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СОСТАВ УМК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учебник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программа  </a:t>
            </a:r>
            <a:r>
              <a:rPr lang="ru-RU" dirty="0" smtClean="0"/>
              <a:t>с планированием 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8270321" y="5196611"/>
            <a:ext cx="3562598" cy="102330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TextBox 5"/>
          <p:cNvSpPr txBox="1"/>
          <p:nvPr/>
        </p:nvSpPr>
        <p:spPr>
          <a:xfrm>
            <a:off x="2016643" y="5219644"/>
            <a:ext cx="5925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Авторский коллектив</a:t>
            </a:r>
          </a:p>
          <a:p>
            <a:r>
              <a:rPr lang="ru-RU" sz="1600" dirty="0" smtClean="0"/>
              <a:t>Александрова </a:t>
            </a:r>
            <a:r>
              <a:rPr lang="ru-RU" sz="1600" dirty="0"/>
              <a:t>Ольга </a:t>
            </a:r>
            <a:r>
              <a:rPr lang="ru-RU" sz="1600" dirty="0" err="1"/>
              <a:t>Макаровна</a:t>
            </a:r>
            <a:r>
              <a:rPr lang="ru-RU" sz="1600" dirty="0"/>
              <a:t>, Аристова Мария Александровна</a:t>
            </a:r>
          </a:p>
          <a:p>
            <a:r>
              <a:rPr lang="ru-RU" sz="1600" dirty="0"/>
              <a:t>Беляева Наталья Васильевна, Добротина Ирина </a:t>
            </a:r>
            <a:r>
              <a:rPr lang="ru-RU" sz="1600" dirty="0" err="1"/>
              <a:t>Нургаиновна</a:t>
            </a:r>
            <a:endParaRPr lang="ru-RU" sz="1600" dirty="0"/>
          </a:p>
          <a:p>
            <a:r>
              <a:rPr lang="ru-RU" sz="1600" dirty="0"/>
              <a:t>Критарова Жанна Николаевна, </a:t>
            </a:r>
            <a:r>
              <a:rPr lang="ru-RU" sz="1600" dirty="0" err="1"/>
              <a:t>Мухаметшина</a:t>
            </a:r>
            <a:r>
              <a:rPr lang="ru-RU" sz="1600" dirty="0"/>
              <a:t> Резеда </a:t>
            </a:r>
            <a:r>
              <a:rPr lang="ru-RU" sz="1600" dirty="0" err="1"/>
              <a:t>Фаилевна</a:t>
            </a:r>
            <a:endParaRPr lang="ru-RU" sz="16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966979" y="5196612"/>
            <a:ext cx="6034827" cy="102330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7830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Нашивка 33"/>
          <p:cNvSpPr/>
          <p:nvPr/>
        </p:nvSpPr>
        <p:spPr>
          <a:xfrm rot="10800000" flipH="1">
            <a:off x="5975118" y="3048982"/>
            <a:ext cx="413443" cy="543587"/>
          </a:xfrm>
          <a:prstGeom prst="chevron">
            <a:avLst/>
          </a:prstGeom>
          <a:solidFill>
            <a:srgbClr val="F5B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 rot="10800000">
            <a:off x="5054941" y="5872086"/>
            <a:ext cx="443371" cy="483180"/>
          </a:xfrm>
          <a:prstGeom prst="chevron">
            <a:avLst/>
          </a:prstGeom>
          <a:solidFill>
            <a:srgbClr val="43D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7079" y="3028389"/>
            <a:ext cx="2126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дополнительная 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информация 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" y="1085295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20186" y="1185562"/>
            <a:ext cx="945579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Русская родная литература 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Примеры заданий. 5 и 9 классы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42738" y="299166"/>
            <a:ext cx="579459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z="2000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Русская родная литература</a:t>
            </a:r>
            <a:endParaRPr lang="ru-RU" sz="2800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8" y="1894414"/>
            <a:ext cx="3421259" cy="226767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154"/>
          <a:stretch/>
        </p:blipFill>
        <p:spPr bwMode="auto">
          <a:xfrm>
            <a:off x="6487409" y="1894414"/>
            <a:ext cx="5228780" cy="254775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7" y="4254675"/>
            <a:ext cx="4837774" cy="21775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08" y="4522634"/>
            <a:ext cx="5286134" cy="19693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6359" y="1996252"/>
            <a:ext cx="184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диалог культур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44" name="Нашивка 43"/>
          <p:cNvSpPr/>
          <p:nvPr/>
        </p:nvSpPr>
        <p:spPr>
          <a:xfrm rot="10800000">
            <a:off x="3625632" y="1962490"/>
            <a:ext cx="491447" cy="458211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9588" y="6355266"/>
            <a:ext cx="433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творчество и цифровые ресурсы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59700" y="5214465"/>
            <a:ext cx="11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проекты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47" name="Нашивка 46"/>
          <p:cNvSpPr/>
          <p:nvPr/>
        </p:nvSpPr>
        <p:spPr>
          <a:xfrm rot="16200000">
            <a:off x="10651314" y="4753579"/>
            <a:ext cx="421377" cy="498133"/>
          </a:xfrm>
          <a:prstGeom prst="chevron">
            <a:avLst/>
          </a:prstGeom>
          <a:solidFill>
            <a:srgbClr val="40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86548" y="810864"/>
            <a:ext cx="111822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13 августа, 9:30</a:t>
            </a:r>
          </a:p>
          <a:p>
            <a:r>
              <a:rPr lang="ru-RU" dirty="0"/>
              <a:t>Учебный предмет "Родная литература (русская)": начинаем учебный год →</a:t>
            </a:r>
          </a:p>
          <a:p>
            <a:r>
              <a:rPr lang="ru-RU" dirty="0"/>
              <a:t>Ведущий </a:t>
            </a:r>
            <a:r>
              <a:rPr lang="ru-RU" dirty="0" err="1"/>
              <a:t>вебинара</a:t>
            </a:r>
            <a:r>
              <a:rPr lang="ru-RU" dirty="0"/>
              <a:t>: Добротина Ирина </a:t>
            </a:r>
            <a:r>
              <a:rPr lang="ru-RU" dirty="0" err="1"/>
              <a:t>Нургаиновна</a:t>
            </a:r>
            <a:r>
              <a:rPr lang="ru-RU" dirty="0"/>
              <a:t>, кандидат педагогических наук, автор учебников «Русский язык», «Русский родной язык</a:t>
            </a:r>
            <a:r>
              <a:rPr lang="ru-RU" dirty="0" smtClean="0"/>
              <a:t>»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www.youtube.com/watch?v=yt35bxjqA20&amp;feature=youtu.be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6" y="2357940"/>
            <a:ext cx="7554353" cy="425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48066" y="336888"/>
            <a:ext cx="9951834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Методическая поддержка. </a:t>
            </a:r>
            <a:r>
              <a:rPr lang="ru-RU" sz="2800" b="1" spc="-40" dirty="0" err="1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Вебинары</a:t>
            </a: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0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07849" y="1021266"/>
            <a:ext cx="11028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12 октября, 14:00</a:t>
            </a:r>
          </a:p>
          <a:p>
            <a:r>
              <a:rPr lang="ru-RU" dirty="0"/>
              <a:t>Родная литература (русская): содержательно-методические аспекты нового предмета →</a:t>
            </a:r>
          </a:p>
          <a:p>
            <a:r>
              <a:rPr lang="ru-RU" dirty="0"/>
              <a:t>Ведущий </a:t>
            </a:r>
            <a:r>
              <a:rPr lang="ru-RU" dirty="0" err="1"/>
              <a:t>вебинара</a:t>
            </a:r>
            <a:r>
              <a:rPr lang="ru-RU" dirty="0"/>
              <a:t>: Наталья Васильевна Беляева - </a:t>
            </a:r>
            <a:r>
              <a:rPr lang="ru-RU" dirty="0" err="1"/>
              <a:t>д.п.н</a:t>
            </a:r>
            <a:r>
              <a:rPr lang="ru-RU" dirty="0"/>
              <a:t>., ведущий научный сотрудник лаборатории общего филологического образования ФГБНУ «Институт стратегии развития образования РАО</a:t>
            </a:r>
            <a:r>
              <a:rPr lang="ru-RU" dirty="0" smtClean="0"/>
              <a:t>»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www.youtube.com/watch?v=v_1Ji2QlHBM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9" y="2498594"/>
            <a:ext cx="7153417" cy="40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48066" y="336888"/>
            <a:ext cx="9951834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Методическая поддержка. </a:t>
            </a:r>
            <a:r>
              <a:rPr lang="ru-RU" sz="2800" b="1" spc="-40" dirty="0" err="1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Вебинары</a:t>
            </a: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91716" y="966675"/>
            <a:ext cx="110225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 октября, 14:00</a:t>
            </a:r>
          </a:p>
          <a:p>
            <a:r>
              <a:rPr lang="ru-RU" dirty="0"/>
              <a:t>Родная литература (русская): содержательно-методические аспекты нового предмета →</a:t>
            </a:r>
          </a:p>
          <a:p>
            <a:r>
              <a:rPr lang="ru-RU" dirty="0"/>
              <a:t>Ведущий </a:t>
            </a:r>
            <a:r>
              <a:rPr lang="ru-RU" dirty="0" err="1"/>
              <a:t>вебинара</a:t>
            </a:r>
            <a:r>
              <a:rPr lang="ru-RU" dirty="0"/>
              <a:t>: Жанна Николаевна Критарова - </a:t>
            </a:r>
            <a:r>
              <a:rPr lang="ru-RU" dirty="0" err="1"/>
              <a:t>к.п.н</a:t>
            </a:r>
            <a:r>
              <a:rPr lang="ru-RU" dirty="0"/>
              <a:t>., старший научный сотрудник лаборатории общего филологического образования ФГБНУ «Институт стратегии развития образования РАО</a:t>
            </a:r>
            <a:r>
              <a:rPr lang="ru-RU" dirty="0" smtClean="0"/>
              <a:t>»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www.youtube.com/watch?v=58RQzhu-8s8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1" y="2565070"/>
            <a:ext cx="6195532" cy="352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48066" y="336888"/>
            <a:ext cx="9951834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Методическая поддержка. </a:t>
            </a:r>
            <a:r>
              <a:rPr lang="ru-RU" sz="2800" b="1" spc="-40" dirty="0" err="1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Вебинары</a:t>
            </a: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95718" y="1496916"/>
            <a:ext cx="115194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/>
          </a:p>
          <a:p>
            <a:r>
              <a:rPr lang="ru-RU" dirty="0" smtClean="0"/>
              <a:t>Русский </a:t>
            </a:r>
            <a:r>
              <a:rPr lang="ru-RU" dirty="0"/>
              <a:t>родной язык   </a:t>
            </a:r>
            <a:r>
              <a:rPr lang="ru-RU" u="sng" dirty="0">
                <a:hlinkClick r:id="rId8"/>
              </a:rPr>
              <a:t>https://</a:t>
            </a:r>
            <a:r>
              <a:rPr lang="ru-RU" u="sng" dirty="0" smtClean="0">
                <a:hlinkClick r:id="rId8"/>
              </a:rPr>
              <a:t>cloud.prosv.ru/s/scwWHZAyqCf2jQC</a:t>
            </a:r>
            <a:r>
              <a:rPr lang="ru-RU" u="sng" dirty="0" smtClean="0"/>
              <a:t> </a:t>
            </a:r>
            <a:r>
              <a:rPr lang="ru-RU" dirty="0" smtClean="0"/>
              <a:t>  </a:t>
            </a:r>
          </a:p>
          <a:p>
            <a:endParaRPr lang="ru-RU" dirty="0" smtClean="0"/>
          </a:p>
          <a:p>
            <a:r>
              <a:rPr lang="ru-RU" dirty="0"/>
              <a:t>Русская родная литература </a:t>
            </a:r>
            <a:r>
              <a:rPr lang="ru-RU" dirty="0" smtClean="0"/>
              <a:t> </a:t>
            </a:r>
            <a:r>
              <a:rPr lang="ru-RU" u="sng" dirty="0">
                <a:hlinkClick r:id="rId9"/>
              </a:rPr>
              <a:t>https://</a:t>
            </a:r>
            <a:r>
              <a:rPr lang="ru-RU" u="sng" dirty="0" smtClean="0">
                <a:hlinkClick r:id="rId9"/>
              </a:rPr>
              <a:t>cloud.prosv.ru/s/Yain5PNcKzFpWrM</a:t>
            </a:r>
            <a:endParaRPr lang="ru-RU" u="sng" dirty="0" smtClean="0"/>
          </a:p>
          <a:p>
            <a:endParaRPr lang="ru-RU" u="sng" dirty="0"/>
          </a:p>
          <a:p>
            <a:r>
              <a:rPr lang="ru-RU" dirty="0"/>
              <a:t>ССЫЛКИ НА ПРОГРАММЫ по  родной русской литературе и литературному  чтению </a:t>
            </a:r>
            <a:r>
              <a:rPr lang="ru-RU" dirty="0" smtClean="0"/>
              <a:t>на </a:t>
            </a:r>
            <a:r>
              <a:rPr lang="ru-RU" dirty="0"/>
              <a:t>родном (русском) </a:t>
            </a:r>
            <a:r>
              <a:rPr lang="ru-RU" dirty="0" smtClean="0"/>
              <a:t>языке </a:t>
            </a:r>
            <a:endParaRPr lang="ru-RU" dirty="0"/>
          </a:p>
          <a:p>
            <a:r>
              <a:rPr lang="en-US" u="sng" dirty="0">
                <a:hlinkClick r:id="rId10"/>
              </a:rPr>
              <a:t>https://fgosreestr.ru/registry/rodnay-literature-russkay-5-9</a:t>
            </a:r>
            <a:r>
              <a:rPr lang="en-US" u="sng" dirty="0" smtClean="0">
                <a:hlinkClick r:id="rId10"/>
              </a:rPr>
              <a:t>/</a:t>
            </a:r>
            <a:r>
              <a:rPr lang="ru-RU" u="sng" dirty="0" smtClean="0"/>
              <a:t> </a:t>
            </a:r>
          </a:p>
          <a:p>
            <a:r>
              <a:rPr lang="en-US" u="sng" dirty="0">
                <a:hlinkClick r:id="rId11"/>
              </a:rPr>
              <a:t>https://fgosreestr.ru/registry/literat-chtenie-na-rodnom-russkom-yazyke</a:t>
            </a:r>
            <a:r>
              <a:rPr lang="en-US" u="sng" dirty="0" smtClean="0">
                <a:hlinkClick r:id="rId11"/>
              </a:rPr>
              <a:t>/</a:t>
            </a:r>
            <a:r>
              <a:rPr lang="ru-RU" u="sng" dirty="0" smtClean="0"/>
              <a:t> </a:t>
            </a:r>
            <a:r>
              <a:rPr lang="en-US" u="sng" dirty="0" smtClean="0"/>
              <a:t> </a:t>
            </a:r>
            <a:r>
              <a:rPr lang="ru-RU" u="sng" dirty="0" smtClean="0"/>
              <a:t> 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948066" y="336888"/>
            <a:ext cx="9951834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Методические материалы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класс: методический аппарат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378" y="1037413"/>
            <a:ext cx="1144818" cy="1569860"/>
          </a:xfrm>
          <a:prstGeom prst="rect">
            <a:avLst/>
          </a:prstGeom>
          <a:ln>
            <a:solidFill>
              <a:srgbClr val="D6421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58" y="1037413"/>
            <a:ext cx="5851077" cy="534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716" y="2796106"/>
            <a:ext cx="3506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Александрова Ольга </a:t>
            </a:r>
            <a:r>
              <a:rPr lang="ru-RU" dirty="0" err="1"/>
              <a:t>Макаровна</a:t>
            </a:r>
            <a:endParaRPr lang="ru-RU" dirty="0"/>
          </a:p>
          <a:p>
            <a:r>
              <a:rPr lang="ru-RU" dirty="0"/>
              <a:t>Кузнецова Марина Ивановна</a:t>
            </a:r>
          </a:p>
          <a:p>
            <a:r>
              <a:rPr lang="ru-RU" dirty="0"/>
              <a:t>Романова Владислава Юрьевна</a:t>
            </a:r>
          </a:p>
          <a:p>
            <a:r>
              <a:rPr lang="ru-RU" dirty="0"/>
              <a:t>Рябинина Любовь Анатольевна</a:t>
            </a:r>
          </a:p>
          <a:p>
            <a:r>
              <a:rPr lang="ru-RU" dirty="0"/>
              <a:t>Соколова Ольга Вениаминовна</a:t>
            </a:r>
          </a:p>
        </p:txBody>
      </p:sp>
    </p:spTree>
    <p:extLst>
      <p:ext uri="{BB962C8B-B14F-4D97-AF65-F5344CB8AC3E}">
        <p14:creationId xmlns:p14="http://schemas.microsoft.com/office/powerpoint/2010/main" val="42158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класс: содержание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9390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"/>
          <a:stretch/>
        </p:blipFill>
        <p:spPr bwMode="auto">
          <a:xfrm>
            <a:off x="295718" y="1338878"/>
            <a:ext cx="3778306" cy="457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9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69" y="1338877"/>
            <a:ext cx="7695631" cy="457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2344" y="4244453"/>
            <a:ext cx="1144818" cy="1569860"/>
          </a:xfrm>
          <a:prstGeom prst="rect">
            <a:avLst/>
          </a:prstGeom>
          <a:ln>
            <a:solidFill>
              <a:srgbClr val="D6421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24493" y="175289"/>
            <a:ext cx="824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УЧЕБНИК ФПУ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5" name="Прямоугольник 34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9552" y="1132441"/>
            <a:ext cx="807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Русский  родной язык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Учебник для формирования речевой культуры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53355" y="2048171"/>
            <a:ext cx="7580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курс предназначен для сопровождения и поддержки основного курса русского языка, обязательного для изучения во всех школах Российской </a:t>
            </a:r>
            <a:r>
              <a:rPr lang="ru-RU" dirty="0" smtClean="0"/>
              <a:t>Федерации;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работа </a:t>
            </a:r>
            <a:r>
              <a:rPr lang="ru-RU" dirty="0"/>
              <a:t>с учебником позволит расширить представления учащихся </a:t>
            </a:r>
            <a:r>
              <a:rPr lang="ru-RU" dirty="0" smtClean="0"/>
              <a:t>об отражении </a:t>
            </a:r>
            <a:r>
              <a:rPr lang="ru-RU" dirty="0"/>
              <a:t>в русском языке истории, материальной и духовной культуры русского народа, о русской языковой картине мира, </a:t>
            </a:r>
            <a:r>
              <a:rPr lang="ru-RU" dirty="0" smtClean="0"/>
              <a:t>                              о </a:t>
            </a:r>
            <a:r>
              <a:rPr lang="ru-RU" dirty="0"/>
              <a:t>закономерностях и основных тенденциях развития русского </a:t>
            </a:r>
            <a:r>
              <a:rPr lang="ru-RU" dirty="0" smtClean="0"/>
              <a:t>языка;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особое </a:t>
            </a:r>
            <a:r>
              <a:rPr lang="ru-RU" dirty="0"/>
              <a:t>внимание уделяется вопросам формирования речевой культуры учащихся </a:t>
            </a:r>
            <a:r>
              <a:rPr lang="ru-RU" dirty="0" smtClean="0"/>
              <a:t>в </a:t>
            </a:r>
            <a:r>
              <a:rPr lang="ru-RU" dirty="0"/>
              <a:t>современной языковой ситуации, в том числе связанным </a:t>
            </a:r>
            <a:r>
              <a:rPr lang="ru-RU" dirty="0" smtClean="0"/>
              <a:t>                 с </a:t>
            </a:r>
            <a:r>
              <a:rPr lang="ru-RU" dirty="0"/>
              <a:t>коммуникацией </a:t>
            </a:r>
            <a:r>
              <a:rPr lang="ru-RU" dirty="0" smtClean="0"/>
              <a:t>в </a:t>
            </a:r>
            <a:r>
              <a:rPr lang="ru-RU" dirty="0"/>
              <a:t>интернет-пространстве</a:t>
            </a: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3" y="1998274"/>
            <a:ext cx="1150649" cy="161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7" y="3764478"/>
            <a:ext cx="1171364" cy="159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b="52064"/>
          <a:stretch/>
        </p:blipFill>
        <p:spPr bwMode="auto">
          <a:xfrm>
            <a:off x="10569039" y="5132212"/>
            <a:ext cx="1619910" cy="165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309606"/>
              </p:ext>
            </p:extLst>
          </p:nvPr>
        </p:nvGraphicFramePr>
        <p:xfrm>
          <a:off x="519816" y="5400182"/>
          <a:ext cx="6932712" cy="1024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000">
                  <a:extLst>
                    <a:ext uri="{9D8B030D-6E8A-4147-A177-3AD203B41FA5}">
                      <a16:colId xmlns:a16="http://schemas.microsoft.com/office/drawing/2014/main" xmlns="" val="1147910596"/>
                    </a:ext>
                  </a:extLst>
                </a:gridCol>
                <a:gridCol w="1613969">
                  <a:extLst>
                    <a:ext uri="{9D8B030D-6E8A-4147-A177-3AD203B41FA5}">
                      <a16:colId xmlns:a16="http://schemas.microsoft.com/office/drawing/2014/main" xmlns="" val="892373509"/>
                    </a:ext>
                  </a:extLst>
                </a:gridCol>
                <a:gridCol w="853765">
                  <a:extLst>
                    <a:ext uri="{9D8B030D-6E8A-4147-A177-3AD203B41FA5}">
                      <a16:colId xmlns:a16="http://schemas.microsoft.com/office/drawing/2014/main" xmlns="" val="753614388"/>
                    </a:ext>
                  </a:extLst>
                </a:gridCol>
                <a:gridCol w="3574978">
                  <a:extLst>
                    <a:ext uri="{9D8B030D-6E8A-4147-A177-3AD203B41FA5}">
                      <a16:colId xmlns:a16="http://schemas.microsoft.com/office/drawing/2014/main" xmlns="" val="2740690258"/>
                    </a:ext>
                  </a:extLst>
                </a:gridCol>
              </a:tblGrid>
              <a:tr h="451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№ ФПУ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7200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НАИМЕНОВАНИЕ УЧЕБНИКА 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7200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КЛАССЫ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7200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АВТОРЫ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7200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2632325"/>
                  </a:ext>
                </a:extLst>
              </a:tr>
              <a:tr h="572394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3.2.1.1.12.1</a:t>
                      </a: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3.2.1.1.12.5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108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100" dirty="0" smtClean="0">
                          <a:latin typeface="+mn-lt"/>
                        </a:rPr>
                        <a:t>Русский родной язык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endParaRPr lang="ru-RU" sz="1100" dirty="0">
                        <a:latin typeface="+mn-lt"/>
                      </a:endParaRPr>
                    </a:p>
                  </a:txBody>
                  <a:tcPr marL="10800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5-9</a:t>
                      </a:r>
                    </a:p>
                  </a:txBody>
                  <a:tcPr marL="10800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Александрова О.М., Загоровская О.В., Богданов С.И., Вербицкая Л.А., Гостева Ю.Н., Добротина И.Н., Нарушевич А.Г., Казакова Е.И., Васильевых И.П.</a:t>
                      </a:r>
                    </a:p>
                  </a:txBody>
                  <a:tcPr marL="10800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3950474"/>
                  </a:ext>
                </a:extLst>
              </a:tr>
            </a:tbl>
          </a:graphicData>
        </a:graphic>
      </p:graphicFrame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39" y="3141153"/>
            <a:ext cx="1169216" cy="162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493614" y="4896851"/>
            <a:ext cx="2446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СОСТАВ УМК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учебник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программа                               с планированием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ЭФУ 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496076" y="4913591"/>
            <a:ext cx="2302551" cy="1478063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69065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класс: задания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23" y="887103"/>
            <a:ext cx="1144818" cy="1569860"/>
          </a:xfrm>
          <a:prstGeom prst="rect">
            <a:avLst/>
          </a:prstGeom>
          <a:ln>
            <a:solidFill>
              <a:srgbClr val="D6421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778" y="805478"/>
            <a:ext cx="9145251" cy="589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6" t="56142" r="14741" b="7052"/>
          <a:stretch/>
        </p:blipFill>
        <p:spPr bwMode="auto">
          <a:xfrm>
            <a:off x="1770645" y="751617"/>
            <a:ext cx="6650474" cy="60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98" y="982638"/>
            <a:ext cx="1245931" cy="158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класс: методический аппарат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21118" y="982638"/>
            <a:ext cx="3478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Александрова Ольга </a:t>
            </a:r>
            <a:r>
              <a:rPr lang="ru-RU" dirty="0" err="1"/>
              <a:t>Макаровна</a:t>
            </a:r>
            <a:r>
              <a:rPr lang="ru-RU" dirty="0"/>
              <a:t>, Аристова Мария Александровна</a:t>
            </a:r>
          </a:p>
          <a:p>
            <a:r>
              <a:rPr lang="ru-RU" dirty="0"/>
              <a:t>Беляева Наталья Васильевна, Добротина Ирина </a:t>
            </a:r>
            <a:r>
              <a:rPr lang="ru-RU" dirty="0" err="1"/>
              <a:t>Нургаиновна</a:t>
            </a:r>
            <a:endParaRPr lang="ru-RU" dirty="0"/>
          </a:p>
          <a:p>
            <a:r>
              <a:rPr lang="ru-RU" dirty="0"/>
              <a:t>Критарова Жанна Николаевна, </a:t>
            </a:r>
            <a:r>
              <a:rPr lang="ru-RU" dirty="0" err="1"/>
              <a:t>Мухаметшина</a:t>
            </a:r>
            <a:r>
              <a:rPr lang="ru-RU" dirty="0"/>
              <a:t> Резеда </a:t>
            </a:r>
            <a:r>
              <a:rPr lang="ru-RU" dirty="0" err="1"/>
              <a:t>Фаилевна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0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66" y="751617"/>
            <a:ext cx="4171537" cy="584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98" y="982638"/>
            <a:ext cx="1245931" cy="158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класс: содержание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6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66" y="880259"/>
            <a:ext cx="8763687" cy="57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98" y="982638"/>
            <a:ext cx="1245931" cy="158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класс: содержание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398" y="982638"/>
            <a:ext cx="1245931" cy="158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класс: задания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66" y="982638"/>
            <a:ext cx="8466210" cy="557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14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20669" r="56208" b="43248"/>
          <a:stretch/>
        </p:blipFill>
        <p:spPr bwMode="auto">
          <a:xfrm>
            <a:off x="5172502" y="1358340"/>
            <a:ext cx="5610728" cy="466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2" y="829292"/>
            <a:ext cx="1209601" cy="162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класс: методический аппарат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740" y="2811439"/>
            <a:ext cx="4671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Александрова Ольга </a:t>
            </a:r>
            <a:r>
              <a:rPr lang="ru-RU" dirty="0" err="1"/>
              <a:t>Макаровна</a:t>
            </a:r>
            <a:endParaRPr lang="ru-RU" dirty="0"/>
          </a:p>
          <a:p>
            <a:r>
              <a:rPr lang="ru-RU" dirty="0"/>
              <a:t>Аристова Мария Александровна</a:t>
            </a:r>
          </a:p>
          <a:p>
            <a:r>
              <a:rPr lang="ru-RU" dirty="0"/>
              <a:t>Беляева Наталья Васильевна</a:t>
            </a:r>
          </a:p>
          <a:p>
            <a:r>
              <a:rPr lang="ru-RU" dirty="0"/>
              <a:t>Добротина Ирина </a:t>
            </a:r>
            <a:r>
              <a:rPr lang="ru-RU" dirty="0" err="1"/>
              <a:t>Нургаиновна</a:t>
            </a:r>
            <a:endParaRPr lang="ru-RU" dirty="0"/>
          </a:p>
          <a:p>
            <a:r>
              <a:rPr lang="ru-RU" dirty="0"/>
              <a:t>Критарова Жанна Николаевна</a:t>
            </a:r>
          </a:p>
          <a:p>
            <a:r>
              <a:rPr lang="ru-RU" dirty="0" err="1"/>
              <a:t>Мухаметшина</a:t>
            </a:r>
            <a:r>
              <a:rPr lang="ru-RU" dirty="0"/>
              <a:t> Резеда </a:t>
            </a:r>
            <a:r>
              <a:rPr lang="ru-RU" dirty="0" err="1"/>
              <a:t>Фаилевна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5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14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8" t="13009" r="23574" b="9072"/>
          <a:stretch/>
        </p:blipFill>
        <p:spPr bwMode="auto">
          <a:xfrm>
            <a:off x="2536177" y="751617"/>
            <a:ext cx="4158005" cy="589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2" y="829292"/>
            <a:ext cx="1209601" cy="162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48066" y="336888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класс: содержание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66" y="908549"/>
            <a:ext cx="7758428" cy="551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4" y="908549"/>
            <a:ext cx="1209601" cy="162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48066" y="315740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класс: содержание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4" y="908549"/>
            <a:ext cx="1209601" cy="162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48066" y="315740"/>
            <a:ext cx="9951834" cy="41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класс: рубрики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576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2" b="14723"/>
          <a:stretch/>
        </p:blipFill>
        <p:spPr bwMode="auto">
          <a:xfrm>
            <a:off x="1948066" y="730469"/>
            <a:ext cx="8771519" cy="26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" y="3370807"/>
            <a:ext cx="6905317" cy="308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6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60" y="3561041"/>
            <a:ext cx="4803510" cy="220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6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040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3" t="55121" r="25109" b="32749"/>
          <a:stretch/>
        </p:blipFill>
        <p:spPr bwMode="auto">
          <a:xfrm>
            <a:off x="240697" y="1408441"/>
            <a:ext cx="4700316" cy="104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705" r="75322" b="87017"/>
          <a:stretch/>
        </p:blipFill>
        <p:spPr bwMode="auto">
          <a:xfrm>
            <a:off x="295718" y="2756294"/>
            <a:ext cx="4812338" cy="108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60594" r="40582" b="29417"/>
          <a:stretch/>
        </p:blipFill>
        <p:spPr bwMode="auto">
          <a:xfrm>
            <a:off x="295718" y="4176213"/>
            <a:ext cx="4812338" cy="83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54559" b="89669"/>
          <a:stretch/>
        </p:blipFill>
        <p:spPr bwMode="auto">
          <a:xfrm>
            <a:off x="6395135" y="4213964"/>
            <a:ext cx="3881629" cy="94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35" y="1408441"/>
            <a:ext cx="4559706" cy="104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35" y="2865752"/>
            <a:ext cx="4653857" cy="97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948066" y="336888"/>
            <a:ext cx="1723182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Рубрики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2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b="52127"/>
          <a:stretch/>
        </p:blipFill>
        <p:spPr>
          <a:xfrm>
            <a:off x="9336505" y="3967166"/>
            <a:ext cx="2855495" cy="2890834"/>
          </a:xfrm>
          <a:prstGeom prst="rect">
            <a:avLst/>
          </a:prstGeom>
          <a:effectLst/>
        </p:spPr>
      </p:pic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9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9355" y="501965"/>
            <a:ext cx="9694294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л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иний УМК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«Русский родной язык»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62156" r="47933"/>
          <a:stretch/>
        </p:blipFill>
        <p:spPr>
          <a:xfrm>
            <a:off x="0" y="4737019"/>
            <a:ext cx="1771050" cy="2120981"/>
          </a:xfrm>
          <a:prstGeom prst="rect">
            <a:avLst/>
          </a:prstGeom>
          <a:effectLst/>
        </p:spPr>
      </p:pic>
      <p:sp>
        <p:nvSpPr>
          <p:cNvPr id="6" name="Прямоугольник 5"/>
          <p:cNvSpPr/>
          <p:nvPr/>
        </p:nvSpPr>
        <p:spPr>
          <a:xfrm>
            <a:off x="480703" y="1500574"/>
            <a:ext cx="10911054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Три содержательных блока соответствуют программе основного курса русского языка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но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дублируют ее: </a:t>
            </a:r>
          </a:p>
          <a:p>
            <a:pPr marL="742950" lvl="2" indent="-285750">
              <a:lnSpc>
                <a:spcPct val="11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1-4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классы: «Русский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язык: прошлое и настоящее», «Язык в действии», «Секреты речи и текста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</a:t>
            </a:r>
          </a:p>
          <a:p>
            <a:pPr marL="742950" lvl="2" indent="-285750">
              <a:lnSpc>
                <a:spcPct val="11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5-9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классы: "Язык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культура", "Культура речи", "Речь. Речевая деятельность. Текст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".</a:t>
            </a:r>
          </a:p>
          <a:p>
            <a:pPr marL="742950" lvl="2" indent="-285750">
              <a:lnSpc>
                <a:spcPct val="115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lnSpc>
                <a:spcPct val="115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Практико-ориентированный характер заданий предусматривает активные формы взаимодействия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учащихся,      включая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совместную работу в парах и группах для отработки навыков коммуникации и культуры речи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lvl="0" indent="-285750">
              <a:lnSpc>
                <a:spcPct val="115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Современный социокультурный контекст и исторические сведения, любопытные факты и исследовательские  проекты,  способствуют поддержанию интереса  и формированию общекультурных и коммуникативных компетенций учащихся, позволяя им избегать ошибок речевого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поведения.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0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7849" y="975495"/>
            <a:ext cx="801615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Родное плохим не бывает…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И. Н. Добротина,</a:t>
            </a:r>
          </a:p>
          <a:p>
            <a:pPr algn="just"/>
            <a:r>
              <a:rPr lang="ru-RU" dirty="0" smtClean="0"/>
              <a:t>заведующий </a:t>
            </a:r>
            <a:r>
              <a:rPr lang="ru-RU" dirty="0"/>
              <a:t>лабораторией </a:t>
            </a:r>
            <a:r>
              <a:rPr lang="ru-RU" dirty="0" smtClean="0"/>
              <a:t>филологического </a:t>
            </a:r>
            <a:r>
              <a:rPr lang="ru-RU" dirty="0"/>
              <a:t>общего образования ФГБНУ «Институт стратегии развития образования РАО», </a:t>
            </a:r>
            <a:r>
              <a:rPr lang="ru-RU" dirty="0" smtClean="0"/>
              <a:t>кандидат  педагогических наук, </a:t>
            </a:r>
            <a:r>
              <a:rPr lang="ru-RU" dirty="0"/>
              <a:t>лауреат премии Президента Российской </a:t>
            </a:r>
            <a:r>
              <a:rPr lang="ru-RU" dirty="0" smtClean="0"/>
              <a:t>Федерации, член авторского коллектива учебников и учебных пособий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37571" name="Picture 3" descr="C:\Users\GKryukova\Desktop\2020\КОНФЕРЕНЦИЯ 20.11.2020\ФОТО СПИКЕРОВ_БОГАЕНКО\И. Н. Доброти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78" y="975495"/>
            <a:ext cx="2039438" cy="309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83D03F6-82DD-4D4E-9D5F-7AC35EB31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459" y="4323104"/>
            <a:ext cx="1177583" cy="15518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5798D09-1F97-4820-B6A4-CF0907C75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2818" y="4926840"/>
            <a:ext cx="1127702" cy="148760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15" y="4359706"/>
            <a:ext cx="1119821" cy="147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1775" y="4630528"/>
            <a:ext cx="1471598" cy="186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02" y="4630528"/>
            <a:ext cx="1404534" cy="188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00" y="4639208"/>
            <a:ext cx="1452692" cy="1888746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58" y="4620501"/>
            <a:ext cx="1444697" cy="187835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24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51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986" y="5078043"/>
            <a:ext cx="368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До 15 марта 2021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8378" y="2013841"/>
            <a:ext cx="102371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Оптом:</a:t>
            </a:r>
          </a:p>
          <a:p>
            <a:pPr algn="ctr"/>
            <a:r>
              <a:rPr lang="ru-RU" sz="2800" dirty="0" smtClean="0"/>
              <a:t>отдел </a:t>
            </a:r>
            <a:r>
              <a:rPr lang="ru-RU" sz="2800" dirty="0"/>
              <a:t>по работе с государственными заказами: </a:t>
            </a:r>
          </a:p>
          <a:p>
            <a:pPr algn="ctr"/>
            <a:r>
              <a:rPr lang="ru-RU" sz="2800" dirty="0"/>
              <a:t>руководитель Трофимова Галина Владимировна (только оптовые закупки пособий), </a:t>
            </a:r>
          </a:p>
          <a:p>
            <a:pPr algn="ctr"/>
            <a:r>
              <a:rPr lang="ru-RU" sz="2800" dirty="0"/>
              <a:t>тел.: +7 (495) 789-30-40, доб. 41-44, </a:t>
            </a:r>
          </a:p>
          <a:p>
            <a:pPr algn="ctr"/>
            <a:r>
              <a:rPr lang="ru-RU" sz="2800" dirty="0"/>
              <a:t>e-</a:t>
            </a:r>
            <a:r>
              <a:rPr lang="ru-RU" sz="2800" dirty="0" err="1"/>
              <a:t>mail</a:t>
            </a:r>
            <a:r>
              <a:rPr lang="ru-RU" sz="2800" dirty="0"/>
              <a:t>: </a:t>
            </a:r>
            <a:r>
              <a:rPr lang="ru-RU" sz="2800" dirty="0" smtClean="0">
                <a:hlinkClick r:id="rId3"/>
              </a:rPr>
              <a:t>GTrofimova@prosv.ru</a:t>
            </a:r>
            <a:r>
              <a:rPr lang="ru-RU" sz="2800" dirty="0" smtClean="0"/>
              <a:t> 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В розницу:</a:t>
            </a:r>
          </a:p>
          <a:p>
            <a:pPr algn="ctr"/>
            <a:r>
              <a:rPr lang="ru-RU" sz="2800" dirty="0"/>
              <a:t>интернет-магазин </a:t>
            </a:r>
            <a:r>
              <a:rPr lang="en-US" sz="2800" dirty="0" smtClean="0">
                <a:hlinkClick r:id="rId4"/>
              </a:rPr>
              <a:t>shop.prosv.ru</a:t>
            </a:r>
            <a:r>
              <a:rPr lang="ru-RU" sz="2800" dirty="0" smtClean="0"/>
              <a:t>       </a:t>
            </a:r>
            <a:endParaRPr lang="ru-RU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901998" y="215273"/>
            <a:ext cx="869217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ЗАКУПКА ПОСОБИЙ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53355" y="1101664"/>
            <a:ext cx="1027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За средства школы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только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оптовые закупки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пособий</a:t>
            </a:r>
            <a:endParaRPr lang="ru-RU" b="1" dirty="0">
              <a:solidFill>
                <a:schemeClr val="accent1">
                  <a:lumMod val="7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 </a:t>
            </a:r>
          </a:p>
        </p:txBody>
      </p:sp>
      <p:sp>
        <p:nvSpPr>
          <p:cNvPr id="33" name="Нашивка 32"/>
          <p:cNvSpPr/>
          <p:nvPr/>
        </p:nvSpPr>
        <p:spPr>
          <a:xfrm rot="10800000">
            <a:off x="6398289" y="2013841"/>
            <a:ext cx="502757" cy="496117"/>
          </a:xfrm>
          <a:prstGeom prst="chevron">
            <a:avLst/>
          </a:prstGeom>
          <a:solidFill>
            <a:srgbClr val="F5B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 rot="10800000">
            <a:off x="6647046" y="5078043"/>
            <a:ext cx="491447" cy="458211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186182" y="2852936"/>
            <a:ext cx="11819633" cy="336037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0" y="20245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3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=""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21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</p:txBody>
      </p:sp>
      <p:sp>
        <p:nvSpPr>
          <p:cNvPr id="94" name="Подзаголовок 2"/>
          <p:cNvSpPr txBox="1">
            <a:spLocks/>
          </p:cNvSpPr>
          <p:nvPr/>
        </p:nvSpPr>
        <p:spPr>
          <a:xfrm>
            <a:off x="1909444" y="5023146"/>
            <a:ext cx="845942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Краснопролетарская, д. 16, стр. 3, подъезд 8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бизнес-центр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«Новослободский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vopros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@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prosv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.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ru</a:t>
            </a:r>
            <a:endParaRPr lang="ru-RU" sz="1200" spc="-4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6" name="Рисунок 2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4" y="4735857"/>
            <a:ext cx="1477452" cy="14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4441" y="3326768"/>
            <a:ext cx="8269623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1635" algn="just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Учебники в увлекательной форме расскажут ребятам об истории русского языка, раскроют его секреты и покажут, насколько он красив и самобытен. </a:t>
            </a:r>
            <a:endParaRPr lang="ru-RU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indent="381635" algn="just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Учебные материалы помогут учителю включить детей в практическую речевую деятельность и научить их,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             в 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том числе:</a:t>
            </a:r>
            <a:endParaRPr lang="ru-RU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выбирать 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из нескольких возможных слов то, которое наиболее точно соответствует обозначаемому предмету или явлению реальной действительности; </a:t>
            </a:r>
            <a:endParaRPr lang="ru-RU" sz="1400" dirty="0" smtClean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убедительно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выражать свои мысли и точно понимать мысли других людей; </a:t>
            </a:r>
            <a:endParaRPr lang="ru-RU" sz="14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использовать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языковую интуицию.</a:t>
            </a:r>
            <a:endParaRPr lang="ru-RU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       Красочное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оформление и большое количество ярких иллюстраций облегчит восприятие материала.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66555" y="472726"/>
            <a:ext cx="9333345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 1-4 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80539" y="1512728"/>
            <a:ext cx="2491912" cy="2899465"/>
          </a:xfrm>
          <a:prstGeom prst="rect">
            <a:avLst/>
          </a:prstGeom>
          <a:solidFill>
            <a:srgbClr val="CCEC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11" tIns="47306" rIns="94611" bIns="47306" rtlCol="0" anchor="ctr"/>
          <a:lstStyle/>
          <a:p>
            <a:pPr algn="ctr"/>
            <a:endParaRPr lang="ru-RU" sz="1673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735500" y="1710607"/>
            <a:ext cx="2381991" cy="2598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cap="all" dirty="0">
                <a:latin typeface="Myriad Pro" pitchFamily="34" charset="0"/>
              </a:rPr>
              <a:t>Авторский коллектив:</a:t>
            </a:r>
          </a:p>
          <a:p>
            <a:pPr algn="l"/>
            <a:endParaRPr lang="en-US" sz="1400" cap="all" dirty="0">
              <a:latin typeface="Myriad Pro" pitchFamily="34" charset="0"/>
            </a:endParaRPr>
          </a:p>
          <a:p>
            <a:pPr algn="l"/>
            <a:r>
              <a:rPr lang="ru-RU" sz="1400" cap="all" dirty="0">
                <a:latin typeface="Myriad Pro" pitchFamily="34" charset="0"/>
              </a:rPr>
              <a:t>Александрова О. М., </a:t>
            </a:r>
          </a:p>
          <a:p>
            <a:pPr algn="l"/>
            <a:r>
              <a:rPr lang="ru-RU" sz="1400" cap="all" dirty="0">
                <a:latin typeface="Myriad Pro" pitchFamily="34" charset="0"/>
              </a:rPr>
              <a:t>Вербицкая Л. А., </a:t>
            </a:r>
          </a:p>
          <a:p>
            <a:pPr algn="l"/>
            <a:r>
              <a:rPr lang="ru-RU" sz="1400" cap="all" dirty="0">
                <a:latin typeface="Myriad Pro" pitchFamily="34" charset="0"/>
              </a:rPr>
              <a:t>Богданов С. И., </a:t>
            </a:r>
          </a:p>
          <a:p>
            <a:pPr algn="l"/>
            <a:r>
              <a:rPr lang="ru-RU" sz="1400" cap="all" dirty="0">
                <a:latin typeface="Myriad Pro" pitchFamily="34" charset="0"/>
              </a:rPr>
              <a:t>Казакова Е. И.,  </a:t>
            </a:r>
          </a:p>
          <a:p>
            <a:pPr algn="l"/>
            <a:r>
              <a:rPr lang="ru-RU" sz="1400" cap="all" dirty="0">
                <a:latin typeface="Myriad Pro" pitchFamily="34" charset="0"/>
              </a:rPr>
              <a:t>Кузнецова М. И., </a:t>
            </a:r>
          </a:p>
          <a:p>
            <a:pPr algn="l"/>
            <a:r>
              <a:rPr lang="ru-RU" sz="1400" cap="all" dirty="0" err="1">
                <a:latin typeface="Myriad Pro" pitchFamily="34" charset="0"/>
              </a:rPr>
              <a:t>Петленко</a:t>
            </a:r>
            <a:r>
              <a:rPr lang="ru-RU" sz="1400" cap="all" dirty="0">
                <a:latin typeface="Myriad Pro" pitchFamily="34" charset="0"/>
              </a:rPr>
              <a:t> Л. В., </a:t>
            </a:r>
          </a:p>
          <a:p>
            <a:pPr algn="l"/>
            <a:r>
              <a:rPr lang="ru-RU" sz="1400" cap="all" dirty="0">
                <a:latin typeface="Myriad Pro" pitchFamily="34" charset="0"/>
              </a:rPr>
              <a:t>Романова В. Ю.,</a:t>
            </a:r>
          </a:p>
          <a:p>
            <a:pPr algn="l"/>
            <a:r>
              <a:rPr lang="ru-RU" sz="1400" cap="all" dirty="0">
                <a:latin typeface="Myriad Pro" pitchFamily="34" charset="0"/>
              </a:rPr>
              <a:t>Рябинина  Л. А.,</a:t>
            </a:r>
          </a:p>
          <a:p>
            <a:pPr algn="l"/>
            <a:r>
              <a:rPr lang="ru-RU" sz="1400" cap="all" dirty="0">
                <a:latin typeface="Myriad Pro" pitchFamily="34" charset="0"/>
              </a:rPr>
              <a:t>Соколова О. В.</a:t>
            </a:r>
          </a:p>
          <a:p>
            <a:pPr algn="l"/>
            <a:endParaRPr lang="ru-RU" sz="1487" cap="all" dirty="0">
              <a:latin typeface="Myriad Pro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3" y="1560237"/>
            <a:ext cx="1277425" cy="166086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47" y="1560236"/>
            <a:ext cx="1262233" cy="1641117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89" y="1560238"/>
            <a:ext cx="1275043" cy="165777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63" y="1560237"/>
            <a:ext cx="1262233" cy="1641117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128533"/>
              </p:ext>
            </p:extLst>
          </p:nvPr>
        </p:nvGraphicFramePr>
        <p:xfrm>
          <a:off x="256748" y="5688708"/>
          <a:ext cx="11409071" cy="962025"/>
        </p:xfrm>
        <a:graphic>
          <a:graphicData uri="http://schemas.openxmlformats.org/drawingml/2006/table">
            <a:tbl>
              <a:tblPr/>
              <a:tblGrid>
                <a:gridCol w="1022600">
                  <a:extLst>
                    <a:ext uri="{9D8B030D-6E8A-4147-A177-3AD203B41FA5}">
                      <a16:colId xmlns="" xmlns:a16="http://schemas.microsoft.com/office/drawing/2014/main" val="2280801192"/>
                    </a:ext>
                  </a:extLst>
                </a:gridCol>
                <a:gridCol w="4122038">
                  <a:extLst>
                    <a:ext uri="{9D8B030D-6E8A-4147-A177-3AD203B41FA5}">
                      <a16:colId xmlns="" xmlns:a16="http://schemas.microsoft.com/office/drawing/2014/main" val="539208348"/>
                    </a:ext>
                  </a:extLst>
                </a:gridCol>
                <a:gridCol w="2224710">
                  <a:extLst>
                    <a:ext uri="{9D8B030D-6E8A-4147-A177-3AD203B41FA5}">
                      <a16:colId xmlns="" xmlns:a16="http://schemas.microsoft.com/office/drawing/2014/main" val="2044401723"/>
                    </a:ext>
                  </a:extLst>
                </a:gridCol>
                <a:gridCol w="16036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36079">
                  <a:extLst>
                    <a:ext uri="{9D8B030D-6E8A-4147-A177-3AD203B41FA5}">
                      <a16:colId xmlns="" xmlns:a16="http://schemas.microsoft.com/office/drawing/2014/main" val="2749784155"/>
                    </a:ext>
                  </a:extLst>
                </a:gridCol>
              </a:tblGrid>
              <a:tr h="1409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№ ФПУ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Авторы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Название учебника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Код номенклатуры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Параметры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40919605"/>
                  </a:ext>
                </a:extLst>
              </a:tr>
              <a:tr h="14099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3.1.1.1.22.1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Вербицкая Л. А., Богданов С. И. 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1 класс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11-1588-01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112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089202"/>
                  </a:ext>
                </a:extLst>
              </a:tr>
              <a:tr h="14099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3.1.1.1.22.2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Вербицкая Л. А., Богданов С. И. 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2 класс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61-0316-01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144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4413955"/>
                  </a:ext>
                </a:extLst>
              </a:tr>
              <a:tr h="14099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3.1.1.1.22.3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Вербицкая Л. А., Богданов С. И. 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3 класс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61-0317-01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144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0815184"/>
                  </a:ext>
                </a:extLst>
              </a:tr>
              <a:tr h="16463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3.1.1.1.22.4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 М., Вербицкая Л. А., Богданов С. И. и др.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Русский родной язык. 4 класс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61-0318-01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84*108/16, 142 с.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venir Book"/>
                          <a:cs typeface="Arial" panose="020B0604020202020204" pitchFamily="34" charset="0"/>
                        </a:rPr>
                        <a:t>, 4 краски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4587290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6" name="Прямая соединительная линия 35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95718" y="161008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016643" y="133508"/>
            <a:ext cx="8350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УЧЕБНИК ФПУ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4" name="Прямоугольник 33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09552" y="1132441"/>
            <a:ext cx="807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 Русский родной язык.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Примеры заданий</a:t>
            </a:r>
            <a:endParaRPr lang="ru-RU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19" y="2030681"/>
            <a:ext cx="3956965" cy="190382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0" y="2716266"/>
            <a:ext cx="2784446" cy="196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79" y="2047213"/>
            <a:ext cx="3574474" cy="255918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70236" y="5096483"/>
            <a:ext cx="2289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нелинейные тексты</a:t>
            </a:r>
            <a:endParaRPr lang="ru-RU" sz="1600" b="1" dirty="0"/>
          </a:p>
        </p:txBody>
      </p:sp>
      <p:sp>
        <p:nvSpPr>
          <p:cNvPr id="38" name="Нашивка 37"/>
          <p:cNvSpPr/>
          <p:nvPr/>
        </p:nvSpPr>
        <p:spPr>
          <a:xfrm rot="16200000">
            <a:off x="571379" y="4610145"/>
            <a:ext cx="436332" cy="536343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87" y="2030681"/>
            <a:ext cx="287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задания, связанные </a:t>
            </a:r>
          </a:p>
          <a:p>
            <a:r>
              <a:rPr lang="ru-RU" b="1" dirty="0" smtClean="0"/>
              <a:t>с жизненной ситуацией </a:t>
            </a:r>
            <a:endParaRPr lang="ru-RU" b="1" dirty="0"/>
          </a:p>
        </p:txBody>
      </p:sp>
      <p:sp>
        <p:nvSpPr>
          <p:cNvPr id="39" name="Нашивка 38"/>
          <p:cNvSpPr/>
          <p:nvPr/>
        </p:nvSpPr>
        <p:spPr>
          <a:xfrm rot="10800000" flipH="1">
            <a:off x="2610272" y="2084585"/>
            <a:ext cx="534286" cy="543587"/>
          </a:xfrm>
          <a:prstGeom prst="chevron">
            <a:avLst/>
          </a:prstGeom>
          <a:solidFill>
            <a:srgbClr val="F5B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89049" y="4029648"/>
            <a:ext cx="170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диалог культур</a:t>
            </a:r>
            <a:endParaRPr lang="ru-RU" b="1" dirty="0"/>
          </a:p>
        </p:txBody>
      </p:sp>
      <p:sp>
        <p:nvSpPr>
          <p:cNvPr id="40" name="Нашивка 39"/>
          <p:cNvSpPr/>
          <p:nvPr/>
        </p:nvSpPr>
        <p:spPr>
          <a:xfrm rot="16200000">
            <a:off x="9719848" y="3926693"/>
            <a:ext cx="446441" cy="498133"/>
          </a:xfrm>
          <a:prstGeom prst="chevron">
            <a:avLst/>
          </a:prstGeom>
          <a:solidFill>
            <a:srgbClr val="40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8" t="32040" r="1860" b="14091"/>
          <a:stretch/>
        </p:blipFill>
        <p:spPr bwMode="auto">
          <a:xfrm>
            <a:off x="2610271" y="4744332"/>
            <a:ext cx="2098450" cy="18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43840" r="51824" b="21943"/>
          <a:stretch/>
        </p:blipFill>
        <p:spPr bwMode="auto">
          <a:xfrm>
            <a:off x="8278529" y="4744332"/>
            <a:ext cx="3554390" cy="194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7" r="3933" b="66870"/>
          <a:stretch/>
        </p:blipFill>
        <p:spPr bwMode="auto">
          <a:xfrm>
            <a:off x="4830055" y="4660151"/>
            <a:ext cx="3253665" cy="20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Нашивка 43"/>
          <p:cNvSpPr/>
          <p:nvPr/>
        </p:nvSpPr>
        <p:spPr>
          <a:xfrm>
            <a:off x="2116794" y="5024170"/>
            <a:ext cx="443371" cy="483180"/>
          </a:xfrm>
          <a:prstGeom prst="chevron">
            <a:avLst/>
          </a:prstGeom>
          <a:solidFill>
            <a:srgbClr val="43D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95718" y="161008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016643" y="133508"/>
            <a:ext cx="8350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УЧЕБНИК ФПУ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4" name="Прямоугольник 33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" y="1185562"/>
            <a:ext cx="1218600" cy="635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09552" y="1132441"/>
            <a:ext cx="807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Open Sans" pitchFamily="34" charset="0"/>
                <a:cs typeface="Open Sans" pitchFamily="34" charset="0"/>
              </a:rPr>
              <a:t>Русский родной язык.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Примеры заданий</a:t>
            </a:r>
            <a:endParaRPr lang="ru-RU" dirty="0"/>
          </a:p>
        </p:txBody>
      </p:sp>
      <p:sp>
        <p:nvSpPr>
          <p:cNvPr id="39" name="Нашивка 38"/>
          <p:cNvSpPr/>
          <p:nvPr/>
        </p:nvSpPr>
        <p:spPr>
          <a:xfrm rot="10800000" flipH="1">
            <a:off x="8308008" y="5820896"/>
            <a:ext cx="534286" cy="543587"/>
          </a:xfrm>
          <a:prstGeom prst="chevron">
            <a:avLst/>
          </a:prstGeom>
          <a:solidFill>
            <a:srgbClr val="F5B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1374" r="326" b="25160"/>
          <a:stretch/>
        </p:blipFill>
        <p:spPr bwMode="auto">
          <a:xfrm>
            <a:off x="5908604" y="1842995"/>
            <a:ext cx="5567377" cy="335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0"/>
          <a:stretch/>
        </p:blipFill>
        <p:spPr bwMode="auto">
          <a:xfrm>
            <a:off x="195064" y="1842995"/>
            <a:ext cx="5713540" cy="11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8076816" y="1820562"/>
            <a:ext cx="228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нелинейные тексты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Нашивка 46"/>
          <p:cNvSpPr/>
          <p:nvPr/>
        </p:nvSpPr>
        <p:spPr>
          <a:xfrm rot="5400000">
            <a:off x="10239518" y="1807686"/>
            <a:ext cx="443371" cy="483180"/>
          </a:xfrm>
          <a:prstGeom prst="chevron">
            <a:avLst/>
          </a:prstGeom>
          <a:solidFill>
            <a:srgbClr val="43D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0538" y="2806823"/>
            <a:ext cx="132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проекты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51" name="Нашивка 50"/>
          <p:cNvSpPr/>
          <p:nvPr/>
        </p:nvSpPr>
        <p:spPr>
          <a:xfrm rot="16200000">
            <a:off x="3194564" y="2710846"/>
            <a:ext cx="436332" cy="536343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7" y="3206174"/>
            <a:ext cx="4267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656" y="6179817"/>
            <a:ext cx="618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знакомство с историко-архитектурными памятниками в РФ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63" name="Нашивка 62"/>
          <p:cNvSpPr/>
          <p:nvPr/>
        </p:nvSpPr>
        <p:spPr>
          <a:xfrm rot="10800000">
            <a:off x="4038462" y="5653117"/>
            <a:ext cx="446441" cy="498133"/>
          </a:xfrm>
          <a:prstGeom prst="chevron">
            <a:avLst/>
          </a:prstGeom>
          <a:solidFill>
            <a:srgbClr val="40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84" y="5086380"/>
            <a:ext cx="2774400" cy="155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08604" y="5450774"/>
            <a:ext cx="287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речевая творческая работа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92583" y="472726"/>
            <a:ext cx="890731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 1-4. Ресурсы курса 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r="6664" b="6265"/>
          <a:stretch/>
        </p:blipFill>
        <p:spPr bwMode="auto">
          <a:xfrm>
            <a:off x="240435" y="2145723"/>
            <a:ext cx="2752148" cy="204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6"/>
          <a:stretch/>
        </p:blipFill>
        <p:spPr bwMode="auto">
          <a:xfrm>
            <a:off x="3076746" y="2205175"/>
            <a:ext cx="2555128" cy="250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/>
          <a:stretch/>
        </p:blipFill>
        <p:spPr bwMode="auto">
          <a:xfrm>
            <a:off x="5725056" y="2116632"/>
            <a:ext cx="2687365" cy="264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26" y="2182085"/>
            <a:ext cx="2402367" cy="215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809" y="1704109"/>
            <a:ext cx="1096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1 класс                                        2 класс                                          3 класс                                       4 класс</a:t>
            </a:r>
            <a:endParaRPr lang="ru-RU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35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36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30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1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2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4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17985</TotalTime>
  <Words>6818</Words>
  <Application>Microsoft Office PowerPoint</Application>
  <PresentationFormat>Произвольный</PresentationFormat>
  <Paragraphs>686</Paragraphs>
  <Slides>52</Slides>
  <Notes>44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Грачева Екатерина Андреевна</dc:creator>
  <cp:lastModifiedBy>Пользователь Windows</cp:lastModifiedBy>
  <cp:revision>857</cp:revision>
  <dcterms:created xsi:type="dcterms:W3CDTF">2020-02-25T09:30:21Z</dcterms:created>
  <dcterms:modified xsi:type="dcterms:W3CDTF">2021-02-24T07:25:32Z</dcterms:modified>
</cp:coreProperties>
</file>