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  <p:sldMasterId id="2147484212" r:id="rId2"/>
    <p:sldMasterId id="2147484248" r:id="rId3"/>
  </p:sldMasterIdLst>
  <p:notesMasterIdLst>
    <p:notesMasterId r:id="rId45"/>
  </p:notesMasterIdLst>
  <p:sldIdLst>
    <p:sldId id="256" r:id="rId4"/>
    <p:sldId id="418" r:id="rId5"/>
    <p:sldId id="362" r:id="rId6"/>
    <p:sldId id="422" r:id="rId7"/>
    <p:sldId id="423" r:id="rId8"/>
    <p:sldId id="369" r:id="rId9"/>
    <p:sldId id="367" r:id="rId10"/>
    <p:sldId id="409" r:id="rId11"/>
    <p:sldId id="373" r:id="rId12"/>
    <p:sldId id="408" r:id="rId13"/>
    <p:sldId id="285" r:id="rId14"/>
    <p:sldId id="286" r:id="rId15"/>
    <p:sldId id="372" r:id="rId16"/>
    <p:sldId id="287" r:id="rId17"/>
    <p:sldId id="405" r:id="rId18"/>
    <p:sldId id="415" r:id="rId19"/>
    <p:sldId id="379" r:id="rId20"/>
    <p:sldId id="403" r:id="rId21"/>
    <p:sldId id="382" r:id="rId22"/>
    <p:sldId id="384" r:id="rId23"/>
    <p:sldId id="385" r:id="rId24"/>
    <p:sldId id="411" r:id="rId25"/>
    <p:sldId id="421" r:id="rId26"/>
    <p:sldId id="412" r:id="rId27"/>
    <p:sldId id="420" r:id="rId28"/>
    <p:sldId id="413" r:id="rId29"/>
    <p:sldId id="388" r:id="rId30"/>
    <p:sldId id="414" r:id="rId31"/>
    <p:sldId id="389" r:id="rId32"/>
    <p:sldId id="390" r:id="rId33"/>
    <p:sldId id="392" r:id="rId34"/>
    <p:sldId id="391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F3F9"/>
    <a:srgbClr val="EE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7542" autoAdjust="0"/>
  </p:normalViewPr>
  <p:slideViewPr>
    <p:cSldViewPr>
      <p:cViewPr>
        <p:scale>
          <a:sx n="100" d="100"/>
          <a:sy n="100" d="100"/>
        </p:scale>
        <p:origin x="-194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1FFA-A695-413B-A7E9-621C83A5684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0515E-C4A0-4011-B749-075470EBD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515E-C4A0-4011-B749-075470EBD4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0515E-C4A0-4011-B749-075470EBD4C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9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1757E8-C5AA-4F85-B032-CD483AD2A0AA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007BD9-879E-4C3F-A6C2-05E877D4FEB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988424" cy="34563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аттестационных документов педагогических работников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63688" y="3356992"/>
            <a:ext cx="7052320" cy="27838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Минкина Татьяна Анатольевна,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Промская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Татьяна Сергеевна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методисты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МКУДПО «ГЦРО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ТГМ Советского района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аттестации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проведения экспертной оценки результатов профессиональной деятельности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педагогическому работнику необходимо направить в АК </a:t>
            </a:r>
          </a:p>
          <a:p>
            <a:pPr marL="82296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(без 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документы: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(копия документа), подтверждающий итоги предыдущей аттестации (если педагог был ранее аттестован);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документ (копия документа), подтверждающий назначение на должность, по которой аттестуется;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копия диплома (дипломов) об образовании;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копия(и) документа(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о награде(ах), ученых степенях, результатах конкурсного отбора и профессиональных конкурсов;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(первый лист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00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7787208" cy="384502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имеющих ученые звания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степени,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аттестации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 же квалификационную категорию;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2) педагогические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при аттестации на более высокую или ту же квалификационную категорию, которые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межаттестационный период: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государственные награды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профилю педагогической деятельности,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почетные звания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начинающиеся со слов «Народный», «Заслуженный»;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ведомственные знаки отличия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«Отличник народного просвещения», «Отличник профессионально-технического образования»,  «Почетный работник общего образования РФ», другие почетные звания и ведомственные знаки отличия,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награждены ведомственными нагрудными знаками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(«За заслуги в образовании», «За вклад в Российскую культуру» и др.), медалью К. Д. Ушинского,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Почетной грамотой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Президента Российской Федерации,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Благодарностью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Президента Российской Федерации,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Почетными грамотами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Российской Федерации;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проведения экспертизы результатов профессиональной деятельности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решени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следующих педагогических работников: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692696"/>
            <a:ext cx="7848872" cy="5472608"/>
          </a:xfrm>
        </p:spPr>
        <p:txBody>
          <a:bodyPr>
            <a:normAutofit/>
          </a:bodyPr>
          <a:lstStyle/>
          <a:p>
            <a:pPr marL="0" indent="447675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9718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победителями конкурсов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рамках реализации приоритетного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 «Образование», </a:t>
            </a:r>
          </a:p>
          <a:p>
            <a:pPr marL="29718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9718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победителями, призерами, дипломантами, лауреатами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(очных) профессиональных конкурсов по профилю деятельности аттестуемого работника («Учитель года», «Воспитатель года», «Педагог-психолог года», «Сердце отдаю детям», «Вожатый года», «Преподаватель года», «Лучший мастер по профессии»,  «Лидер в образовании», «Педагогический дебют», «Лучший преподаватель детской школы искусств»),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обладателями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государственных премий Новосибирской области:</a:t>
            </a:r>
          </a:p>
          <a:p>
            <a:pPr marL="29718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международного, федерального,  регионального уровней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– на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высшую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квалификационную категорию;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уровня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на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первую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квалификационную категорию.</a:t>
            </a:r>
          </a:p>
          <a:p>
            <a:pPr marL="0" indent="447675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48680"/>
            <a:ext cx="8183880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профессиональной  деятельности, 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результативность считать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соответствующими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первой  квалификационной  категории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если по результатам экспертизы   педагогический работник   набрал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 -  29  баллов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высшей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квалификационной категории -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30 баллов и выше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наличии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9-ти баллов по  обязательным для высшей категории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показателям (6),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которые в приложении к заявлению выделены курсивом.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59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285860"/>
            <a:ext cx="7467600" cy="24431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Приложение к заявлению.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70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заявлению заполняется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пунктам критериев и показателей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заявления на высшую или первую категорию.</a:t>
            </a:r>
          </a:p>
          <a:p>
            <a:pPr marL="109728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(Регламент, п.37)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0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форму приложения к заявлению в соответствии с занимаемой должностью: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воспитателей, музыкальных руководителей, инструкторов по физической культуре в системе ДО;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старших воспитателей в системе ДО;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педагогических работников (преподаватель, концертмейстер, методист) ОО, реализующих образовательные программы СПО и ДПП в области культуры и искусства;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педагогов-психологов;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социальных педагогов;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специалистов в сфере коррекционной педагогики (учителя-дефектологи, учителя-логопеды)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4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620688"/>
            <a:ext cx="8183880" cy="5184576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</a:t>
            </a:r>
            <a:r>
              <a:rPr lang="ru-RU" u="sng" dirty="0" smtClean="0"/>
              <a:t>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(фамилия)</a:t>
            </a:r>
          </a:p>
          <a:p>
            <a:pPr marL="0" indent="0" algn="r">
              <a:buNone/>
            </a:pPr>
            <a:r>
              <a:rPr lang="ru-RU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</a:t>
            </a:r>
          </a:p>
          <a:p>
            <a:pPr marL="0" indent="0" algn="r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имя)</a:t>
            </a:r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</a:t>
            </a:r>
          </a:p>
          <a:p>
            <a:pPr marL="0" indent="0" algn="r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 – при наличии) </a:t>
            </a:r>
          </a:p>
          <a:p>
            <a:pPr marL="0" indent="0" algn="r">
              <a:buNone/>
            </a:pPr>
            <a:r>
              <a:rPr lang="ru-RU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(должность) </a:t>
            </a:r>
          </a:p>
          <a:p>
            <a:pPr marL="0" indent="0" algn="r">
              <a:buNone/>
            </a:pPr>
            <a:r>
              <a:rPr lang="ru-RU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(наименование образовательной организации) </a:t>
            </a:r>
          </a:p>
          <a:p>
            <a:pPr marL="0" indent="0" algn="r">
              <a:buNone/>
            </a:pPr>
            <a:r>
              <a:rPr lang="ru-RU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(муниципальный район, городской округ)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(направление)  профессиональной деятельности  педагога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(или проблема/тема профессионального  проекта):  ________________________________________________________________________________________ ________________________________________________________________________________________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  профессиональной деятельности (или  профессионального  проекта)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в соответствии с выбранной темой (направлением, проблемой):  __________________________________________________________________________________________________________________________________________________________________________ _____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профессиональной деятельности  (или профессионального  проекта),  обеспечивающие достижение цели: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644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836712"/>
            <a:ext cx="8291264" cy="4752528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напрвление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профессиональной деятельности педагога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(или проблема/тема профессионального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09728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(или профессионального проекта)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в соответствии с выбранной темой (направлением, проблемой).</a:t>
            </a:r>
          </a:p>
          <a:p>
            <a:pPr marL="109728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деятельности (или профессионального проекта), обеспечивающие достижение цели.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6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52292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Вклад аттестуемого в повышение качества проектирования и реализации образовательного процесса</a:t>
            </a: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2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2668" y="392757"/>
            <a:ext cx="777686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07.04.2014 года № 276 «Об утверждении Порядка проведения аттестации педагогических работников организаций, осуществляющих образовательную деятельность» (зарегистрирован в Министерстве юстиции РФ от 23.05.2014 № 32408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С изменениями от 11.12.2020 приказом Министерства просвещения №713</a:t>
            </a:r>
          </a:p>
          <a:p>
            <a:pPr marL="285750" indent="-285750" algn="just"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Новосибирской области от 22.11.2019 № 2969 «Об утверждении регламента работы аттестационной комиссии министерства образования Новосибирской области по аттестации в целях установления квалификационных категорий педагогических работников организаций, осуществляющих образовательную деятельность и находящихся в ведении Новосибирской области, педагогических работников муниципальных и частных организаций, осуществляющих образовательную деятельность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в сфере труда по муниципальным учреждениям, подведомственным департаменту образования мэрии города Новосибирска на 2021 -2023 годы №4 от 30.12.2020г.</a:t>
            </a:r>
          </a:p>
          <a:p>
            <a:pPr marL="285750" indent="-285750" algn="just"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Новосибирской области о внесении изменений в приказ от 22.11.2019 №2969 от 04.12.2020 №2334</a:t>
            </a:r>
          </a:p>
          <a:p>
            <a:pPr marL="285750" indent="-285750" algn="just"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11.12.2020г. № 713 об особенностях аттестации педагогических работников</a:t>
            </a:r>
          </a:p>
          <a:p>
            <a:pPr marL="285750" indent="-285750" algn="just">
              <a:buFont typeface="Arial" pitchFamily="34" charset="0"/>
              <a:buChar char="•"/>
              <a:tabLst>
                <a:tab pos="177800" algn="l"/>
              </a:tabLs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77800" algn="l"/>
              </a:tabLs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  <a:tabLst>
                <a:tab pos="177800" algn="l"/>
              </a:tabLst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4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11992"/>
            <a:ext cx="7632848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2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1.1. Обоснование актуальности темы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1788898"/>
            <a:ext cx="7200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Обоснована актуальность темы в соответствии поставленным цели и задачам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3068960"/>
            <a:ext cx="72008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актуальности включает в себя: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нормативные документы,</a:t>
            </a:r>
          </a:p>
          <a:p>
            <a:pPr marL="285750" indent="-285750">
              <a:buFontTx/>
              <a:buChar char="-"/>
            </a:pP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особенностей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и обучающихся</a:t>
            </a: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4716016" y="1142879"/>
            <a:ext cx="0" cy="6483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>
            <a:off x="4716016" y="2558339"/>
            <a:ext cx="0" cy="4546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395536" y="476672"/>
            <a:ext cx="8280920" cy="15121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Ресурсное обеспечение и программно-методическое сопровождение профессиональной деятельности (или реализации профессионального  проекта)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период: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4" name="Объект 5"/>
          <p:cNvSpPr>
            <a:spLocks noGrp="1"/>
          </p:cNvSpPr>
          <p:nvPr>
            <p:ph idx="1"/>
          </p:nvPr>
        </p:nvSpPr>
        <p:spPr>
          <a:xfrm>
            <a:off x="536404" y="2276872"/>
            <a:ext cx="3999592" cy="39604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компонента: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программно-методическое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сопровождение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</a:t>
            </a:r>
          </a:p>
          <a:p>
            <a:endParaRPr lang="ru-RU" dirty="0"/>
          </a:p>
        </p:txBody>
      </p:sp>
      <p:sp>
        <p:nvSpPr>
          <p:cNvPr id="5" name="Объект 7"/>
          <p:cNvSpPr>
            <a:spLocks noGrp="1"/>
          </p:cNvSpPr>
          <p:nvPr>
            <p:ph sz="quarter" idx="4294967295"/>
          </p:nvPr>
        </p:nvSpPr>
        <p:spPr>
          <a:xfrm>
            <a:off x="5492750" y="2997200"/>
            <a:ext cx="3651250" cy="2160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аспекте заявленных темы,  цели и задач профессиональной деятельности и в соответствии с ФГОС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427984" y="2492896"/>
            <a:ext cx="263460" cy="29523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подтверждающие документы (например, рабочая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программа, паспорт кабинета)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003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spc="-10" dirty="0" smtClean="0">
                <a:latin typeface="Times New Roman"/>
                <a:ea typeface="Times New Roman"/>
              </a:rPr>
              <a:t>Аттестуемый </a:t>
            </a:r>
            <a:r>
              <a:rPr lang="ru-RU" sz="2000" spc="-10" dirty="0">
                <a:latin typeface="Times New Roman"/>
                <a:ea typeface="Times New Roman"/>
              </a:rPr>
              <a:t>является автором/соавтором </a:t>
            </a:r>
          </a:p>
          <a:p>
            <a:r>
              <a:rPr lang="ru-RU" sz="2000" spc="-10" dirty="0">
                <a:latin typeface="Times New Roman"/>
                <a:ea typeface="Times New Roman"/>
              </a:rPr>
              <a:t>- </a:t>
            </a:r>
            <a:r>
              <a:rPr lang="ru-RU" sz="2000" b="1" spc="-10" dirty="0">
                <a:latin typeface="Times New Roman"/>
                <a:ea typeface="Times New Roman"/>
              </a:rPr>
              <a:t>ООП</a:t>
            </a:r>
            <a:r>
              <a:rPr lang="ru-RU" sz="2000" spc="-10" dirty="0">
                <a:latin typeface="Times New Roman"/>
                <a:ea typeface="Times New Roman"/>
              </a:rPr>
              <a:t>, </a:t>
            </a:r>
          </a:p>
          <a:p>
            <a:r>
              <a:rPr lang="ru-RU" sz="2000" spc="-10" dirty="0">
                <a:latin typeface="Times New Roman"/>
                <a:ea typeface="Times New Roman"/>
              </a:rPr>
              <a:t>- </a:t>
            </a:r>
            <a:r>
              <a:rPr lang="ru-RU" sz="2000" b="1" spc="-10" dirty="0">
                <a:latin typeface="Times New Roman"/>
                <a:ea typeface="Times New Roman"/>
              </a:rPr>
              <a:t>рабочей программы </a:t>
            </a:r>
            <a:r>
              <a:rPr lang="ru-RU" sz="2000" spc="-10" dirty="0" smtClean="0">
                <a:latin typeface="Times New Roman"/>
                <a:ea typeface="Times New Roman"/>
              </a:rPr>
              <a:t> </a:t>
            </a:r>
            <a:endParaRPr lang="ru-RU" sz="2000" spc="-10" dirty="0">
              <a:latin typeface="Times New Roman"/>
              <a:ea typeface="Times New Roman"/>
            </a:endParaRPr>
          </a:p>
          <a:p>
            <a:r>
              <a:rPr lang="ru-RU" sz="2000" spc="-10" dirty="0">
                <a:latin typeface="Times New Roman"/>
                <a:ea typeface="Times New Roman"/>
              </a:rPr>
              <a:t>- </a:t>
            </a:r>
            <a:r>
              <a:rPr lang="ru-RU" sz="2000" b="1" spc="-10" dirty="0">
                <a:latin typeface="Times New Roman"/>
                <a:ea typeface="Times New Roman"/>
              </a:rPr>
              <a:t>дополнительных программно-методических материалов </a:t>
            </a:r>
            <a:r>
              <a:rPr lang="ru-RU" sz="2000" spc="-10" dirty="0">
                <a:latin typeface="Times New Roman"/>
                <a:ea typeface="Times New Roman"/>
              </a:rPr>
              <a:t>сопровождения образовательного процесса </a:t>
            </a:r>
            <a:r>
              <a:rPr lang="ru-RU" sz="2000" spc="-10" dirty="0" smtClean="0">
                <a:latin typeface="Times New Roman"/>
                <a:ea typeface="Times New Roman"/>
              </a:rPr>
              <a:t> </a:t>
            </a:r>
            <a:endParaRPr lang="ru-RU" sz="2000" spc="-10" dirty="0">
              <a:latin typeface="Times New Roman"/>
              <a:ea typeface="Times New Roman"/>
            </a:endParaRPr>
          </a:p>
          <a:p>
            <a:r>
              <a:rPr lang="ru-RU" sz="2000" spc="-10" dirty="0">
                <a:latin typeface="Times New Roman"/>
                <a:ea typeface="Times New Roman"/>
              </a:rPr>
              <a:t>-других элементов ресурсного </a:t>
            </a:r>
            <a:r>
              <a:rPr lang="ru-RU" sz="2000" spc="-10" dirty="0" smtClean="0">
                <a:latin typeface="Times New Roman"/>
                <a:ea typeface="Times New Roman"/>
              </a:rPr>
              <a:t>обеспечения</a:t>
            </a:r>
            <a:r>
              <a:rPr lang="ru-RU" sz="2000" spc="-10" dirty="0">
                <a:latin typeface="Times New Roman"/>
                <a:ea typeface="Times New Roman"/>
              </a:rPr>
              <a:t>.</a:t>
            </a:r>
            <a:r>
              <a:rPr lang="ru-RU" sz="2000" spc="-10" dirty="0" smtClean="0">
                <a:latin typeface="Times New Roman"/>
                <a:ea typeface="Times New Roman"/>
              </a:rPr>
              <a:t> </a:t>
            </a:r>
            <a:endParaRPr lang="ru-RU" sz="2000" spc="-1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Программно-методические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публично представлены в открытых рецензируемых информационных система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 (например, на сайте ОУ) и/или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опубликованы.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/>
                <a:ea typeface="Times New Roman"/>
              </a:rPr>
              <a:t>1.3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Times New Roman"/>
              </a:rPr>
              <a:t>. У</a:t>
            </a:r>
            <a:r>
              <a:rPr lang="ru-RU" sz="2200" b="1" i="1" spc="-10" dirty="0">
                <a:solidFill>
                  <a:schemeClr val="tx1"/>
                </a:solidFill>
                <a:latin typeface="Times New Roman"/>
                <a:ea typeface="Times New Roman"/>
              </a:rPr>
              <a:t>частие аттестуемого в разработке программно-методического сопровождения образовательного процесса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2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рабочие программы,  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авторские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элективных курсов,  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система методических мероприятий,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система уроков,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система диагностических работ.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8286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показывает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совершенствование методов обучения, воспитания и диагностики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развития обучающихся, в том числе, обучающихся с особыми образовательными потребностями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000" dirty="0"/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комплекс реализуемых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усовершенствованных  и/или самостоятельно созданных методических разработок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теме профессиональной деятельности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период.</a:t>
            </a:r>
            <a:endParaRPr lang="ru-RU" sz="2000" dirty="0"/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овершенствование  методов обучения, воспитания и диагностики развития обучающихся, в том числе обучающихся с особыми образовательными потребностями, в соответствии с темой профессиональной деятельности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80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pPr marL="82296" indent="0" algn="ctr">
              <a:buNone/>
            </a:pPr>
            <a:endParaRPr lang="ru-RU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система уроков, лекций, практических занятий, индивидуальных заданий,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конспекты уроков,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выписка из протокола педагогического совета, где обобщался опыт педагога, 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выступление на методическом объединении, семинаре,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ссылка на публикации.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6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802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авторская технология (методическая система),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способствующая достижению целей и задач профессиональной деятельности 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период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методические системы),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реализуемые аттестуемым в образовательном процессе в соответствии с достижением целей и задач  профессиональной деятельности.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580509"/>
            <a:ext cx="8208912" cy="1446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7013" algn="l"/>
              </a:tabLst>
            </a:pP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1.5. Продуктивное использование современных образовательных технологий при достижении целей и задач профессиональной деятельности 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 </a:t>
            </a:r>
            <a:r>
              <a:rPr kumimoji="0" lang="ru-RU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межаттестационный</a:t>
            </a: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период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 marL="82296" indent="0" algn="ctr">
              <a:buNone/>
            </a:pP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система уроков, лекций, практических занятий, индивидуальных заданий,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конспекты уроков,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выписка из протокола педагогического совета, где обобщался опыт педагога, 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выступление на методическом объединении, семинаре,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ссылка на публикации.</a:t>
            </a:r>
          </a:p>
        </p:txBody>
      </p:sp>
    </p:spTree>
    <p:extLst>
      <p:ext uri="{BB962C8B-B14F-4D97-AF65-F5344CB8AC3E}">
        <p14:creationId xmlns:p14="http://schemas.microsoft.com/office/powerpoint/2010/main" val="42476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 algn="ctr">
              <a:buNone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ctr">
              <a:buNone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65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55446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Документы на аттестацию педагоги сдают в соответствии с графиком приема документов с учетом дат заседаний аттестационной комиссии (п. 12 Регламента)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7890"/>
            <a:ext cx="7776864" cy="285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181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366434"/>
              </p:ext>
            </p:extLst>
          </p:nvPr>
        </p:nvGraphicFramePr>
        <p:xfrm>
          <a:off x="539552" y="548680"/>
          <a:ext cx="8229600" cy="527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(описание)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Подтверждающие документы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53975" dist="22860" dir="5400000" algn="tl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2.1. Стабильные положительные результаты освоения образовательных программ по итогам мониторингов, проводимых аттестуемым и организацией, в том числе по развитию социальных компетентностей, мотивации к познанию обучающихся.</a:t>
                      </a:r>
                      <a:endParaRPr lang="ru-RU" sz="1800" b="0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Описать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стабильные положительные результаты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итогам мониторингов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(в том числе по развитию социальных компетентностей, мотивации к познанию обучающихся),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проводимых аттестуемым и организацией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/>
                        <a:t>(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мониторингов, проводимых самим аттестуемым)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8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468445"/>
              </p:ext>
            </p:extLst>
          </p:nvPr>
        </p:nvGraphicFramePr>
        <p:xfrm>
          <a:off x="457200" y="476250"/>
          <a:ext cx="8229600" cy="568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689054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2.2. Достижение обучающимися положительной динамики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результатов освоения образовательных программ по итогам мониторингов, проводимых аттестуемым и организацией, в том числе, по развитию социальных компетентностей, мотивации к познанию обучающихся.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Описать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положительную динамику освоения обучающимися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образовательных программ по итогам мониторингов  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мониторингов, проводимых самим аттестуемым)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4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0640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96767" y="616521"/>
            <a:ext cx="3203412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</a:p>
        </p:txBody>
      </p:sp>
      <p:sp>
        <p:nvSpPr>
          <p:cNvPr id="8" name="Овал 7"/>
          <p:cNvSpPr/>
          <p:nvPr/>
        </p:nvSpPr>
        <p:spPr>
          <a:xfrm>
            <a:off x="755576" y="2276872"/>
            <a:ext cx="2808312" cy="14184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аттестуемым и организацией</a:t>
            </a:r>
          </a:p>
        </p:txBody>
      </p:sp>
      <p:sp>
        <p:nvSpPr>
          <p:cNvPr id="9" name="Овал 8"/>
          <p:cNvSpPr/>
          <p:nvPr/>
        </p:nvSpPr>
        <p:spPr>
          <a:xfrm>
            <a:off x="5652120" y="2276872"/>
            <a:ext cx="2736304" cy="14184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период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3-х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5576" y="4293096"/>
            <a:ext cx="302433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описаны (указаны)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методики диагностирования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5220072" y="4149080"/>
            <a:ext cx="3312367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и показатели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мониторингов соответствуют поставленным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задачам по теме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профессиональной деятельности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36096" y="1772816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</p:cNvCxnSpPr>
          <p:nvPr/>
        </p:nvCxnSpPr>
        <p:spPr>
          <a:xfrm flipH="1">
            <a:off x="2411760" y="1784312"/>
            <a:ext cx="754136" cy="492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15816" y="2030592"/>
            <a:ext cx="1296144" cy="233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11960" y="2060848"/>
            <a:ext cx="1688219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451781"/>
              </p:ext>
            </p:extLst>
          </p:nvPr>
        </p:nvGraphicFramePr>
        <p:xfrm>
          <a:off x="457200" y="404813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2.3. Достижение обучающимися стабильных положительных результатов освоения образовательных программ по итогам внешней экспертизы (в том числе включая мониторинг системы образования, проводимый в порядке, установленном постановлением Правительства РФ от 5 августа 2013 г. № 662).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Описать достижения обучающимися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стабильных положительных результатов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освоения образовательных программ </a:t>
                      </a:r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итогам внешней экспертизы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межаттестационный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период,  </a:t>
                      </a:r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результатам независимой оценки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результатов освоения образовательных программ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(выписки из протоколов (или их копии)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промежуточной и итоговой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 обучающихся, в том числе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результаты мониторингов,  проводимых психолого-педагогической службой ОУ о 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компетентности, мотивации к познанию и развитию)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880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470083"/>
              </p:ext>
            </p:extLst>
          </p:nvPr>
        </p:nvGraphicFramePr>
        <p:xfrm>
          <a:off x="457200" y="476250"/>
          <a:ext cx="8229600" cy="518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184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2.4. Участие обучающихся в научной (интеллектуальной), творческой, физкультурно-спортивной и других видах деятельности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Прописать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информацию об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обучающихся,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УЧАСТВУЮЩИХ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научных (интеллектуальных), творческих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мероприятиях, </a:t>
                      </a:r>
                    </a:p>
                    <a:p>
                      <a:pPr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конкурсах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олимпиадах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соревнованиях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направлению профессиональной деятельности аттестуемого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сертификатов участия в олимпиадах, конкурсах, соревнованиях, конференциях с указанием уровня, учредителя и даты проведения)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156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109402"/>
              </p:ext>
            </p:extLst>
          </p:nvPr>
        </p:nvGraphicFramePr>
        <p:xfrm>
          <a:off x="457200" y="549274"/>
          <a:ext cx="8229600" cy="475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751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2.5. Достижения обучающихся в олимпиадах, конкурсах, фестивалях, выставках и др.</a:t>
                      </a:r>
                      <a:r>
                        <a:rPr lang="ru-RU" sz="1800" b="1" dirty="0" smtClean="0"/>
                        <a:t/>
                      </a:r>
                      <a:br>
                        <a:rPr lang="ru-RU" sz="1800" b="1" dirty="0" smtClean="0"/>
                      </a:br>
                      <a:endParaRPr lang="ru-RU" b="1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Прописано наличие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ОБУЧАЮЩИХСЯ-ПОБЕДИТЕЛЕЙ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и/или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ПРИЗЕРОВ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научных (интеллектуальных), творческих, спортивных олимпиад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конкурсов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фестивалей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соревнований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направлению профессиональной деятельности аттестуемого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дипломов и грамот по результатам олимпиад, конкурсов, соревнований, конференций с указанием уровня, учредителя и даты проведения)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382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marL="109728" indent="0">
              <a:buNone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Непрерывный профессиональный рост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616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130775"/>
              </p:ext>
            </p:extLst>
          </p:nvPr>
        </p:nvGraphicFramePr>
        <p:xfrm>
          <a:off x="457200" y="549275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и показатели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(описание)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1. Активное самообразование и темп повышения квалификации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Рассказать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активном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самообразовании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повышении квалификации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теме  профессиональной деятельности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соответствии с требованиями профессиональных стандартов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квалификационных справочников.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11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(копии удостоверений об освоении дополнительных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профессиональных программ (повышение квалификации, переподготовки, стажировки), сертификаты участия в семинарах)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26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417311"/>
              </p:ext>
            </p:extLst>
          </p:nvPr>
        </p:nvGraphicFramePr>
        <p:xfrm>
          <a:off x="457200" y="620712"/>
          <a:ext cx="8229600" cy="518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184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3.2. Транслирование в педагогических коллективах опыта практических результатов профессиональной деятельности аттестуемого, активное участие в работе методических объединений, других педагогических сообществ.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Рассказать о публикациях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официальных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рецензируемых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изданиях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и/или выступлениях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мероприятиях различного   уровня.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публикаций,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тематика открытых занятий, мастер-классов; программы конференций, семинаров, форумов, съездов, подтверждающих выступления аттестуемого; выписки из протоколов заседаний педсоветов, методических объединений)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122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949281"/>
              </p:ext>
            </p:extLst>
          </p:nvPr>
        </p:nvGraphicFramePr>
        <p:xfrm>
          <a:off x="457200" y="549274"/>
          <a:ext cx="8229600" cy="540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40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3.3.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Транслирование в педагогических коллективах опыта экспериментальной и инновационной деятельности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Рассказать о публикациях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официальных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рецензируемых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изданиях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и/или выступлениях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мероприятиях различного   уровня,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описывающие опыт и результаты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инновационной и/или экспериментальной деятельности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публикаций,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тематика открытых занятий, мастер-классов; программы конференций, семинаров, форумов, съездов, подтверждающих выступления аттестуемого об инновационной и/или экспериментальной деятельности)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87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комплект документов предоставляется в бумажном виде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комплект документов предоставляется через автоматизированную систему АИС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Невозможно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одновременно использовать обе формы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 предоставления заявления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52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21444"/>
              </p:ext>
            </p:extLst>
          </p:nvPr>
        </p:nvGraphicFramePr>
        <p:xfrm>
          <a:off x="457200" y="404812"/>
          <a:ext cx="8229600" cy="540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400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3.4. Участие в профессиональных конкурсах.</a:t>
                      </a:r>
                      <a:endParaRPr lang="ru-RU" b="1" i="1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Рассказать о результативном 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участии (победитель, призер) в профессиональных конкурсах.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14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(дипломы, грамоты, сертификаты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участия в профессиональных конкурсах с указанием их статуса)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01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056961"/>
              </p:ext>
            </p:extLst>
          </p:nvPr>
        </p:nvGraphicFramePr>
        <p:xfrm>
          <a:off x="457200" y="404812"/>
          <a:ext cx="8229600" cy="561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616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3.5. Общественное признание профессионализма аттестуемого участниками образовательных отношений.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Рассказать , если Вы</a:t>
                      </a:r>
                    </a:p>
                    <a:p>
                      <a:pPr marL="0" indent="0" algn="l"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являетесь наставником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молодых коллег </a:t>
                      </a:r>
                    </a:p>
                    <a:p>
                      <a:pPr marL="0" indent="0" algn="l">
                        <a:buFont typeface="Wingdings" pitchFamily="2" charset="2"/>
                        <a:buChar char="Ø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и/или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участвуете в работе экспертных комиссий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algn="l"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жюри конкурсов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273050" indent="-273050" algn="l">
                        <a:buFont typeface="Wingdings" pitchFamily="2" charset="2"/>
                        <a:buChar char="Ø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и/или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являетесь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руководителем методического объединения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273050" indent="-273050" algn="l">
                        <a:buFont typeface="Wingdings" pitchFamily="2" charset="2"/>
                        <a:buChar char="Ø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и/или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имеете грамоты, благодарности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indent="0" algn="l">
                        <a:buFont typeface="Wingdings" pitchFamily="2" charset="2"/>
                        <a:buChar char="Ø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положительные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отзывы родителей,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выпускников,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коллег.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15</a:t>
                      </a:r>
                    </a:p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(отзывы родителей, выпускников, коллег, копии грамот, благодарностей,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отзыв работодателя об успешном выполнении функции наставника)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43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.36 и 37 Регламента и Методические рекомендации </a:t>
            </a: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сбор необходимой информации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конкретизация временных рамок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3.определить форму подачи заявления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формирование пакета документов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0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901014" cy="5760640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пакет документов, необходимый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аявление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заявлению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заполненные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русском языке по установленным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формам;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(копия документа),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подтверждающий итоги предыдущей аттестации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(если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был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ранее аттестован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документ (копия документа),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подтверждающий назначение на должность, по которой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аттестуется;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(дипломов) об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копия(и) документа(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награде(ах), ученых степенях, результатах конкурсного отбора и профессиональных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(первый лист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документов, подтверждающие результаты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профессиональной деятельности.</a:t>
            </a:r>
          </a:p>
          <a:p>
            <a:pPr lvl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9206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9127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отказа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рассмотрения заявлений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 если педагогический работник обращается за установлением высшей квалификационной категории впервые, не имея установленной первой квалификационной категории;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 если обращение за установлением высшей квалификационной категории аттестующегося впервые на высшую категорию следует ранее, чем через два года после установления первой квалификационной категории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если обращение за установлением той же самой квалификационной категории (первой или высшей) следует до истечения 1 года со дня принятия решения АК об отказе в установлении этой квалификационной категории по той же должности;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4) если лицо, обращающееся с заявлением в аттестационную комиссию, на день подачи заявления не замещает должности педагогических работников в организациях, осуществляющих образовательную деятельность.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11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с результатами профессиональной деятельности педагогического работника заверяются в установленном порядке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осуществляющей образовательную деятельность (Регламент, п. 38)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18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116632"/>
            <a:ext cx="6768752" cy="6741368"/>
          </a:xfrm>
        </p:spPr>
        <p:txBody>
          <a:bodyPr>
            <a:normAutofit fontScale="55000" lnSpcReduction="20000"/>
          </a:bodyPr>
          <a:lstStyle/>
          <a:p>
            <a:pPr marL="109728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</a:t>
            </a:r>
          </a:p>
          <a:p>
            <a:pPr marL="109728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</a:t>
            </a:r>
          </a:p>
          <a:p>
            <a:pPr marL="109728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______________________________</a:t>
            </a:r>
          </a:p>
          <a:p>
            <a:pPr marL="109728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marL="109728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(фамилия, имя, отчество (последнее – при </a:t>
            </a:r>
          </a:p>
          <a:p>
            <a:pPr marL="109728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наличии)</a:t>
            </a:r>
          </a:p>
          <a:p>
            <a:pPr marL="109728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marL="109728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(должность, место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муниципальный район, городской округ)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09728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Прошу аттестовать меня в 20___ году на _________ квалификационную категорию по должности (должностям) _____________________________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настоящее  время  (имею  _________  квалификационную  категорию, срок ее действия до _____________ либо (квалификационной категории не имею).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 о себе следующие сведения: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(когда и какое образовательное учреждение профессионального образования окончил, полученная специальность и квалификация) _______________________________________________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 педагогической  работы  (по  специальности) _______ лет, в данной должности _______ лет; в данном учреждении _______ лет.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 следующие награды, звания, ученую степень, ученое звание _______________________________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 на заседании аттестационной комиссии прошу провести в моем присутствии (без моего присутствия) (нужное подчеркнуть).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порядком аттестации педагогических работников государственных и муниципальных образовательных учреждений ознакомлен(а).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1 ст. 9 Федерального закона от 27.07.2006 № 152-ФЗ «О персональных данных» согласен (согласна) на осуществление любых действий (операций), в том числе получение, обработку, хранение, в отношении моих персональных данных, необходимых для проведения аттестации.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(сведения) о результатах профессиональной деятельности (не) предоставляю (нужное подчеркнуть).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«____» __________ 20___ г. Подпись _________________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дом. ______________, сл. ______________,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электронная почта_____________________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91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9849</TotalTime>
  <Words>2148</Words>
  <Application>Microsoft Office PowerPoint</Application>
  <PresentationFormat>Экран (4:3)</PresentationFormat>
  <Paragraphs>299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1_Открытая</vt:lpstr>
      <vt:lpstr>2_Открытая</vt:lpstr>
      <vt:lpstr>Волна</vt:lpstr>
      <vt:lpstr>Презентация PowerPoint</vt:lpstr>
      <vt:lpstr>Презентация PowerPoint</vt:lpstr>
      <vt:lpstr>Презентация PowerPoint</vt:lpstr>
      <vt:lpstr>Форма предоставления заявления</vt:lpstr>
      <vt:lpstr>Подготовительный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Аттестация педагогических работников без проведения экспертизы результатов профессиональной деятельности проводится по решению АК в отношении следующих педагогических работников:</vt:lpstr>
      <vt:lpstr>Презентация PowerPoint</vt:lpstr>
      <vt:lpstr>Презентация PowerPoint</vt:lpstr>
      <vt:lpstr> Приложение к заявлению. </vt:lpstr>
      <vt:lpstr>Презентация PowerPoint</vt:lpstr>
      <vt:lpstr>Презентация PowerPoint</vt:lpstr>
      <vt:lpstr>Презентация PowerPoint</vt:lpstr>
      <vt:lpstr>Презентация PowerPoint</vt:lpstr>
      <vt:lpstr>I. Вклад аттестуемого в повышение качества проектирования и реализации образовательного процесса </vt:lpstr>
      <vt:lpstr>Презентация PowerPoint</vt:lpstr>
      <vt:lpstr>Презентация PowerPoint</vt:lpstr>
      <vt:lpstr>Презентация PowerPoint</vt:lpstr>
      <vt:lpstr>1.3. Участие аттестуемого в разработке программно-методического сопровождения образовательного процесса</vt:lpstr>
      <vt:lpstr>Презентация PowerPoint</vt:lpstr>
      <vt:lpstr> 1.4. Совершенствование  методов обучения, воспитания и диагностики развития обучающихся, в том числе обучающихся с особыми образовательными потребностями, в соответствии с темой профессиональной деятельности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и руководящих работников в условиях модернизации образования</dc:title>
  <dc:creator>Mmasina</dc:creator>
  <cp:lastModifiedBy>sovet</cp:lastModifiedBy>
  <cp:revision>523</cp:revision>
  <cp:lastPrinted>2016-11-30T02:33:05Z</cp:lastPrinted>
  <dcterms:created xsi:type="dcterms:W3CDTF">2012-02-27T03:46:19Z</dcterms:created>
  <dcterms:modified xsi:type="dcterms:W3CDTF">2021-02-24T03:31:19Z</dcterms:modified>
</cp:coreProperties>
</file>